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xls" ContentType="application/vnd.ms-excel"/>
  <Default Extension="emf" ContentType="image/x-emf"/>
  <Default Extension="rels" ContentType="application/vnd.openxmlformats-package.relationships+xml"/>
  <Default Extension="xml" ContentType="application/xml"/>
  <Default Extension="vml" ContentType="application/vnd.openxmlformats-officedocument.vmlDrawing"/>
  <Default Extension="doc" ContentType="application/msword"/>
  <Default Extension="jpg" ContentType="image/jpeg"/>
  <Override PartName="/ppt/presentation.xml" ContentType="application/vnd.openxmlformats-officedocument.presentationml.presentation.main+xml"/>
  <Override PartName="/ppt/slides/slide21.xml" ContentType="application/vnd.openxmlformats-officedocument.presentationml.slide+xml"/>
  <Override PartName="/ppt/slides/slide34.xml" ContentType="application/vnd.openxmlformats-officedocument.presentationml.slide+xml"/>
  <Override PartName="/ppt/slides/slide33.xml" ContentType="application/vnd.openxmlformats-officedocument.presentationml.slide+xml"/>
  <Override PartName="/ppt/slides/slide32.xml" ContentType="application/vnd.openxmlformats-officedocument.presentationml.slide+xml"/>
  <Override PartName="/ppt/slides/slide31.xml" ContentType="application/vnd.openxmlformats-officedocument.presentationml.slide+xml"/>
  <Override PartName="/ppt/slides/slide30.xml" ContentType="application/vnd.openxmlformats-officedocument.presentationml.slide+xml"/>
  <Override PartName="/ppt/slides/slide29.xml" ContentType="application/vnd.openxmlformats-officedocument.presentationml.slide+xml"/>
  <Override PartName="/ppt/slides/slide28.xml" ContentType="application/vnd.openxmlformats-officedocument.presentationml.slide+xml"/>
  <Override PartName="/ppt/slides/slide27.xml" ContentType="application/vnd.openxmlformats-officedocument.presentationml.slide+xml"/>
  <Override PartName="/ppt/slides/slide26.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45.xml" ContentType="application/vnd.openxmlformats-officedocument.presentationml.slide+xml"/>
  <Override PartName="/ppt/slides/slide44.xml" ContentType="application/vnd.openxmlformats-officedocument.presentationml.slide+xml"/>
  <Override PartName="/ppt/slides/slide43.xml" ContentType="application/vnd.openxmlformats-officedocument.presentationml.slide+xml"/>
  <Override PartName="/ppt/slides/slide42.xml" ContentType="application/vnd.openxmlformats-officedocument.presentationml.slide+xml"/>
  <Override PartName="/ppt/slides/slide41.xml" ContentType="application/vnd.openxmlformats-officedocument.presentationml.slide+xml"/>
  <Override PartName="/ppt/slides/slide40.xml" ContentType="application/vnd.openxmlformats-officedocument.presentationml.slide+xml"/>
  <Override PartName="/ppt/slides/slide39.xml" ContentType="application/vnd.openxmlformats-officedocument.presentationml.slide+xml"/>
  <Override PartName="/ppt/slides/slide38.xml" ContentType="application/vnd.openxmlformats-officedocument.presentationml.slide+xml"/>
  <Override PartName="/ppt/slides/slide25.xml" ContentType="application/vnd.openxmlformats-officedocument.presentationml.slide+xml"/>
  <Override PartName="/ppt/slides/slide24.xml" ContentType="application/vnd.openxmlformats-officedocument.presentationml.slide+xml"/>
  <Override PartName="/ppt/slides/slide23.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11.xml" ContentType="application/vnd.openxmlformats-officedocument.presentationml.slide+xml"/>
  <Override PartName="/ppt/slides/slide10.xml" ContentType="application/vnd.openxmlformats-officedocument.presentationml.slide+xml"/>
  <Override PartName="/ppt/slides/slide9.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22.xml" ContentType="application/vnd.openxmlformats-officedocument.presentationml.slide+xml"/>
  <Override PartName="/ppt/slides/slide46.xml" ContentType="application/vnd.openxmlformats-officedocument.presentationml.slide+xml"/>
  <Override PartName="/ppt/slides/slide48.xml" ContentType="application/vnd.openxmlformats-officedocument.presentationml.slide+xml"/>
  <Override PartName="/ppt/slides/slide79.xml" ContentType="application/vnd.openxmlformats-officedocument.presentationml.slide+xml"/>
  <Override PartName="/ppt/slides/slide78.xml" ContentType="application/vnd.openxmlformats-officedocument.presentationml.slide+xml"/>
  <Override PartName="/ppt/slides/slide77.xml" ContentType="application/vnd.openxmlformats-officedocument.presentationml.slide+xml"/>
  <Override PartName="/ppt/slides/slide76.xml" ContentType="application/vnd.openxmlformats-officedocument.presentationml.slide+xml"/>
  <Override PartName="/ppt/slides/slide75.xml" ContentType="application/vnd.openxmlformats-officedocument.presentationml.slide+xml"/>
  <Override PartName="/ppt/slides/slide74.xml" ContentType="application/vnd.openxmlformats-officedocument.presentationml.slide+xml"/>
  <Override PartName="/ppt/slides/slide73.xml" ContentType="application/vnd.openxmlformats-officedocument.presentationml.slide+xml"/>
  <Override PartName="/ppt/slides/slide7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90.xml" ContentType="application/vnd.openxmlformats-officedocument.presentationml.slide+xml"/>
  <Override PartName="/ppt/slides/slide89.xml" ContentType="application/vnd.openxmlformats-officedocument.presentationml.slide+xml"/>
  <Override PartName="/ppt/slides/slide88.xml" ContentType="application/vnd.openxmlformats-officedocument.presentationml.slide+xml"/>
  <Override PartName="/ppt/slides/slide87.xml" ContentType="application/vnd.openxmlformats-officedocument.presentationml.slide+xml"/>
  <Override PartName="/ppt/slides/slide86.xml" ContentType="application/vnd.openxmlformats-officedocument.presentationml.slide+xml"/>
  <Override PartName="/ppt/slides/slide85.xml" ContentType="application/vnd.openxmlformats-officedocument.presentationml.slide+xml"/>
  <Override PartName="/ppt/slides/slide84.xml" ContentType="application/vnd.openxmlformats-officedocument.presentationml.slide+xml"/>
  <Override PartName="/ppt/slides/slide83.xml" ContentType="application/vnd.openxmlformats-officedocument.presentationml.slide+xml"/>
  <Override PartName="/ppt/slides/slide47.xml" ContentType="application/vnd.openxmlformats-officedocument.presentationml.slide+xml"/>
  <Override PartName="/ppt/slides/slide70.xml" ContentType="application/vnd.openxmlformats-officedocument.presentationml.slide+xml"/>
  <Override PartName="/ppt/slides/slide68.xml" ContentType="application/vnd.openxmlformats-officedocument.presentationml.slide+xml"/>
  <Override PartName="/ppt/slides/slide56.xml" ContentType="application/vnd.openxmlformats-officedocument.presentationml.slide+xml"/>
  <Override PartName="/ppt/slides/slide55.xml" ContentType="application/vnd.openxmlformats-officedocument.presentationml.slide+xml"/>
  <Override PartName="/ppt/slides/slide54.xml" ContentType="application/vnd.openxmlformats-officedocument.presentationml.slide+xml"/>
  <Override PartName="/ppt/slides/slide53.xml" ContentType="application/vnd.openxmlformats-officedocument.presentationml.slide+xml"/>
  <Override PartName="/ppt/slides/slide52.xml" ContentType="application/vnd.openxmlformats-officedocument.presentationml.slide+xml"/>
  <Override PartName="/ppt/slides/slide51.xml" ContentType="application/vnd.openxmlformats-officedocument.presentationml.slide+xml"/>
  <Override PartName="/ppt/slides/slide50.xml" ContentType="application/vnd.openxmlformats-officedocument.presentationml.slide+xml"/>
  <Override PartName="/ppt/slides/slide49.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7.xml" ContentType="application/vnd.openxmlformats-officedocument.presentationml.slide+xml"/>
  <Override PartName="/ppt/slides/slide66.xml" ContentType="application/vnd.openxmlformats-officedocument.presentationml.slide+xml"/>
  <Override PartName="/ppt/slides/slide65.xml" ContentType="application/vnd.openxmlformats-officedocument.presentationml.slide+xml"/>
  <Override PartName="/ppt/slides/slide69.xml" ContentType="application/vnd.openxmlformats-officedocument.presentationml.slide+xml"/>
  <Override PartName="/ppt/slides/slide64.xml" ContentType="application/vnd.openxmlformats-officedocument.presentationml.slide+xml"/>
  <Override PartName="/ppt/slides/slide62.xml" ContentType="application/vnd.openxmlformats-officedocument.presentationml.slide+xml"/>
  <Override PartName="/ppt/slides/slide61.xml" ContentType="application/vnd.openxmlformats-officedocument.presentationml.slide+xml"/>
  <Override PartName="/ppt/slides/slide60.xml" ContentType="application/vnd.openxmlformats-officedocument.presentationml.slide+xml"/>
  <Override PartName="/ppt/slides/slide63.xml" ContentType="application/vnd.openxmlformats-officedocument.presentationml.slide+xml"/>
  <Override PartName="/ppt/slideMasters/slideMaster1.xml" ContentType="application/vnd.openxmlformats-officedocument.presentationml.slideMaster+xml"/>
  <Override PartName="/ppt/notesSlides/notesSlide10.xml" ContentType="application/vnd.openxmlformats-officedocument.presentationml.notesSlide+xml"/>
  <Override PartName="/ppt/notesSlides/notesSlide36.xml" ContentType="application/vnd.openxmlformats-officedocument.presentationml.notesSlide+xml"/>
  <Override PartName="/ppt/notesSlides/notesSlide13.xml" ContentType="application/vnd.openxmlformats-officedocument.presentationml.notesSlide+xml"/>
  <Override PartName="/ppt/notesSlides/notesSlide17.xml" ContentType="application/vnd.openxmlformats-officedocument.presentationml.notesSlide+xml"/>
  <Override PartName="/ppt/notesSlides/notesSlide5.xml" ContentType="application/vnd.openxmlformats-officedocument.presentationml.notesSlide+xml"/>
  <Override PartName="/ppt/notesSlides/notesSlide21.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4.xml" ContentType="application/vnd.openxmlformats-officedocument.presentationml.notesSlide+xml"/>
  <Override PartName="/ppt/notesSlides/notesSlide24.xml" ContentType="application/vnd.openxmlformats-officedocument.presentationml.notesSlide+xml"/>
  <Override PartName="/ppt/notesSlides/notesSlide40.xml" ContentType="application/vnd.openxmlformats-officedocument.presentationml.notesSlide+xml"/>
  <Override PartName="/ppt/notesSlides/notesSlide3.xml" ContentType="application/vnd.openxmlformats-officedocument.presentationml.notesSlide+xml"/>
  <Override PartName="/ppt/notesSlides/notesSlide20.xml" ContentType="application/vnd.openxmlformats-officedocument.presentationml.notesSlide+xml"/>
  <Override PartName="/ppt/notesSlides/notesSlide39.xml" ContentType="application/vnd.openxmlformats-officedocument.presentationml.notesSlide+xml"/>
  <Override PartName="/ppt/notesSlides/notesSlide14.xml" ContentType="application/vnd.openxmlformats-officedocument.presentationml.notesSlide+xml"/>
  <Override PartName="/ppt/notesSlides/notesSlide35.xml" ContentType="application/vnd.openxmlformats-officedocument.presentationml.notesSlide+xml"/>
  <Override PartName="/ppt/notesSlides/notesSlide34.xml" ContentType="application/vnd.openxmlformats-officedocument.presentationml.notesSlide+xml"/>
  <Override PartName="/ppt/notesSlides/notesSlide33.xml" ContentType="application/vnd.openxmlformats-officedocument.presentationml.notesSlide+xml"/>
  <Override PartName="/ppt/slideLayouts/slideLayout1.xml" ContentType="application/vnd.openxmlformats-officedocument.presentationml.slideLayout+xml"/>
  <Override PartName="/ppt/notesSlides/notesSlide12.xml" ContentType="application/vnd.openxmlformats-officedocument.presentationml.notesSlide+xml"/>
  <Override PartName="/ppt/notesSlides/notesSlide23.xml" ContentType="application/vnd.openxmlformats-officedocument.presentationml.notesSlide+xml"/>
  <Override PartName="/ppt/notesSlides/notesSlide25.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26.xml" ContentType="application/vnd.openxmlformats-officedocument.presentationml.notesSlide+xml"/>
  <Override PartName="/ppt/notesSlides/notesSlide22.xml" ContentType="application/vnd.openxmlformats-officedocument.presentationml.notesSlide+xml"/>
  <Override PartName="/ppt/notesSlides/notesSlide27.xml" ContentType="application/vnd.openxmlformats-officedocument.presentationml.notesSlide+xml"/>
  <Override PartName="/ppt/notesSlides/notesSlide32.xml" ContentType="application/vnd.openxmlformats-officedocument.presentationml.notesSlide+xml"/>
  <Override PartName="/ppt/notesSlides/notesSlide31.xml" ContentType="application/vnd.openxmlformats-officedocument.presentationml.notesSlide+xml"/>
  <Override PartName="/ppt/notesSlides/notesSlide8.xml" ContentType="application/vnd.openxmlformats-officedocument.presentationml.notesSlide+xml"/>
  <Override PartName="/ppt/notesSlides/notesSlide30.xml" ContentType="application/vnd.openxmlformats-officedocument.presentationml.notesSlide+xml"/>
  <Override PartName="/ppt/notesSlides/notesSlide29.xml" ContentType="application/vnd.openxmlformats-officedocument.presentationml.notesSlide+xml"/>
  <Override PartName="/ppt/notesSlides/notesSlide28.xml" ContentType="application/vnd.openxmlformats-officedocument.presentationml.notesSlide+xml"/>
  <Override PartName="/ppt/notesSlides/notesSlide42.xml" ContentType="application/vnd.openxmlformats-officedocument.presentationml.notesSlide+xml"/>
  <Override PartName="/ppt/notesSlides/notesSlide41.xml" ContentType="application/vnd.openxmlformats-officedocument.presentationml.notesSlide+xml"/>
  <Override PartName="/ppt/notesSlides/notesSlide2.xml" ContentType="application/vnd.openxmlformats-officedocument.presentationml.notesSlid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notesSlides/notesSlide54.xml" ContentType="application/vnd.openxmlformats-officedocument.presentationml.notesSlide+xml"/>
  <Override PartName="/ppt/notesSlides/notesSlide53.xml" ContentType="application/vnd.openxmlformats-officedocument.presentationml.notesSlide+xml"/>
  <Override PartName="/ppt/notesSlides/notesSlide52.xml" ContentType="application/vnd.openxmlformats-officedocument.presentationml.notesSlide+xml"/>
  <Override PartName="/ppt/notesSlides/notesSlide51.xml" ContentType="application/vnd.openxmlformats-officedocument.presentationml.notesSlide+xml"/>
  <Override PartName="/ppt/notesSlides/notesSlide50.xml" ContentType="application/vnd.openxmlformats-officedocument.presentationml.notesSlide+xml"/>
  <Override PartName="/ppt/slideLayouts/slideLayout10.xml" ContentType="application/vnd.openxmlformats-officedocument.presentationml.slideLayout+xml"/>
  <Override PartName="/ppt/notesSlides/notesSlide55.xml" ContentType="application/vnd.openxmlformats-officedocument.presentationml.notesSlide+xml"/>
  <Override PartName="/ppt/slideLayouts/slideLayout9.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notesSlides/notesSlide49.xml" ContentType="application/vnd.openxmlformats-officedocument.presentationml.notesSlide+xml"/>
  <Override PartName="/ppt/notesSlides/notesSlide43.xml" ContentType="application/vnd.openxmlformats-officedocument.presentationml.notesSlide+xml"/>
  <Override PartName="/ppt/notesSlides/notesSlide15.xml" ContentType="application/vnd.openxmlformats-officedocument.presentationml.notesSlide+xml"/>
  <Override PartName="/ppt/slideLayouts/slideLayout14.xml" ContentType="application/vnd.openxmlformats-officedocument.presentationml.slideLayout+xml"/>
  <Override PartName="/ppt/notesSlides/notesSlide1.xml" ContentType="application/vnd.openxmlformats-officedocument.presentationml.notesSlide+xml"/>
  <Override PartName="/ppt/notesSlides/notesSlide44.xml" ContentType="application/vnd.openxmlformats-officedocument.presentationml.notesSlide+xml"/>
  <Override PartName="/ppt/notesSlides/notesSlide19.xml" ContentType="application/vnd.openxmlformats-officedocument.presentationml.notesSlide+xml"/>
  <Override PartName="/ppt/notesSlides/notesSlide46.xml" ContentType="application/vnd.openxmlformats-officedocument.presentationml.notesSlide+xml"/>
  <Override PartName="/ppt/notesSlides/notesSlide45.xml" ContentType="application/vnd.openxmlformats-officedocument.presentationml.notesSlide+xml"/>
  <Override PartName="/ppt/notesSlides/notesSlide18.xml" ContentType="application/vnd.openxmlformats-officedocument.presentationml.notesSlide+xml"/>
  <Override PartName="/ppt/notesSlides/notesSlide48.xml" ContentType="application/vnd.openxmlformats-officedocument.presentationml.notesSlide+xml"/>
  <Override PartName="/ppt/notesSlides/notesSlide47.xml" ContentType="application/vnd.openxmlformats-officedocument.presentationml.notesSlide+xml"/>
  <Override PartName="/ppt/notesSlides/notesSlide16.xml" ContentType="application/vnd.openxmlformats-officedocument.presentationml.notesSlide+xml"/>
  <Override PartName="/ppt/theme/theme1.xml" ContentType="application/vnd.openxmlformats-officedocument.theme+xml"/>
  <Override PartName="/ppt/theme/theme2.xml" ContentType="application/vnd.openxmlformats-officedocument.theme+xml"/>
  <Override PartName="/ppt/notesMasters/notesMaster1.xml" ContentType="application/vnd.openxmlformats-officedocument.presentationml.notesMaster+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92"/>
  </p:notesMasterIdLst>
  <p:sldIdLst>
    <p:sldId id="256" r:id="rId2"/>
    <p:sldId id="373" r:id="rId3"/>
    <p:sldId id="261" r:id="rId4"/>
    <p:sldId id="396" r:id="rId5"/>
    <p:sldId id="263" r:id="rId6"/>
    <p:sldId id="264" r:id="rId7"/>
    <p:sldId id="265" r:id="rId8"/>
    <p:sldId id="266" r:id="rId9"/>
    <p:sldId id="267" r:id="rId10"/>
    <p:sldId id="340" r:id="rId11"/>
    <p:sldId id="341" r:id="rId12"/>
    <p:sldId id="342" r:id="rId13"/>
    <p:sldId id="343" r:id="rId14"/>
    <p:sldId id="344" r:id="rId15"/>
    <p:sldId id="345" r:id="rId16"/>
    <p:sldId id="346" r:id="rId17"/>
    <p:sldId id="347" r:id="rId18"/>
    <p:sldId id="348" r:id="rId19"/>
    <p:sldId id="349" r:id="rId20"/>
    <p:sldId id="350" r:id="rId21"/>
    <p:sldId id="351" r:id="rId22"/>
    <p:sldId id="352" r:id="rId23"/>
    <p:sldId id="353" r:id="rId24"/>
    <p:sldId id="354" r:id="rId25"/>
    <p:sldId id="355" r:id="rId26"/>
    <p:sldId id="356" r:id="rId27"/>
    <p:sldId id="357" r:id="rId28"/>
    <p:sldId id="358" r:id="rId29"/>
    <p:sldId id="359" r:id="rId30"/>
    <p:sldId id="360" r:id="rId31"/>
    <p:sldId id="361" r:id="rId32"/>
    <p:sldId id="362" r:id="rId33"/>
    <p:sldId id="363" r:id="rId34"/>
    <p:sldId id="365" r:id="rId35"/>
    <p:sldId id="366" r:id="rId36"/>
    <p:sldId id="367" r:id="rId37"/>
    <p:sldId id="368" r:id="rId38"/>
    <p:sldId id="369" r:id="rId39"/>
    <p:sldId id="388" r:id="rId40"/>
    <p:sldId id="386" r:id="rId41"/>
    <p:sldId id="387" r:id="rId42"/>
    <p:sldId id="389" r:id="rId43"/>
    <p:sldId id="390" r:id="rId44"/>
    <p:sldId id="391" r:id="rId45"/>
    <p:sldId id="392" r:id="rId46"/>
    <p:sldId id="393" r:id="rId47"/>
    <p:sldId id="394" r:id="rId48"/>
    <p:sldId id="370" r:id="rId49"/>
    <p:sldId id="371" r:id="rId50"/>
    <p:sldId id="372" r:id="rId51"/>
    <p:sldId id="395" r:id="rId52"/>
    <p:sldId id="383" r:id="rId53"/>
    <p:sldId id="384" r:id="rId54"/>
    <p:sldId id="385" r:id="rId55"/>
    <p:sldId id="268" r:id="rId56"/>
    <p:sldId id="269" r:id="rId57"/>
    <p:sldId id="270" r:id="rId58"/>
    <p:sldId id="271" r:id="rId59"/>
    <p:sldId id="272" r:id="rId60"/>
    <p:sldId id="273" r:id="rId61"/>
    <p:sldId id="274" r:id="rId62"/>
    <p:sldId id="277" r:id="rId63"/>
    <p:sldId id="278" r:id="rId64"/>
    <p:sldId id="279" r:id="rId65"/>
    <p:sldId id="280" r:id="rId66"/>
    <p:sldId id="281" r:id="rId67"/>
    <p:sldId id="282" r:id="rId68"/>
    <p:sldId id="283" r:id="rId69"/>
    <p:sldId id="284" r:id="rId70"/>
    <p:sldId id="285" r:id="rId71"/>
    <p:sldId id="286" r:id="rId72"/>
    <p:sldId id="287" r:id="rId73"/>
    <p:sldId id="290" r:id="rId74"/>
    <p:sldId id="291" r:id="rId75"/>
    <p:sldId id="292" r:id="rId76"/>
    <p:sldId id="293" r:id="rId77"/>
    <p:sldId id="294" r:id="rId78"/>
    <p:sldId id="295" r:id="rId79"/>
    <p:sldId id="296" r:id="rId80"/>
    <p:sldId id="297" r:id="rId81"/>
    <p:sldId id="298" r:id="rId82"/>
    <p:sldId id="299" r:id="rId83"/>
    <p:sldId id="300" r:id="rId84"/>
    <p:sldId id="301" r:id="rId85"/>
    <p:sldId id="302" r:id="rId86"/>
    <p:sldId id="303" r:id="rId87"/>
    <p:sldId id="304" r:id="rId88"/>
    <p:sldId id="305" r:id="rId89"/>
    <p:sldId id="306" r:id="rId90"/>
    <p:sldId id="307" r:id="rId9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720" userDrawn="1">
          <p15:clr>
            <a:srgbClr val="A4A3A4"/>
          </p15:clr>
        </p15:guide>
        <p15:guide id="2" pos="52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ferSingleView="1">
    <p:restoredLeft sz="15674" autoAdjust="0"/>
    <p:restoredTop sz="94660" autoAdjust="0"/>
  </p:normalViewPr>
  <p:slideViewPr>
    <p:cSldViewPr snapToGrid="0" snapToObjects="1">
      <p:cViewPr varScale="1">
        <p:scale>
          <a:sx n="110" d="100"/>
          <a:sy n="110" d="100"/>
        </p:scale>
        <p:origin x="642" y="144"/>
      </p:cViewPr>
      <p:guideLst>
        <p:guide orient="horz" pos="720"/>
        <p:guide pos="528"/>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theme" Target="theme/theme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viewProps" Target="viewProps.xml"/><Relationship Id="rId99" Type="http://schemas.openxmlformats.org/officeDocument/2006/relationships/customXml" Target="../customXml/item3.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customXml" Target="../customXml/item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notesMaster" Target="notesMasters/notesMaster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presProps" Target="presProps.xml"/><Relationship Id="rId98" Type="http://schemas.openxmlformats.org/officeDocument/2006/relationships/customXml" Target="../customXml/item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png"/></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21.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23.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31.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9.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7.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8.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20.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9FF6F1A-7285-FA4E-859B-9D4A06CEB7BE}" type="datetimeFigureOut">
              <a:rPr lang="en-US" smtClean="0"/>
              <a:t>4/14/2015</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4CEA261-9A9B-9F46-ADC4-53EA6F873E17}" type="slidenum">
              <a:rPr lang="en-US" smtClean="0"/>
              <a:t>‹#›</a:t>
            </a:fld>
            <a:endParaRPr lang="en-US" dirty="0"/>
          </a:p>
        </p:txBody>
      </p:sp>
    </p:spTree>
    <p:extLst>
      <p:ext uri="{BB962C8B-B14F-4D97-AF65-F5344CB8AC3E}">
        <p14:creationId xmlns:p14="http://schemas.microsoft.com/office/powerpoint/2010/main" val="359652833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Slide Image Placeholder 1"/>
          <p:cNvSpPr>
            <a:spLocks noGrp="1" noRot="1" noChangeAspect="1" noTextEdit="1"/>
          </p:cNvSpPr>
          <p:nvPr>
            <p:ph type="sldImg"/>
          </p:nvPr>
        </p:nvSpPr>
        <p:spPr>
          <a:ln/>
        </p:spPr>
      </p:sp>
      <p:sp>
        <p:nvSpPr>
          <p:cNvPr id="24578" name="Notes Placeholder 2"/>
          <p:cNvSpPr>
            <a:spLocks noGrp="1"/>
          </p:cNvSpPr>
          <p:nvPr>
            <p:ph type="body" idx="1"/>
          </p:nvPr>
        </p:nvSpPr>
        <p:spPr>
          <a:noFill/>
          <a:ln/>
        </p:spPr>
        <p:txBody>
          <a:bodyPr/>
          <a:lstStyle/>
          <a:p>
            <a:endParaRPr lang="en-US" smtClean="0">
              <a:latin typeface="Arial" charset="0"/>
            </a:endParaRPr>
          </a:p>
        </p:txBody>
      </p:sp>
      <p:sp>
        <p:nvSpPr>
          <p:cNvPr id="4" name="Slide Number Placeholder 3"/>
          <p:cNvSpPr>
            <a:spLocks noGrp="1"/>
          </p:cNvSpPr>
          <p:nvPr>
            <p:ph type="sldNum" sz="quarter" idx="5"/>
          </p:nvPr>
        </p:nvSpPr>
        <p:spPr/>
        <p:txBody>
          <a:bodyPr/>
          <a:lstStyle/>
          <a:p>
            <a:pPr>
              <a:defRPr/>
            </a:pPr>
            <a:fld id="{8AC14F48-0BBE-43CB-B689-14997B842735}" type="slidenum">
              <a:rPr lang="en-US" smtClean="0"/>
              <a:pPr>
                <a:defRPr/>
              </a:pPr>
              <a:t>3</a:t>
            </a:fld>
            <a:endParaRPr lang="en-US"/>
          </a:p>
        </p:txBody>
      </p:sp>
    </p:spTree>
    <p:extLst>
      <p:ext uri="{BB962C8B-B14F-4D97-AF65-F5344CB8AC3E}">
        <p14:creationId xmlns:p14="http://schemas.microsoft.com/office/powerpoint/2010/main" val="12321981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p:txBody>
          <a:bodyPr/>
          <a:lstStyle/>
          <a:p>
            <a:pPr>
              <a:defRPr/>
            </a:pPr>
            <a:fld id="{EA3D6A0A-09FA-4C59-AEF3-DA2E945F74BB}" type="slidenum">
              <a:rPr lang="en-US" smtClean="0"/>
              <a:pPr>
                <a:defRPr/>
              </a:pPr>
              <a:t>14</a:t>
            </a:fld>
            <a:endParaRPr lang="en-US" smtClean="0"/>
          </a:p>
        </p:txBody>
      </p:sp>
      <p:sp>
        <p:nvSpPr>
          <p:cNvPr id="41986" name="Rectangle 2"/>
          <p:cNvSpPr>
            <a:spLocks noGrp="1" noRot="1" noChangeAspect="1" noChangeArrowheads="1" noTextEdit="1"/>
          </p:cNvSpPr>
          <p:nvPr>
            <p:ph type="sldImg"/>
          </p:nvPr>
        </p:nvSpPr>
        <p:spPr>
          <a:xfrm>
            <a:off x="1268413" y="728663"/>
            <a:ext cx="4779962" cy="3584575"/>
          </a:xfrm>
          <a:ln w="12700" cap="flat"/>
        </p:spPr>
      </p:sp>
      <p:sp>
        <p:nvSpPr>
          <p:cNvPr id="41987" name="Rectangle 3"/>
          <p:cNvSpPr>
            <a:spLocks noGrp="1" noChangeArrowheads="1"/>
          </p:cNvSpPr>
          <p:nvPr>
            <p:ph type="body" idx="1"/>
          </p:nvPr>
        </p:nvSpPr>
        <p:spPr>
          <a:xfrm>
            <a:off x="975360" y="4561226"/>
            <a:ext cx="5364480" cy="4318573"/>
          </a:xfrm>
          <a:noFill/>
          <a:ln/>
        </p:spPr>
        <p:txBody>
          <a:bodyPr lIns="94750" tIns="46544" rIns="94750" bIns="46544"/>
          <a:lstStyle/>
          <a:p>
            <a:pPr eaLnBrk="1" hangingPunct="1"/>
            <a:endParaRPr lang="en-US" smtClean="0">
              <a:latin typeface="Arial" charset="0"/>
            </a:endParaRPr>
          </a:p>
        </p:txBody>
      </p:sp>
    </p:spTree>
    <p:extLst>
      <p:ext uri="{BB962C8B-B14F-4D97-AF65-F5344CB8AC3E}">
        <p14:creationId xmlns:p14="http://schemas.microsoft.com/office/powerpoint/2010/main" val="28772413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a:ln/>
        </p:spPr>
      </p:sp>
      <p:sp>
        <p:nvSpPr>
          <p:cNvPr id="911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
        <p:nvSpPr>
          <p:cNvPr id="911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Tahoma" pitchFamily="34" charset="0"/>
              </a:defRPr>
            </a:lvl1pPr>
            <a:lvl2pPr marL="777943" indent="-299209">
              <a:defRPr b="1">
                <a:solidFill>
                  <a:schemeClr val="tx1"/>
                </a:solidFill>
                <a:latin typeface="Tahoma" pitchFamily="34" charset="0"/>
              </a:defRPr>
            </a:lvl2pPr>
            <a:lvl3pPr marL="1196835" indent="-239367">
              <a:defRPr b="1">
                <a:solidFill>
                  <a:schemeClr val="tx1"/>
                </a:solidFill>
                <a:latin typeface="Tahoma" pitchFamily="34" charset="0"/>
              </a:defRPr>
            </a:lvl3pPr>
            <a:lvl4pPr marL="1675569" indent="-239367">
              <a:defRPr b="1">
                <a:solidFill>
                  <a:schemeClr val="tx1"/>
                </a:solidFill>
                <a:latin typeface="Tahoma" pitchFamily="34" charset="0"/>
              </a:defRPr>
            </a:lvl4pPr>
            <a:lvl5pPr marL="2154304" indent="-239367">
              <a:defRPr b="1">
                <a:solidFill>
                  <a:schemeClr val="tx1"/>
                </a:solidFill>
                <a:latin typeface="Tahoma" pitchFamily="34" charset="0"/>
              </a:defRPr>
            </a:lvl5pPr>
            <a:lvl6pPr marL="2633038" indent="-239367" algn="ctr" eaLnBrk="0" fontAlgn="base" hangingPunct="0">
              <a:spcBef>
                <a:spcPct val="0"/>
              </a:spcBef>
              <a:spcAft>
                <a:spcPct val="0"/>
              </a:spcAft>
              <a:defRPr b="1">
                <a:solidFill>
                  <a:schemeClr val="tx1"/>
                </a:solidFill>
                <a:latin typeface="Tahoma" pitchFamily="34" charset="0"/>
              </a:defRPr>
            </a:lvl6pPr>
            <a:lvl7pPr marL="3111772" indent="-239367" algn="ctr" eaLnBrk="0" fontAlgn="base" hangingPunct="0">
              <a:spcBef>
                <a:spcPct val="0"/>
              </a:spcBef>
              <a:spcAft>
                <a:spcPct val="0"/>
              </a:spcAft>
              <a:defRPr b="1">
                <a:solidFill>
                  <a:schemeClr val="tx1"/>
                </a:solidFill>
                <a:latin typeface="Tahoma" pitchFamily="34" charset="0"/>
              </a:defRPr>
            </a:lvl7pPr>
            <a:lvl8pPr marL="3590506" indent="-239367" algn="ctr" eaLnBrk="0" fontAlgn="base" hangingPunct="0">
              <a:spcBef>
                <a:spcPct val="0"/>
              </a:spcBef>
              <a:spcAft>
                <a:spcPct val="0"/>
              </a:spcAft>
              <a:defRPr b="1">
                <a:solidFill>
                  <a:schemeClr val="tx1"/>
                </a:solidFill>
                <a:latin typeface="Tahoma" pitchFamily="34" charset="0"/>
              </a:defRPr>
            </a:lvl8pPr>
            <a:lvl9pPr marL="4069240" indent="-239367" algn="ctr" eaLnBrk="0" fontAlgn="base" hangingPunct="0">
              <a:spcBef>
                <a:spcPct val="0"/>
              </a:spcBef>
              <a:spcAft>
                <a:spcPct val="0"/>
              </a:spcAft>
              <a:defRPr b="1">
                <a:solidFill>
                  <a:schemeClr val="tx1"/>
                </a:solidFill>
                <a:latin typeface="Tahoma" pitchFamily="34" charset="0"/>
              </a:defRPr>
            </a:lvl9pPr>
          </a:lstStyle>
          <a:p>
            <a:fld id="{CE0B43B0-77F8-4C54-97A0-9EC5277C9000}" type="slidenum">
              <a:rPr lang="en-US" altLang="en-US" b="0" smtClean="0">
                <a:latin typeface="Arial" pitchFamily="34" charset="0"/>
              </a:rPr>
              <a:pPr/>
              <a:t>15</a:t>
            </a:fld>
            <a:endParaRPr lang="en-US" altLang="en-US" b="0" smtClean="0">
              <a:latin typeface="Arial" pitchFamily="34" charset="0"/>
            </a:endParaRPr>
          </a:p>
        </p:txBody>
      </p:sp>
    </p:spTree>
    <p:extLst>
      <p:ext uri="{BB962C8B-B14F-4D97-AF65-F5344CB8AC3E}">
        <p14:creationId xmlns:p14="http://schemas.microsoft.com/office/powerpoint/2010/main" val="31829690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p:txBody>
          <a:bodyPr/>
          <a:lstStyle/>
          <a:p>
            <a:pPr>
              <a:defRPr/>
            </a:pPr>
            <a:fld id="{DC68D596-170C-4AFD-9DBC-B31442DBAF6B}" type="slidenum">
              <a:rPr lang="en-US" smtClean="0"/>
              <a:pPr>
                <a:defRPr/>
              </a:pPr>
              <a:t>16</a:t>
            </a:fld>
            <a:endParaRPr lang="en-US" smtClean="0"/>
          </a:p>
        </p:txBody>
      </p:sp>
      <p:sp>
        <p:nvSpPr>
          <p:cNvPr id="46082" name="Rectangle 2"/>
          <p:cNvSpPr>
            <a:spLocks noChangeArrowheads="1"/>
          </p:cNvSpPr>
          <p:nvPr/>
        </p:nvSpPr>
        <p:spPr bwMode="auto">
          <a:xfrm>
            <a:off x="4145280" y="0"/>
            <a:ext cx="3169920" cy="480388"/>
          </a:xfrm>
          <a:prstGeom prst="rect">
            <a:avLst/>
          </a:prstGeom>
          <a:noFill/>
          <a:ln w="9525">
            <a:noFill/>
            <a:miter lim="800000"/>
            <a:headEnd/>
            <a:tailEnd/>
          </a:ln>
        </p:spPr>
        <p:txBody>
          <a:bodyPr wrap="none" lIns="95747" tIns="47873" rIns="95747" bIns="47873" anchor="ctr"/>
          <a:lstStyle/>
          <a:p>
            <a:pPr algn="ctr" eaLnBrk="0" hangingPunct="0"/>
            <a:endParaRPr lang="en-US"/>
          </a:p>
        </p:txBody>
      </p:sp>
      <p:sp>
        <p:nvSpPr>
          <p:cNvPr id="46083" name="Rectangle 3"/>
          <p:cNvSpPr>
            <a:spLocks noChangeArrowheads="1"/>
          </p:cNvSpPr>
          <p:nvPr/>
        </p:nvSpPr>
        <p:spPr bwMode="auto">
          <a:xfrm>
            <a:off x="4145280" y="9120813"/>
            <a:ext cx="3169920" cy="480387"/>
          </a:xfrm>
          <a:prstGeom prst="rect">
            <a:avLst/>
          </a:prstGeom>
          <a:noFill/>
          <a:ln w="9525">
            <a:noFill/>
            <a:miter lim="800000"/>
            <a:headEnd/>
            <a:tailEnd/>
          </a:ln>
        </p:spPr>
        <p:txBody>
          <a:bodyPr lIns="94750" tIns="46544" rIns="94750" bIns="46544" anchor="b"/>
          <a:lstStyle/>
          <a:p>
            <a:pPr algn="r" eaLnBrk="0" hangingPunct="0"/>
            <a:r>
              <a:rPr lang="en-US" sz="1300" b="0" dirty="0">
                <a:latin typeface="Times New Roman" pitchFamily="18" charset="0"/>
              </a:rPr>
              <a:t>7</a:t>
            </a:r>
          </a:p>
        </p:txBody>
      </p:sp>
      <p:sp>
        <p:nvSpPr>
          <p:cNvPr id="46084" name="Rectangle 4"/>
          <p:cNvSpPr>
            <a:spLocks noChangeArrowheads="1"/>
          </p:cNvSpPr>
          <p:nvPr/>
        </p:nvSpPr>
        <p:spPr bwMode="auto">
          <a:xfrm>
            <a:off x="0" y="9120813"/>
            <a:ext cx="3169920" cy="480387"/>
          </a:xfrm>
          <a:prstGeom prst="rect">
            <a:avLst/>
          </a:prstGeom>
          <a:noFill/>
          <a:ln w="9525">
            <a:noFill/>
            <a:miter lim="800000"/>
            <a:headEnd/>
            <a:tailEnd/>
          </a:ln>
        </p:spPr>
        <p:txBody>
          <a:bodyPr wrap="none" lIns="95747" tIns="47873" rIns="95747" bIns="47873" anchor="ctr"/>
          <a:lstStyle/>
          <a:p>
            <a:pPr algn="ctr" eaLnBrk="0" hangingPunct="0"/>
            <a:endParaRPr lang="en-US"/>
          </a:p>
        </p:txBody>
      </p:sp>
      <p:sp>
        <p:nvSpPr>
          <p:cNvPr id="46085" name="Rectangle 5"/>
          <p:cNvSpPr>
            <a:spLocks noChangeArrowheads="1"/>
          </p:cNvSpPr>
          <p:nvPr/>
        </p:nvSpPr>
        <p:spPr bwMode="auto">
          <a:xfrm>
            <a:off x="0" y="0"/>
            <a:ext cx="3169920" cy="480388"/>
          </a:xfrm>
          <a:prstGeom prst="rect">
            <a:avLst/>
          </a:prstGeom>
          <a:noFill/>
          <a:ln w="9525">
            <a:noFill/>
            <a:miter lim="800000"/>
            <a:headEnd/>
            <a:tailEnd/>
          </a:ln>
        </p:spPr>
        <p:txBody>
          <a:bodyPr wrap="none" lIns="95747" tIns="47873" rIns="95747" bIns="47873" anchor="ctr"/>
          <a:lstStyle/>
          <a:p>
            <a:pPr algn="ctr" eaLnBrk="0" hangingPunct="0"/>
            <a:endParaRPr lang="en-US"/>
          </a:p>
        </p:txBody>
      </p:sp>
      <p:sp>
        <p:nvSpPr>
          <p:cNvPr id="46086" name="Rectangle 6"/>
          <p:cNvSpPr>
            <a:spLocks noGrp="1" noRot="1" noChangeAspect="1" noChangeArrowheads="1" noTextEdit="1"/>
          </p:cNvSpPr>
          <p:nvPr>
            <p:ph type="sldImg"/>
          </p:nvPr>
        </p:nvSpPr>
        <p:spPr>
          <a:xfrm>
            <a:off x="1268413" y="728663"/>
            <a:ext cx="4779962" cy="3584575"/>
          </a:xfrm>
          <a:ln w="12700" cap="flat"/>
        </p:spPr>
      </p:sp>
      <p:sp>
        <p:nvSpPr>
          <p:cNvPr id="46087" name="Rectangle 7"/>
          <p:cNvSpPr>
            <a:spLocks noGrp="1" noChangeArrowheads="1"/>
          </p:cNvSpPr>
          <p:nvPr>
            <p:ph type="body" idx="1"/>
          </p:nvPr>
        </p:nvSpPr>
        <p:spPr>
          <a:xfrm>
            <a:off x="975360" y="4561226"/>
            <a:ext cx="5364480" cy="4318573"/>
          </a:xfrm>
          <a:noFill/>
          <a:ln/>
        </p:spPr>
        <p:txBody>
          <a:bodyPr lIns="94750" tIns="46544" rIns="94750" bIns="46544"/>
          <a:lstStyle/>
          <a:p>
            <a:pPr eaLnBrk="1" hangingPunct="1"/>
            <a:endParaRPr lang="en-US" smtClean="0">
              <a:latin typeface="Arial" charset="0"/>
            </a:endParaRPr>
          </a:p>
        </p:txBody>
      </p:sp>
    </p:spTree>
    <p:extLst>
      <p:ext uri="{BB962C8B-B14F-4D97-AF65-F5344CB8AC3E}">
        <p14:creationId xmlns:p14="http://schemas.microsoft.com/office/powerpoint/2010/main" val="16012247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Slide Image Placeholder 1"/>
          <p:cNvSpPr>
            <a:spLocks noGrp="1" noRot="1" noChangeAspect="1" noTextEdit="1"/>
          </p:cNvSpPr>
          <p:nvPr>
            <p:ph type="sldImg"/>
          </p:nvPr>
        </p:nvSpPr>
        <p:spPr>
          <a:ln/>
        </p:spPr>
      </p:sp>
      <p:sp>
        <p:nvSpPr>
          <p:cNvPr id="48130" name="Notes Placeholder 2"/>
          <p:cNvSpPr>
            <a:spLocks noGrp="1"/>
          </p:cNvSpPr>
          <p:nvPr>
            <p:ph type="body" idx="1"/>
          </p:nvPr>
        </p:nvSpPr>
        <p:spPr>
          <a:noFill/>
          <a:ln/>
        </p:spPr>
        <p:txBody>
          <a:bodyPr/>
          <a:lstStyle/>
          <a:p>
            <a:pPr eaLnBrk="1" hangingPunct="1"/>
            <a:endParaRPr lang="en-US" smtClean="0">
              <a:latin typeface="Arial" charset="0"/>
            </a:endParaRPr>
          </a:p>
        </p:txBody>
      </p:sp>
      <p:sp>
        <p:nvSpPr>
          <p:cNvPr id="89092" name="Slide Number Placeholder 3"/>
          <p:cNvSpPr>
            <a:spLocks noGrp="1"/>
          </p:cNvSpPr>
          <p:nvPr>
            <p:ph type="sldNum" sz="quarter" idx="5"/>
          </p:nvPr>
        </p:nvSpPr>
        <p:spPr/>
        <p:txBody>
          <a:bodyPr/>
          <a:lstStyle/>
          <a:p>
            <a:pPr>
              <a:defRPr/>
            </a:pPr>
            <a:fld id="{A3E2EDEB-0278-4A0D-B67F-0CDBF3CC8263}" type="slidenum">
              <a:rPr lang="en-US" smtClean="0"/>
              <a:pPr>
                <a:defRPr/>
              </a:pPr>
              <a:t>17</a:t>
            </a:fld>
            <a:endParaRPr lang="en-US" smtClean="0"/>
          </a:p>
        </p:txBody>
      </p:sp>
    </p:spTree>
    <p:extLst>
      <p:ext uri="{BB962C8B-B14F-4D97-AF65-F5344CB8AC3E}">
        <p14:creationId xmlns:p14="http://schemas.microsoft.com/office/powerpoint/2010/main" val="32116793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Slide Image Placeholder 1"/>
          <p:cNvSpPr>
            <a:spLocks noGrp="1" noRot="1" noChangeAspect="1" noTextEdit="1"/>
          </p:cNvSpPr>
          <p:nvPr>
            <p:ph type="sldImg"/>
          </p:nvPr>
        </p:nvSpPr>
        <p:spPr>
          <a:ln/>
        </p:spPr>
      </p:sp>
      <p:sp>
        <p:nvSpPr>
          <p:cNvPr id="50178" name="Notes Placeholder 2"/>
          <p:cNvSpPr>
            <a:spLocks noGrp="1"/>
          </p:cNvSpPr>
          <p:nvPr>
            <p:ph type="body" idx="1"/>
          </p:nvPr>
        </p:nvSpPr>
        <p:spPr>
          <a:noFill/>
          <a:ln/>
        </p:spPr>
        <p:txBody>
          <a:bodyPr/>
          <a:lstStyle/>
          <a:p>
            <a:endParaRPr lang="en-US" smtClean="0">
              <a:latin typeface="Arial" charset="0"/>
            </a:endParaRPr>
          </a:p>
        </p:txBody>
      </p:sp>
      <p:sp>
        <p:nvSpPr>
          <p:cNvPr id="4" name="Slide Number Placeholder 3"/>
          <p:cNvSpPr>
            <a:spLocks noGrp="1"/>
          </p:cNvSpPr>
          <p:nvPr>
            <p:ph type="sldNum" sz="quarter" idx="5"/>
          </p:nvPr>
        </p:nvSpPr>
        <p:spPr/>
        <p:txBody>
          <a:bodyPr/>
          <a:lstStyle/>
          <a:p>
            <a:pPr>
              <a:defRPr/>
            </a:pPr>
            <a:fld id="{75E76AA2-31F3-46C7-86D4-59A1927A89CE}" type="slidenum">
              <a:rPr lang="en-US" smtClean="0"/>
              <a:pPr>
                <a:defRPr/>
              </a:pPr>
              <a:t>18</a:t>
            </a:fld>
            <a:endParaRPr lang="en-US"/>
          </a:p>
        </p:txBody>
      </p:sp>
    </p:spTree>
    <p:extLst>
      <p:ext uri="{BB962C8B-B14F-4D97-AF65-F5344CB8AC3E}">
        <p14:creationId xmlns:p14="http://schemas.microsoft.com/office/powerpoint/2010/main" val="20299020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Slide Image Placeholder 1"/>
          <p:cNvSpPr>
            <a:spLocks noGrp="1" noRot="1" noChangeAspect="1" noTextEdit="1"/>
          </p:cNvSpPr>
          <p:nvPr>
            <p:ph type="sldImg"/>
          </p:nvPr>
        </p:nvSpPr>
        <p:spPr>
          <a:ln/>
        </p:spPr>
      </p:sp>
      <p:sp>
        <p:nvSpPr>
          <p:cNvPr id="53250" name="Notes Placeholder 2"/>
          <p:cNvSpPr>
            <a:spLocks noGrp="1"/>
          </p:cNvSpPr>
          <p:nvPr>
            <p:ph type="body" idx="1"/>
          </p:nvPr>
        </p:nvSpPr>
        <p:spPr>
          <a:noFill/>
          <a:ln/>
        </p:spPr>
        <p:txBody>
          <a:bodyPr/>
          <a:lstStyle/>
          <a:p>
            <a:pPr eaLnBrk="1" hangingPunct="1"/>
            <a:endParaRPr lang="en-US" smtClean="0">
              <a:latin typeface="Arial" charset="0"/>
            </a:endParaRPr>
          </a:p>
        </p:txBody>
      </p:sp>
      <p:sp>
        <p:nvSpPr>
          <p:cNvPr id="90116" name="Slide Number Placeholder 3"/>
          <p:cNvSpPr>
            <a:spLocks noGrp="1"/>
          </p:cNvSpPr>
          <p:nvPr>
            <p:ph type="sldNum" sz="quarter" idx="5"/>
          </p:nvPr>
        </p:nvSpPr>
        <p:spPr/>
        <p:txBody>
          <a:bodyPr/>
          <a:lstStyle/>
          <a:p>
            <a:pPr>
              <a:defRPr/>
            </a:pPr>
            <a:fld id="{FC228FE6-6AAD-4CFC-AD17-894C094CBEEA}" type="slidenum">
              <a:rPr lang="en-US" smtClean="0"/>
              <a:pPr>
                <a:defRPr/>
              </a:pPr>
              <a:t>19</a:t>
            </a:fld>
            <a:endParaRPr lang="en-US" smtClean="0"/>
          </a:p>
        </p:txBody>
      </p:sp>
    </p:spTree>
    <p:extLst>
      <p:ext uri="{BB962C8B-B14F-4D97-AF65-F5344CB8AC3E}">
        <p14:creationId xmlns:p14="http://schemas.microsoft.com/office/powerpoint/2010/main" val="5348537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2"/>
          <p:cNvSpPr>
            <a:spLocks noChangeArrowheads="1"/>
          </p:cNvSpPr>
          <p:nvPr/>
        </p:nvSpPr>
        <p:spPr bwMode="auto">
          <a:xfrm>
            <a:off x="4145280" y="0"/>
            <a:ext cx="3169920" cy="480388"/>
          </a:xfrm>
          <a:prstGeom prst="rect">
            <a:avLst/>
          </a:prstGeom>
          <a:noFill/>
          <a:ln w="12700">
            <a:noFill/>
            <a:miter lim="800000"/>
            <a:headEnd/>
            <a:tailEnd/>
          </a:ln>
        </p:spPr>
        <p:txBody>
          <a:bodyPr wrap="none" lIns="95747" tIns="47873" rIns="95747" bIns="47873" anchor="ctr"/>
          <a:lstStyle/>
          <a:p>
            <a:pPr algn="ctr" eaLnBrk="0" hangingPunct="0"/>
            <a:endParaRPr lang="en-US"/>
          </a:p>
        </p:txBody>
      </p:sp>
      <p:sp>
        <p:nvSpPr>
          <p:cNvPr id="59394" name="Rectangle 3"/>
          <p:cNvSpPr>
            <a:spLocks noChangeArrowheads="1"/>
          </p:cNvSpPr>
          <p:nvPr/>
        </p:nvSpPr>
        <p:spPr bwMode="auto">
          <a:xfrm>
            <a:off x="4145280" y="9120813"/>
            <a:ext cx="3169920" cy="480387"/>
          </a:xfrm>
          <a:prstGeom prst="rect">
            <a:avLst/>
          </a:prstGeom>
          <a:noFill/>
          <a:ln w="12700">
            <a:noFill/>
            <a:miter lim="800000"/>
            <a:headEnd/>
            <a:tailEnd/>
          </a:ln>
        </p:spPr>
        <p:txBody>
          <a:bodyPr lIns="94750" tIns="46544" rIns="94750" bIns="46544" anchor="b"/>
          <a:lstStyle/>
          <a:p>
            <a:pPr algn="r" eaLnBrk="0" hangingPunct="0"/>
            <a:r>
              <a:rPr lang="en-US" sz="1300" dirty="0">
                <a:latin typeface="Times New Roman" pitchFamily="18" charset="0"/>
              </a:rPr>
              <a:t>2</a:t>
            </a:r>
          </a:p>
        </p:txBody>
      </p:sp>
      <p:sp>
        <p:nvSpPr>
          <p:cNvPr id="59395" name="Rectangle 4"/>
          <p:cNvSpPr>
            <a:spLocks noChangeArrowheads="1"/>
          </p:cNvSpPr>
          <p:nvPr/>
        </p:nvSpPr>
        <p:spPr bwMode="auto">
          <a:xfrm>
            <a:off x="0" y="9120813"/>
            <a:ext cx="3169920" cy="480387"/>
          </a:xfrm>
          <a:prstGeom prst="rect">
            <a:avLst/>
          </a:prstGeom>
          <a:noFill/>
          <a:ln w="12700">
            <a:noFill/>
            <a:miter lim="800000"/>
            <a:headEnd/>
            <a:tailEnd/>
          </a:ln>
        </p:spPr>
        <p:txBody>
          <a:bodyPr wrap="none" lIns="95747" tIns="47873" rIns="95747" bIns="47873" anchor="ctr"/>
          <a:lstStyle/>
          <a:p>
            <a:pPr algn="ctr" eaLnBrk="0" hangingPunct="0"/>
            <a:endParaRPr lang="en-US"/>
          </a:p>
        </p:txBody>
      </p:sp>
      <p:sp>
        <p:nvSpPr>
          <p:cNvPr id="59396" name="Rectangle 5"/>
          <p:cNvSpPr>
            <a:spLocks noChangeArrowheads="1"/>
          </p:cNvSpPr>
          <p:nvPr/>
        </p:nvSpPr>
        <p:spPr bwMode="auto">
          <a:xfrm>
            <a:off x="0" y="0"/>
            <a:ext cx="3169920" cy="480388"/>
          </a:xfrm>
          <a:prstGeom prst="rect">
            <a:avLst/>
          </a:prstGeom>
          <a:noFill/>
          <a:ln w="12700">
            <a:noFill/>
            <a:miter lim="800000"/>
            <a:headEnd/>
            <a:tailEnd/>
          </a:ln>
        </p:spPr>
        <p:txBody>
          <a:bodyPr wrap="none" lIns="95747" tIns="47873" rIns="95747" bIns="47873" anchor="ctr"/>
          <a:lstStyle/>
          <a:p>
            <a:pPr algn="ctr" eaLnBrk="0" hangingPunct="0"/>
            <a:endParaRPr lang="en-US"/>
          </a:p>
        </p:txBody>
      </p:sp>
      <p:sp>
        <p:nvSpPr>
          <p:cNvPr id="59397" name="Rectangle 6"/>
          <p:cNvSpPr>
            <a:spLocks noGrp="1" noRot="1" noChangeAspect="1" noChangeArrowheads="1" noTextEdit="1"/>
          </p:cNvSpPr>
          <p:nvPr>
            <p:ph type="sldImg"/>
          </p:nvPr>
        </p:nvSpPr>
        <p:spPr>
          <a:solidFill>
            <a:srgbClr val="FFFFFF"/>
          </a:solidFill>
          <a:ln cap="flat"/>
        </p:spPr>
      </p:sp>
      <p:sp>
        <p:nvSpPr>
          <p:cNvPr id="59398" name="Rectangle 7"/>
          <p:cNvSpPr>
            <a:spLocks noGrp="1" noChangeArrowheads="1"/>
          </p:cNvSpPr>
          <p:nvPr>
            <p:ph type="body" idx="1"/>
          </p:nvPr>
        </p:nvSpPr>
        <p:spPr>
          <a:noFill/>
          <a:ln/>
        </p:spPr>
        <p:txBody>
          <a:bodyPr lIns="94750" tIns="46544" rIns="94750" bIns="46544"/>
          <a:lstStyle/>
          <a:p>
            <a:pPr eaLnBrk="1" hangingPunct="1"/>
            <a:endParaRPr lang="en-US" smtClean="0">
              <a:latin typeface="Arial" charset="0"/>
            </a:endParaRPr>
          </a:p>
        </p:txBody>
      </p:sp>
    </p:spTree>
    <p:extLst>
      <p:ext uri="{BB962C8B-B14F-4D97-AF65-F5344CB8AC3E}">
        <p14:creationId xmlns:p14="http://schemas.microsoft.com/office/powerpoint/2010/main" val="35104201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Slide Image Placeholder 1"/>
          <p:cNvSpPr>
            <a:spLocks noGrp="1" noRot="1" noChangeAspect="1" noTextEdit="1"/>
          </p:cNvSpPr>
          <p:nvPr>
            <p:ph type="sldImg"/>
          </p:nvPr>
        </p:nvSpPr>
        <p:spPr>
          <a:ln/>
        </p:spPr>
      </p:sp>
      <p:sp>
        <p:nvSpPr>
          <p:cNvPr id="61442" name="Notes Placeholder 2"/>
          <p:cNvSpPr>
            <a:spLocks noGrp="1"/>
          </p:cNvSpPr>
          <p:nvPr>
            <p:ph type="body" idx="1"/>
          </p:nvPr>
        </p:nvSpPr>
        <p:spPr>
          <a:noFill/>
          <a:ln/>
        </p:spPr>
        <p:txBody>
          <a:bodyPr/>
          <a:lstStyle/>
          <a:p>
            <a:endParaRPr lang="en-US" smtClean="0">
              <a:latin typeface="Arial" charset="0"/>
            </a:endParaRPr>
          </a:p>
        </p:txBody>
      </p:sp>
      <p:sp>
        <p:nvSpPr>
          <p:cNvPr id="4" name="Slide Number Placeholder 3"/>
          <p:cNvSpPr>
            <a:spLocks noGrp="1"/>
          </p:cNvSpPr>
          <p:nvPr>
            <p:ph type="sldNum" sz="quarter" idx="5"/>
          </p:nvPr>
        </p:nvSpPr>
        <p:spPr/>
        <p:txBody>
          <a:bodyPr/>
          <a:lstStyle/>
          <a:p>
            <a:pPr>
              <a:defRPr/>
            </a:pPr>
            <a:fld id="{283D42AF-6989-4B20-83E5-A53909D4432F}" type="slidenum">
              <a:rPr lang="en-US" smtClean="0"/>
              <a:pPr>
                <a:defRPr/>
              </a:pPr>
              <a:t>21</a:t>
            </a:fld>
            <a:endParaRPr lang="en-US"/>
          </a:p>
        </p:txBody>
      </p:sp>
    </p:spTree>
    <p:extLst>
      <p:ext uri="{BB962C8B-B14F-4D97-AF65-F5344CB8AC3E}">
        <p14:creationId xmlns:p14="http://schemas.microsoft.com/office/powerpoint/2010/main" val="28989228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p:txBody>
          <a:bodyPr/>
          <a:lstStyle/>
          <a:p>
            <a:pPr>
              <a:defRPr/>
            </a:pPr>
            <a:fld id="{B8D982B6-3E2E-4F0A-921D-5594963C89B2}" type="slidenum">
              <a:rPr lang="en-US" smtClean="0"/>
              <a:pPr>
                <a:defRPr/>
              </a:pPr>
              <a:t>22</a:t>
            </a:fld>
            <a:endParaRPr lang="en-US" smtClean="0"/>
          </a:p>
        </p:txBody>
      </p:sp>
      <p:sp>
        <p:nvSpPr>
          <p:cNvPr id="64514" name="Rectangle 2"/>
          <p:cNvSpPr>
            <a:spLocks noGrp="1" noRot="1" noChangeAspect="1" noChangeArrowheads="1" noTextEdit="1"/>
          </p:cNvSpPr>
          <p:nvPr>
            <p:ph type="sldImg"/>
          </p:nvPr>
        </p:nvSpPr>
        <p:spPr>
          <a:xfrm>
            <a:off x="1268413" y="728663"/>
            <a:ext cx="4779962" cy="3584575"/>
          </a:xfrm>
          <a:ln w="12700" cap="flat"/>
        </p:spPr>
      </p:sp>
      <p:sp>
        <p:nvSpPr>
          <p:cNvPr id="64515" name="Rectangle 3"/>
          <p:cNvSpPr>
            <a:spLocks noGrp="1" noChangeArrowheads="1"/>
          </p:cNvSpPr>
          <p:nvPr>
            <p:ph type="body" idx="1"/>
          </p:nvPr>
        </p:nvSpPr>
        <p:spPr>
          <a:xfrm>
            <a:off x="975360" y="4561226"/>
            <a:ext cx="5364480" cy="4318573"/>
          </a:xfrm>
          <a:noFill/>
          <a:ln/>
        </p:spPr>
        <p:txBody>
          <a:bodyPr lIns="94750" tIns="46544" rIns="94750" bIns="46544"/>
          <a:lstStyle/>
          <a:p>
            <a:pPr eaLnBrk="1" hangingPunct="1"/>
            <a:endParaRPr lang="en-US" smtClean="0">
              <a:latin typeface="Arial" charset="0"/>
            </a:endParaRPr>
          </a:p>
        </p:txBody>
      </p:sp>
    </p:spTree>
    <p:extLst>
      <p:ext uri="{BB962C8B-B14F-4D97-AF65-F5344CB8AC3E}">
        <p14:creationId xmlns:p14="http://schemas.microsoft.com/office/powerpoint/2010/main" val="32129376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Slide Image Placeholder 1"/>
          <p:cNvSpPr>
            <a:spLocks noGrp="1" noRot="1" noChangeAspect="1" noTextEdit="1"/>
          </p:cNvSpPr>
          <p:nvPr>
            <p:ph type="sldImg"/>
          </p:nvPr>
        </p:nvSpPr>
        <p:spPr>
          <a:ln/>
        </p:spPr>
      </p:sp>
      <p:sp>
        <p:nvSpPr>
          <p:cNvPr id="67586" name="Notes Placeholder 2"/>
          <p:cNvSpPr>
            <a:spLocks noGrp="1"/>
          </p:cNvSpPr>
          <p:nvPr>
            <p:ph type="body" idx="1"/>
          </p:nvPr>
        </p:nvSpPr>
        <p:spPr>
          <a:noFill/>
          <a:ln/>
        </p:spPr>
        <p:txBody>
          <a:bodyPr/>
          <a:lstStyle/>
          <a:p>
            <a:pPr eaLnBrk="1" hangingPunct="1"/>
            <a:endParaRPr lang="en-US" smtClean="0">
              <a:latin typeface="Arial" charset="0"/>
            </a:endParaRPr>
          </a:p>
        </p:txBody>
      </p:sp>
      <p:sp>
        <p:nvSpPr>
          <p:cNvPr id="94212" name="Slide Number Placeholder 3"/>
          <p:cNvSpPr>
            <a:spLocks noGrp="1"/>
          </p:cNvSpPr>
          <p:nvPr>
            <p:ph type="sldNum" sz="quarter" idx="5"/>
          </p:nvPr>
        </p:nvSpPr>
        <p:spPr/>
        <p:txBody>
          <a:bodyPr/>
          <a:lstStyle/>
          <a:p>
            <a:pPr>
              <a:defRPr/>
            </a:pPr>
            <a:fld id="{7892B523-4732-4937-8184-B7570249D50F}" type="slidenum">
              <a:rPr lang="en-US" smtClean="0"/>
              <a:pPr>
                <a:defRPr/>
              </a:pPr>
              <a:t>23</a:t>
            </a:fld>
            <a:endParaRPr lang="en-US" smtClean="0"/>
          </a:p>
        </p:txBody>
      </p:sp>
    </p:spTree>
    <p:extLst>
      <p:ext uri="{BB962C8B-B14F-4D97-AF65-F5344CB8AC3E}">
        <p14:creationId xmlns:p14="http://schemas.microsoft.com/office/powerpoint/2010/main" val="22003686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2"/>
          <p:cNvSpPr>
            <a:spLocks noGrp="1" noRot="1" noChangeAspect="1" noChangeArrowheads="1" noTextEdit="1"/>
          </p:cNvSpPr>
          <p:nvPr>
            <p:ph type="sldImg"/>
          </p:nvPr>
        </p:nvSpPr>
        <p:spPr>
          <a:ln/>
        </p:spPr>
      </p:sp>
      <p:sp>
        <p:nvSpPr>
          <p:cNvPr id="26626" name="Rectangle 3"/>
          <p:cNvSpPr>
            <a:spLocks noGrp="1" noChangeArrowheads="1"/>
          </p:cNvSpPr>
          <p:nvPr>
            <p:ph type="body" idx="1"/>
          </p:nvPr>
        </p:nvSpPr>
        <p:spPr>
          <a:noFill/>
          <a:ln/>
        </p:spPr>
        <p:txBody>
          <a:bodyPr/>
          <a:lstStyle/>
          <a:p>
            <a:pPr eaLnBrk="1" hangingPunct="1"/>
            <a:r>
              <a:rPr lang="en-US" smtClean="0">
                <a:latin typeface="Arial" charset="0"/>
              </a:rPr>
              <a:t>As science linked CM and these health risk behaviors, diseases, and injuries, a shift has occurred over recent years from thinking about CM and our response to is as primarily a law enforcement and social service problem to </a:t>
            </a:r>
            <a:r>
              <a:rPr lang="en-US" b="1" smtClean="0">
                <a:latin typeface="Arial" charset="0"/>
              </a:rPr>
              <a:t>also</a:t>
            </a:r>
            <a:r>
              <a:rPr lang="en-US" smtClean="0">
                <a:latin typeface="Arial" charset="0"/>
              </a:rPr>
              <a:t> a public health problem.  </a:t>
            </a:r>
          </a:p>
        </p:txBody>
      </p:sp>
    </p:spTree>
    <p:extLst>
      <p:ext uri="{BB962C8B-B14F-4D97-AF65-F5344CB8AC3E}">
        <p14:creationId xmlns:p14="http://schemas.microsoft.com/office/powerpoint/2010/main" val="23626821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p:txBody>
          <a:bodyPr/>
          <a:lstStyle/>
          <a:p>
            <a:pPr>
              <a:defRPr/>
            </a:pPr>
            <a:fld id="{34DE8846-1BE0-41A0-8EEE-2B39BDD0EF88}" type="slidenum">
              <a:rPr lang="en-US" smtClean="0"/>
              <a:pPr>
                <a:defRPr/>
              </a:pPr>
              <a:t>24</a:t>
            </a:fld>
            <a:endParaRPr lang="en-US" smtClean="0"/>
          </a:p>
        </p:txBody>
      </p:sp>
      <p:sp>
        <p:nvSpPr>
          <p:cNvPr id="70658" name="Rectangle 2"/>
          <p:cNvSpPr>
            <a:spLocks noGrp="1" noRot="1" noChangeAspect="1" noChangeArrowheads="1" noTextEdit="1"/>
          </p:cNvSpPr>
          <p:nvPr>
            <p:ph type="sldImg"/>
          </p:nvPr>
        </p:nvSpPr>
        <p:spPr>
          <a:xfrm>
            <a:off x="1268413" y="728663"/>
            <a:ext cx="4779962" cy="3584575"/>
          </a:xfrm>
          <a:ln w="12700" cap="flat"/>
        </p:spPr>
      </p:sp>
      <p:sp>
        <p:nvSpPr>
          <p:cNvPr id="70659" name="Rectangle 3"/>
          <p:cNvSpPr>
            <a:spLocks noGrp="1" noChangeArrowheads="1"/>
          </p:cNvSpPr>
          <p:nvPr>
            <p:ph type="body" idx="1"/>
          </p:nvPr>
        </p:nvSpPr>
        <p:spPr>
          <a:xfrm>
            <a:off x="975360" y="4561226"/>
            <a:ext cx="5364480" cy="4318573"/>
          </a:xfrm>
          <a:noFill/>
          <a:ln/>
        </p:spPr>
        <p:txBody>
          <a:bodyPr lIns="94750" tIns="46544" rIns="94750" bIns="46544"/>
          <a:lstStyle/>
          <a:p>
            <a:pPr eaLnBrk="1" hangingPunct="1"/>
            <a:endParaRPr lang="en-US" smtClean="0">
              <a:latin typeface="Arial" charset="0"/>
            </a:endParaRPr>
          </a:p>
        </p:txBody>
      </p:sp>
    </p:spTree>
    <p:extLst>
      <p:ext uri="{BB962C8B-B14F-4D97-AF65-F5344CB8AC3E}">
        <p14:creationId xmlns:p14="http://schemas.microsoft.com/office/powerpoint/2010/main" val="32793522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p:txBody>
          <a:bodyPr/>
          <a:lstStyle/>
          <a:p>
            <a:pPr>
              <a:defRPr/>
            </a:pPr>
            <a:fld id="{49A23659-51C1-45DF-A71A-ADA84F7E277E}" type="slidenum">
              <a:rPr lang="en-US" smtClean="0"/>
              <a:pPr>
                <a:defRPr/>
              </a:pPr>
              <a:t>25</a:t>
            </a:fld>
            <a:endParaRPr lang="en-US" smtClean="0"/>
          </a:p>
        </p:txBody>
      </p:sp>
      <p:sp>
        <p:nvSpPr>
          <p:cNvPr id="153602" name="Rectangle 2"/>
          <p:cNvSpPr>
            <a:spLocks noGrp="1" noRot="1" noChangeAspect="1" noChangeArrowheads="1" noTextEdit="1"/>
          </p:cNvSpPr>
          <p:nvPr>
            <p:ph type="sldImg"/>
          </p:nvPr>
        </p:nvSpPr>
        <p:spPr>
          <a:xfrm>
            <a:off x="1268413" y="728663"/>
            <a:ext cx="4779962" cy="3584575"/>
          </a:xfrm>
          <a:ln w="12700" cap="flat"/>
        </p:spPr>
      </p:sp>
      <p:sp>
        <p:nvSpPr>
          <p:cNvPr id="153603" name="Rectangle 3"/>
          <p:cNvSpPr>
            <a:spLocks noGrp="1" noChangeArrowheads="1"/>
          </p:cNvSpPr>
          <p:nvPr>
            <p:ph type="body" idx="1"/>
          </p:nvPr>
        </p:nvSpPr>
        <p:spPr>
          <a:xfrm>
            <a:off x="975360" y="4561226"/>
            <a:ext cx="5364480" cy="4318573"/>
          </a:xfrm>
          <a:noFill/>
          <a:ln/>
        </p:spPr>
        <p:txBody>
          <a:bodyPr lIns="94750" tIns="46544" rIns="94750" bIns="46544"/>
          <a:lstStyle/>
          <a:p>
            <a:pPr eaLnBrk="1" hangingPunct="1"/>
            <a:endParaRPr lang="en-US" smtClean="0">
              <a:latin typeface="Arial" charset="0"/>
            </a:endParaRPr>
          </a:p>
        </p:txBody>
      </p:sp>
    </p:spTree>
    <p:extLst>
      <p:ext uri="{BB962C8B-B14F-4D97-AF65-F5344CB8AC3E}">
        <p14:creationId xmlns:p14="http://schemas.microsoft.com/office/powerpoint/2010/main" val="26811802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Slide Image Placeholder 1"/>
          <p:cNvSpPr>
            <a:spLocks noGrp="1" noRot="1" noChangeAspect="1" noTextEdit="1"/>
          </p:cNvSpPr>
          <p:nvPr>
            <p:ph type="sldImg"/>
          </p:nvPr>
        </p:nvSpPr>
        <p:spPr>
          <a:ln/>
        </p:spPr>
      </p:sp>
      <p:sp>
        <p:nvSpPr>
          <p:cNvPr id="75778" name="Notes Placeholder 2"/>
          <p:cNvSpPr>
            <a:spLocks noGrp="1"/>
          </p:cNvSpPr>
          <p:nvPr>
            <p:ph type="body" idx="1"/>
          </p:nvPr>
        </p:nvSpPr>
        <p:spPr>
          <a:noFill/>
          <a:ln/>
        </p:spPr>
        <p:txBody>
          <a:bodyPr/>
          <a:lstStyle/>
          <a:p>
            <a:endParaRPr lang="en-US" smtClean="0">
              <a:latin typeface="Arial" charset="0"/>
            </a:endParaRPr>
          </a:p>
        </p:txBody>
      </p:sp>
      <p:sp>
        <p:nvSpPr>
          <p:cNvPr id="4" name="Slide Number Placeholder 3"/>
          <p:cNvSpPr>
            <a:spLocks noGrp="1"/>
          </p:cNvSpPr>
          <p:nvPr>
            <p:ph type="sldNum" sz="quarter" idx="5"/>
          </p:nvPr>
        </p:nvSpPr>
        <p:spPr/>
        <p:txBody>
          <a:bodyPr/>
          <a:lstStyle/>
          <a:p>
            <a:pPr>
              <a:defRPr/>
            </a:pPr>
            <a:fld id="{8B7D2D6B-709E-492D-AD57-1030123138A9}" type="slidenum">
              <a:rPr lang="en-US" smtClean="0"/>
              <a:pPr>
                <a:defRPr/>
              </a:pPr>
              <a:t>26</a:t>
            </a:fld>
            <a:endParaRPr lang="en-US"/>
          </a:p>
        </p:txBody>
      </p:sp>
    </p:spTree>
    <p:extLst>
      <p:ext uri="{BB962C8B-B14F-4D97-AF65-F5344CB8AC3E}">
        <p14:creationId xmlns:p14="http://schemas.microsoft.com/office/powerpoint/2010/main" val="14174175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p:txBody>
          <a:bodyPr/>
          <a:lstStyle/>
          <a:p>
            <a:pPr>
              <a:defRPr/>
            </a:pPr>
            <a:fld id="{D217E69F-BE3F-4F70-951F-C42DAEAF7475}" type="slidenum">
              <a:rPr lang="en-US" smtClean="0"/>
              <a:pPr>
                <a:defRPr/>
              </a:pPr>
              <a:t>27</a:t>
            </a:fld>
            <a:endParaRPr lang="en-US" smtClean="0"/>
          </a:p>
        </p:txBody>
      </p:sp>
      <p:sp>
        <p:nvSpPr>
          <p:cNvPr id="78850" name="Rectangle 2"/>
          <p:cNvSpPr>
            <a:spLocks noGrp="1" noRot="1" noChangeAspect="1" noChangeArrowheads="1" noTextEdit="1"/>
          </p:cNvSpPr>
          <p:nvPr>
            <p:ph type="sldImg"/>
          </p:nvPr>
        </p:nvSpPr>
        <p:spPr>
          <a:xfrm>
            <a:off x="1268413" y="728663"/>
            <a:ext cx="4779962" cy="3584575"/>
          </a:xfrm>
          <a:ln w="12700" cap="flat"/>
        </p:spPr>
      </p:sp>
      <p:sp>
        <p:nvSpPr>
          <p:cNvPr id="78851" name="Rectangle 3"/>
          <p:cNvSpPr>
            <a:spLocks noGrp="1" noChangeArrowheads="1"/>
          </p:cNvSpPr>
          <p:nvPr>
            <p:ph type="body" idx="1"/>
          </p:nvPr>
        </p:nvSpPr>
        <p:spPr>
          <a:xfrm>
            <a:off x="975360" y="4561226"/>
            <a:ext cx="5364480" cy="4318573"/>
          </a:xfrm>
          <a:noFill/>
          <a:ln/>
        </p:spPr>
        <p:txBody>
          <a:bodyPr lIns="94750" tIns="46544" rIns="94750" bIns="46544"/>
          <a:lstStyle/>
          <a:p>
            <a:pPr eaLnBrk="1" hangingPunct="1"/>
            <a:endParaRPr lang="en-US" smtClean="0">
              <a:latin typeface="Arial" charset="0"/>
            </a:endParaRPr>
          </a:p>
        </p:txBody>
      </p:sp>
    </p:spTree>
    <p:extLst>
      <p:ext uri="{BB962C8B-B14F-4D97-AF65-F5344CB8AC3E}">
        <p14:creationId xmlns:p14="http://schemas.microsoft.com/office/powerpoint/2010/main" val="32783718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p:txBody>
          <a:bodyPr/>
          <a:lstStyle/>
          <a:p>
            <a:pPr>
              <a:defRPr/>
            </a:pPr>
            <a:fld id="{9EFD12CB-98A4-4B3F-915F-E98540389A2E}" type="slidenum">
              <a:rPr lang="en-US" smtClean="0"/>
              <a:pPr>
                <a:defRPr/>
              </a:pPr>
              <a:t>28</a:t>
            </a:fld>
            <a:endParaRPr lang="en-US" smtClean="0"/>
          </a:p>
        </p:txBody>
      </p:sp>
      <p:sp>
        <p:nvSpPr>
          <p:cNvPr id="81922" name="Rectangle 2"/>
          <p:cNvSpPr>
            <a:spLocks noGrp="1" noRot="1" noChangeAspect="1" noChangeArrowheads="1" noTextEdit="1"/>
          </p:cNvSpPr>
          <p:nvPr>
            <p:ph type="sldImg"/>
          </p:nvPr>
        </p:nvSpPr>
        <p:spPr>
          <a:xfrm>
            <a:off x="1268413" y="728663"/>
            <a:ext cx="4779962" cy="3584575"/>
          </a:xfrm>
          <a:ln w="12700" cap="flat"/>
        </p:spPr>
      </p:sp>
      <p:sp>
        <p:nvSpPr>
          <p:cNvPr id="81923" name="Rectangle 3"/>
          <p:cNvSpPr>
            <a:spLocks noGrp="1" noChangeArrowheads="1"/>
          </p:cNvSpPr>
          <p:nvPr>
            <p:ph type="body" idx="1"/>
          </p:nvPr>
        </p:nvSpPr>
        <p:spPr>
          <a:xfrm>
            <a:off x="975360" y="4561226"/>
            <a:ext cx="5364480" cy="4318573"/>
          </a:xfrm>
          <a:noFill/>
          <a:ln/>
        </p:spPr>
        <p:txBody>
          <a:bodyPr lIns="94750" tIns="46544" rIns="94750" bIns="46544"/>
          <a:lstStyle/>
          <a:p>
            <a:pPr eaLnBrk="1" hangingPunct="1"/>
            <a:endParaRPr lang="en-US" smtClean="0">
              <a:latin typeface="Arial" charset="0"/>
            </a:endParaRPr>
          </a:p>
        </p:txBody>
      </p:sp>
    </p:spTree>
    <p:extLst>
      <p:ext uri="{BB962C8B-B14F-4D97-AF65-F5344CB8AC3E}">
        <p14:creationId xmlns:p14="http://schemas.microsoft.com/office/powerpoint/2010/main" val="31772968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p:txBody>
          <a:bodyPr/>
          <a:lstStyle/>
          <a:p>
            <a:pPr>
              <a:defRPr/>
            </a:pPr>
            <a:fld id="{91663137-011C-4EFB-9FE5-F50220868242}" type="slidenum">
              <a:rPr lang="en-US" smtClean="0"/>
              <a:pPr>
                <a:defRPr/>
              </a:pPr>
              <a:t>30</a:t>
            </a:fld>
            <a:endParaRPr lang="en-US" smtClean="0"/>
          </a:p>
        </p:txBody>
      </p:sp>
      <p:sp>
        <p:nvSpPr>
          <p:cNvPr id="84994" name="Rectangle 2"/>
          <p:cNvSpPr>
            <a:spLocks noGrp="1" noRot="1" noChangeAspect="1" noChangeArrowheads="1" noTextEdit="1"/>
          </p:cNvSpPr>
          <p:nvPr>
            <p:ph type="sldImg"/>
          </p:nvPr>
        </p:nvSpPr>
        <p:spPr>
          <a:xfrm>
            <a:off x="1268413" y="728663"/>
            <a:ext cx="4779962" cy="3584575"/>
          </a:xfrm>
          <a:ln w="12700" cap="flat"/>
        </p:spPr>
      </p:sp>
      <p:sp>
        <p:nvSpPr>
          <p:cNvPr id="84995" name="Rectangle 3"/>
          <p:cNvSpPr>
            <a:spLocks noGrp="1" noChangeArrowheads="1"/>
          </p:cNvSpPr>
          <p:nvPr>
            <p:ph type="body" idx="1"/>
          </p:nvPr>
        </p:nvSpPr>
        <p:spPr>
          <a:xfrm>
            <a:off x="975360" y="4561226"/>
            <a:ext cx="5364480" cy="4318573"/>
          </a:xfrm>
          <a:noFill/>
          <a:ln/>
        </p:spPr>
        <p:txBody>
          <a:bodyPr lIns="94750" tIns="46544" rIns="94750" bIns="46544"/>
          <a:lstStyle/>
          <a:p>
            <a:pPr eaLnBrk="1" hangingPunct="1"/>
            <a:endParaRPr lang="en-US" smtClean="0">
              <a:latin typeface="Arial" charset="0"/>
            </a:endParaRPr>
          </a:p>
        </p:txBody>
      </p:sp>
    </p:spTree>
    <p:extLst>
      <p:ext uri="{BB962C8B-B14F-4D97-AF65-F5344CB8AC3E}">
        <p14:creationId xmlns:p14="http://schemas.microsoft.com/office/powerpoint/2010/main" val="26155278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p:txBody>
          <a:bodyPr/>
          <a:lstStyle/>
          <a:p>
            <a:pPr>
              <a:defRPr/>
            </a:pPr>
            <a:fld id="{81EDCEE0-341D-4133-A754-6D3CD151D59B}" type="slidenum">
              <a:rPr lang="en-US" smtClean="0"/>
              <a:pPr>
                <a:defRPr/>
              </a:pPr>
              <a:t>31</a:t>
            </a:fld>
            <a:endParaRPr lang="en-US" smtClean="0"/>
          </a:p>
        </p:txBody>
      </p:sp>
      <p:sp>
        <p:nvSpPr>
          <p:cNvPr id="88066" name="Rectangle 2"/>
          <p:cNvSpPr>
            <a:spLocks noGrp="1" noRot="1" noChangeAspect="1" noChangeArrowheads="1" noTextEdit="1"/>
          </p:cNvSpPr>
          <p:nvPr>
            <p:ph type="sldImg"/>
          </p:nvPr>
        </p:nvSpPr>
        <p:spPr>
          <a:xfrm>
            <a:off x="1268413" y="728663"/>
            <a:ext cx="4779962" cy="3584575"/>
          </a:xfrm>
          <a:ln w="12700" cap="flat">
            <a:solidFill>
              <a:schemeClr val="tx1"/>
            </a:solidFill>
          </a:ln>
        </p:spPr>
      </p:sp>
      <p:sp>
        <p:nvSpPr>
          <p:cNvPr id="88067" name="Rectangle 3"/>
          <p:cNvSpPr>
            <a:spLocks noGrp="1" noChangeArrowheads="1"/>
          </p:cNvSpPr>
          <p:nvPr>
            <p:ph type="body" idx="1"/>
          </p:nvPr>
        </p:nvSpPr>
        <p:spPr>
          <a:xfrm>
            <a:off x="975360" y="4561226"/>
            <a:ext cx="5364480" cy="4318573"/>
          </a:xfrm>
          <a:noFill/>
          <a:ln/>
        </p:spPr>
        <p:txBody>
          <a:bodyPr lIns="94750" tIns="46544" rIns="94750" bIns="46544"/>
          <a:lstStyle/>
          <a:p>
            <a:pPr eaLnBrk="1" hangingPunct="1"/>
            <a:endParaRPr lang="en-US" smtClean="0">
              <a:latin typeface="Arial" charset="0"/>
            </a:endParaRPr>
          </a:p>
        </p:txBody>
      </p:sp>
    </p:spTree>
    <p:extLst>
      <p:ext uri="{BB962C8B-B14F-4D97-AF65-F5344CB8AC3E}">
        <p14:creationId xmlns:p14="http://schemas.microsoft.com/office/powerpoint/2010/main" val="310793797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Slide Image Placeholder 1"/>
          <p:cNvSpPr>
            <a:spLocks noGrp="1" noRot="1" noChangeAspect="1" noTextEdit="1"/>
          </p:cNvSpPr>
          <p:nvPr>
            <p:ph type="sldImg"/>
          </p:nvPr>
        </p:nvSpPr>
        <p:spPr>
          <a:ln/>
        </p:spPr>
      </p:sp>
      <p:sp>
        <p:nvSpPr>
          <p:cNvPr id="94210" name="Notes Placeholder 2"/>
          <p:cNvSpPr>
            <a:spLocks noGrp="1"/>
          </p:cNvSpPr>
          <p:nvPr>
            <p:ph type="body" idx="1"/>
          </p:nvPr>
        </p:nvSpPr>
        <p:spPr>
          <a:noFill/>
          <a:ln/>
        </p:spPr>
        <p:txBody>
          <a:bodyPr/>
          <a:lstStyle/>
          <a:p>
            <a:endParaRPr lang="en-US" smtClean="0">
              <a:latin typeface="Arial" charset="0"/>
            </a:endParaRPr>
          </a:p>
        </p:txBody>
      </p:sp>
      <p:sp>
        <p:nvSpPr>
          <p:cNvPr id="4" name="Slide Number Placeholder 3"/>
          <p:cNvSpPr>
            <a:spLocks noGrp="1"/>
          </p:cNvSpPr>
          <p:nvPr>
            <p:ph type="sldNum" sz="quarter" idx="5"/>
          </p:nvPr>
        </p:nvSpPr>
        <p:spPr/>
        <p:txBody>
          <a:bodyPr/>
          <a:lstStyle/>
          <a:p>
            <a:pPr>
              <a:defRPr/>
            </a:pPr>
            <a:fld id="{63BA5C83-CEED-47D9-A098-972C85F517EC}" type="slidenum">
              <a:rPr lang="en-US" smtClean="0"/>
              <a:pPr>
                <a:defRPr/>
              </a:pPr>
              <a:t>32</a:t>
            </a:fld>
            <a:endParaRPr lang="en-US"/>
          </a:p>
        </p:txBody>
      </p:sp>
    </p:spTree>
    <p:extLst>
      <p:ext uri="{BB962C8B-B14F-4D97-AF65-F5344CB8AC3E}">
        <p14:creationId xmlns:p14="http://schemas.microsoft.com/office/powerpoint/2010/main" val="61545501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Slide Image Placeholder 1"/>
          <p:cNvSpPr>
            <a:spLocks noGrp="1" noRot="1" noChangeAspect="1" noTextEdit="1"/>
          </p:cNvSpPr>
          <p:nvPr>
            <p:ph type="sldImg"/>
          </p:nvPr>
        </p:nvSpPr>
        <p:spPr>
          <a:ln/>
        </p:spPr>
      </p:sp>
      <p:sp>
        <p:nvSpPr>
          <p:cNvPr id="180227" name="Notes Placeholder 2"/>
          <p:cNvSpPr>
            <a:spLocks noGrp="1"/>
          </p:cNvSpPr>
          <p:nvPr>
            <p:ph type="body" idx="1"/>
          </p:nvPr>
        </p:nvSpPr>
        <p:spPr>
          <a:noFill/>
          <a:ln/>
        </p:spPr>
        <p:txBody>
          <a:bodyPr lIns="97566" tIns="48783" rIns="97566" bIns="48783"/>
          <a:lstStyle/>
          <a:p>
            <a:endParaRPr lang="en-US" smtClean="0">
              <a:latin typeface="Arial" charset="0"/>
            </a:endParaRPr>
          </a:p>
        </p:txBody>
      </p:sp>
      <p:sp>
        <p:nvSpPr>
          <p:cNvPr id="4" name="Slide Number Placeholder 3"/>
          <p:cNvSpPr txBox="1">
            <a:spLocks noGrp="1"/>
          </p:cNvSpPr>
          <p:nvPr/>
        </p:nvSpPr>
        <p:spPr>
          <a:xfrm>
            <a:off x="4143587" y="9119173"/>
            <a:ext cx="3169920" cy="480388"/>
          </a:xfrm>
          <a:prstGeom prst="rect">
            <a:avLst/>
          </a:prstGeom>
          <a:noFill/>
        </p:spPr>
        <p:txBody>
          <a:bodyPr lIns="97566" tIns="48783" rIns="97566" bIns="48783" anchor="b"/>
          <a:lstStyle/>
          <a:p>
            <a:pPr algn="r" fontAlgn="auto">
              <a:spcBef>
                <a:spcPts val="0"/>
              </a:spcBef>
              <a:spcAft>
                <a:spcPts val="0"/>
              </a:spcAft>
              <a:defRPr/>
            </a:pPr>
            <a:fld id="{AD5F35E9-B79E-43E7-BE1D-9988C8089AFE}" type="slidenum">
              <a:rPr lang="en-US" sz="1300" b="0">
                <a:latin typeface="+mn-lt"/>
                <a:cs typeface="+mn-cs"/>
              </a:rPr>
              <a:pPr algn="r" fontAlgn="auto">
                <a:spcBef>
                  <a:spcPts val="0"/>
                </a:spcBef>
                <a:spcAft>
                  <a:spcPts val="0"/>
                </a:spcAft>
                <a:defRPr/>
              </a:pPr>
              <a:t>33</a:t>
            </a:fld>
            <a:endParaRPr lang="en-US" sz="1300" b="0" dirty="0">
              <a:latin typeface="+mn-lt"/>
              <a:cs typeface="+mn-cs"/>
            </a:endParaRPr>
          </a:p>
        </p:txBody>
      </p:sp>
    </p:spTree>
    <p:extLst>
      <p:ext uri="{BB962C8B-B14F-4D97-AF65-F5344CB8AC3E}">
        <p14:creationId xmlns:p14="http://schemas.microsoft.com/office/powerpoint/2010/main" val="190902313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p:txBody>
          <a:bodyPr/>
          <a:lstStyle/>
          <a:p>
            <a:pPr>
              <a:defRPr/>
            </a:pPr>
            <a:fld id="{A344BE4A-D8C3-45D8-98E3-0C3BC6EDC6F4}" type="slidenum">
              <a:rPr lang="en-US" smtClean="0"/>
              <a:pPr>
                <a:defRPr/>
              </a:pPr>
              <a:t>34</a:t>
            </a:fld>
            <a:endParaRPr lang="en-US" smtClean="0"/>
          </a:p>
        </p:txBody>
      </p:sp>
      <p:sp>
        <p:nvSpPr>
          <p:cNvPr id="92162" name="Rectangle 2"/>
          <p:cNvSpPr>
            <a:spLocks noGrp="1" noRot="1" noChangeAspect="1" noChangeArrowheads="1" noTextEdit="1"/>
          </p:cNvSpPr>
          <p:nvPr>
            <p:ph type="sldImg"/>
          </p:nvPr>
        </p:nvSpPr>
        <p:spPr>
          <a:xfrm>
            <a:off x="1268413" y="728663"/>
            <a:ext cx="4779962" cy="3584575"/>
          </a:xfrm>
          <a:ln w="12700" cap="flat"/>
        </p:spPr>
      </p:sp>
      <p:sp>
        <p:nvSpPr>
          <p:cNvPr id="92163" name="Rectangle 3"/>
          <p:cNvSpPr>
            <a:spLocks noGrp="1" noChangeArrowheads="1"/>
          </p:cNvSpPr>
          <p:nvPr>
            <p:ph type="body" idx="1"/>
          </p:nvPr>
        </p:nvSpPr>
        <p:spPr>
          <a:xfrm>
            <a:off x="975360" y="4561226"/>
            <a:ext cx="5364480" cy="4318573"/>
          </a:xfrm>
          <a:noFill/>
          <a:ln/>
        </p:spPr>
        <p:txBody>
          <a:bodyPr lIns="94750" tIns="46544" rIns="94750" bIns="46544"/>
          <a:lstStyle/>
          <a:p>
            <a:pPr eaLnBrk="1" hangingPunct="1"/>
            <a:endParaRPr lang="en-US" smtClean="0">
              <a:latin typeface="Arial" charset="0"/>
            </a:endParaRPr>
          </a:p>
        </p:txBody>
      </p:sp>
    </p:spTree>
    <p:extLst>
      <p:ext uri="{BB962C8B-B14F-4D97-AF65-F5344CB8AC3E}">
        <p14:creationId xmlns:p14="http://schemas.microsoft.com/office/powerpoint/2010/main" val="29069215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a:xfrm>
            <a:off x="762000" y="4575123"/>
            <a:ext cx="5334000" cy="3547672"/>
          </a:xfrm>
        </p:spPr>
        <p:txBody>
          <a:bodyPr lIns="89987" tIns="44994" rIns="89987" bIns="44994">
            <a:normAutofit/>
          </a:bodyPr>
          <a:lstStyle/>
          <a:p>
            <a:pPr marL="0" lvl="1">
              <a:spcBef>
                <a:spcPct val="0"/>
              </a:spcBef>
              <a:spcAft>
                <a:spcPts val="297"/>
              </a:spcAft>
              <a:buClr>
                <a:srgbClr val="FF6600"/>
              </a:buClr>
              <a:buFont typeface="Wingdings" pitchFamily="2" charset="2"/>
              <a:buChar char="q"/>
            </a:pPr>
            <a:r>
              <a:rPr lang="en-US" dirty="0" smtClean="0">
                <a:latin typeface="Arial" charset="0"/>
              </a:rPr>
              <a:t>CDC has recently estimated the economic toll of child maltreatment.</a:t>
            </a:r>
          </a:p>
          <a:p>
            <a:pPr marL="0" lvl="1">
              <a:spcBef>
                <a:spcPct val="0"/>
              </a:spcBef>
              <a:spcAft>
                <a:spcPts val="297"/>
              </a:spcAft>
              <a:buClr>
                <a:srgbClr val="FF6600"/>
              </a:buClr>
              <a:buFont typeface="Wingdings" pitchFamily="2" charset="2"/>
              <a:buChar char="q"/>
            </a:pPr>
            <a:r>
              <a:rPr lang="en-US" dirty="0" smtClean="0">
                <a:latin typeface="Arial" charset="0"/>
              </a:rPr>
              <a:t>The total lifetime economic burden resulting from new cases of fatal and nonfatal CM in the US in 2008 is estimated to exceeds 121 billion.</a:t>
            </a:r>
          </a:p>
          <a:p>
            <a:pPr marL="0" lvl="1">
              <a:spcBef>
                <a:spcPct val="0"/>
              </a:spcBef>
              <a:spcAft>
                <a:spcPts val="297"/>
              </a:spcAft>
              <a:buClr>
                <a:srgbClr val="FF6600"/>
              </a:buClr>
              <a:buFont typeface="Wingdings" pitchFamily="2" charset="2"/>
              <a:buChar char="q"/>
            </a:pPr>
            <a:r>
              <a:rPr lang="en-US" dirty="0" smtClean="0">
                <a:latin typeface="Arial" charset="0"/>
              </a:rPr>
              <a:t>About 20% of this estimate is attributable to health care costs, 69% to productivity losses, and the rest to the costs of child welfare, criminal justice and special education.</a:t>
            </a:r>
          </a:p>
          <a:p>
            <a:pPr marL="0" lvl="1">
              <a:spcBef>
                <a:spcPct val="0"/>
              </a:spcBef>
              <a:spcAft>
                <a:spcPts val="297"/>
              </a:spcAft>
              <a:buClr>
                <a:srgbClr val="FF6600"/>
              </a:buClr>
              <a:buFont typeface="Wingdings" pitchFamily="2" charset="2"/>
              <a:buChar char="q"/>
            </a:pPr>
            <a:r>
              <a:rPr lang="en-US" dirty="0" smtClean="0">
                <a:latin typeface="Arial" charset="0"/>
              </a:rPr>
              <a:t>This estimate is based on confirmed reports of CM to CPS agencies.  If one uses less conservative estimates of the magnitude of CM in the US this estimates balloons to over half a trillion dollars.</a:t>
            </a:r>
          </a:p>
          <a:p>
            <a:pPr marL="0" lvl="1">
              <a:spcBef>
                <a:spcPct val="0"/>
              </a:spcBef>
              <a:spcAft>
                <a:spcPts val="297"/>
              </a:spcAft>
              <a:buClr>
                <a:srgbClr val="FF6600"/>
              </a:buClr>
              <a:buFont typeface="Wingdings" pitchFamily="2" charset="2"/>
              <a:buChar char="q"/>
            </a:pPr>
            <a:r>
              <a:rPr lang="en-US" dirty="0" smtClean="0">
                <a:latin typeface="Arial" charset="0"/>
              </a:rPr>
              <a:t>9</a:t>
            </a:r>
          </a:p>
        </p:txBody>
      </p:sp>
      <p:sp>
        <p:nvSpPr>
          <p:cNvPr id="41987" name="Slide Number Placeholder 3"/>
          <p:cNvSpPr txBox="1">
            <a:spLocks noGrp="1"/>
          </p:cNvSpPr>
          <p:nvPr/>
        </p:nvSpPr>
        <p:spPr bwMode="auto">
          <a:xfrm>
            <a:off x="3884613" y="8684927"/>
            <a:ext cx="2971800" cy="457512"/>
          </a:xfrm>
          <a:prstGeom prst="rect">
            <a:avLst/>
          </a:prstGeom>
          <a:noFill/>
          <a:ln>
            <a:miter lim="800000"/>
            <a:headEnd/>
            <a:tailEnd/>
          </a:ln>
        </p:spPr>
        <p:txBody>
          <a:bodyPr lIns="92288" tIns="46144" rIns="92288" bIns="46144" anchor="b"/>
          <a:lstStyle/>
          <a:p>
            <a:pPr algn="r">
              <a:defRPr/>
            </a:pPr>
            <a:fld id="{6486DA88-DDEF-4C69-97FC-E116C7C766FF}" type="slidenum">
              <a:rPr lang="en-US" sz="1200"/>
              <a:pPr algn="r">
                <a:defRPr/>
              </a:pPr>
              <a:t>6</a:t>
            </a:fld>
            <a:endParaRPr lang="en-US" sz="1200" dirty="0"/>
          </a:p>
        </p:txBody>
      </p:sp>
    </p:spTree>
    <p:extLst>
      <p:ext uri="{BB962C8B-B14F-4D97-AF65-F5344CB8AC3E}">
        <p14:creationId xmlns:p14="http://schemas.microsoft.com/office/powerpoint/2010/main" val="43699474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p:txBody>
          <a:bodyPr/>
          <a:lstStyle/>
          <a:p>
            <a:pPr>
              <a:defRPr/>
            </a:pPr>
            <a:fld id="{9B1B23AC-CEBB-4D62-B826-7A9F7B7E35EF}" type="slidenum">
              <a:rPr lang="en-US" smtClean="0"/>
              <a:pPr>
                <a:defRPr/>
              </a:pPr>
              <a:t>35</a:t>
            </a:fld>
            <a:endParaRPr lang="en-US" smtClean="0"/>
          </a:p>
        </p:txBody>
      </p:sp>
      <p:sp>
        <p:nvSpPr>
          <p:cNvPr id="96258" name="Rectangle 2"/>
          <p:cNvSpPr>
            <a:spLocks noGrp="1" noRot="1" noChangeAspect="1" noChangeArrowheads="1" noTextEdit="1"/>
          </p:cNvSpPr>
          <p:nvPr>
            <p:ph type="sldImg"/>
          </p:nvPr>
        </p:nvSpPr>
        <p:spPr>
          <a:xfrm>
            <a:off x="1268413" y="728663"/>
            <a:ext cx="4779962" cy="3584575"/>
          </a:xfrm>
          <a:ln cap="flat"/>
        </p:spPr>
      </p:sp>
      <p:sp>
        <p:nvSpPr>
          <p:cNvPr id="96259" name="Rectangle 3"/>
          <p:cNvSpPr>
            <a:spLocks noGrp="1" noChangeArrowheads="1"/>
          </p:cNvSpPr>
          <p:nvPr>
            <p:ph type="body" idx="1"/>
          </p:nvPr>
        </p:nvSpPr>
        <p:spPr>
          <a:xfrm>
            <a:off x="975360" y="4561226"/>
            <a:ext cx="5364480" cy="4318573"/>
          </a:xfrm>
          <a:noFill/>
          <a:ln/>
        </p:spPr>
        <p:txBody>
          <a:bodyPr lIns="94750" tIns="46544" rIns="94750" bIns="46544"/>
          <a:lstStyle/>
          <a:p>
            <a:pPr eaLnBrk="1" hangingPunct="1"/>
            <a:endParaRPr lang="en-US" smtClean="0">
              <a:latin typeface="Arial" charset="0"/>
            </a:endParaRPr>
          </a:p>
        </p:txBody>
      </p:sp>
    </p:spTree>
    <p:extLst>
      <p:ext uri="{BB962C8B-B14F-4D97-AF65-F5344CB8AC3E}">
        <p14:creationId xmlns:p14="http://schemas.microsoft.com/office/powerpoint/2010/main" val="154765174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p:txBody>
          <a:bodyPr/>
          <a:lstStyle/>
          <a:p>
            <a:pPr>
              <a:defRPr/>
            </a:pPr>
            <a:fld id="{882173C5-0727-4525-95F0-F344CE21D625}" type="slidenum">
              <a:rPr lang="en-US" smtClean="0"/>
              <a:pPr>
                <a:defRPr/>
              </a:pPr>
              <a:t>36</a:t>
            </a:fld>
            <a:endParaRPr lang="en-US" smtClean="0"/>
          </a:p>
        </p:txBody>
      </p:sp>
      <p:sp>
        <p:nvSpPr>
          <p:cNvPr id="98306" name="Rectangle 2"/>
          <p:cNvSpPr>
            <a:spLocks noGrp="1" noRot="1" noChangeAspect="1" noChangeArrowheads="1" noTextEdit="1"/>
          </p:cNvSpPr>
          <p:nvPr>
            <p:ph type="sldImg"/>
          </p:nvPr>
        </p:nvSpPr>
        <p:spPr>
          <a:xfrm>
            <a:off x="1268413" y="728663"/>
            <a:ext cx="4779962" cy="3584575"/>
          </a:xfrm>
          <a:ln w="12700" cap="flat"/>
        </p:spPr>
      </p:sp>
      <p:sp>
        <p:nvSpPr>
          <p:cNvPr id="98307" name="Rectangle 3"/>
          <p:cNvSpPr>
            <a:spLocks noGrp="1" noChangeArrowheads="1"/>
          </p:cNvSpPr>
          <p:nvPr>
            <p:ph type="body" idx="1"/>
          </p:nvPr>
        </p:nvSpPr>
        <p:spPr>
          <a:xfrm>
            <a:off x="975360" y="4561226"/>
            <a:ext cx="5364480" cy="4318573"/>
          </a:xfrm>
          <a:noFill/>
          <a:ln/>
        </p:spPr>
        <p:txBody>
          <a:bodyPr lIns="94750" tIns="46544" rIns="94750" bIns="46544"/>
          <a:lstStyle/>
          <a:p>
            <a:pPr eaLnBrk="1" hangingPunct="1"/>
            <a:endParaRPr lang="en-US" smtClean="0">
              <a:latin typeface="Arial" charset="0"/>
            </a:endParaRPr>
          </a:p>
        </p:txBody>
      </p:sp>
    </p:spTree>
    <p:extLst>
      <p:ext uri="{BB962C8B-B14F-4D97-AF65-F5344CB8AC3E}">
        <p14:creationId xmlns:p14="http://schemas.microsoft.com/office/powerpoint/2010/main" val="172331438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p:txBody>
          <a:bodyPr/>
          <a:lstStyle/>
          <a:p>
            <a:pPr>
              <a:defRPr/>
            </a:pPr>
            <a:fld id="{D861A4CD-0E9E-434B-9678-A429FEDA3AD2}" type="slidenum">
              <a:rPr lang="en-US" smtClean="0"/>
              <a:pPr>
                <a:defRPr/>
              </a:pPr>
              <a:t>37</a:t>
            </a:fld>
            <a:endParaRPr lang="en-US" smtClean="0"/>
          </a:p>
        </p:txBody>
      </p:sp>
      <p:sp>
        <p:nvSpPr>
          <p:cNvPr id="100354" name="Rectangle 2"/>
          <p:cNvSpPr>
            <a:spLocks noGrp="1" noRot="1" noChangeAspect="1" noChangeArrowheads="1" noTextEdit="1"/>
          </p:cNvSpPr>
          <p:nvPr>
            <p:ph type="sldImg"/>
          </p:nvPr>
        </p:nvSpPr>
        <p:spPr>
          <a:xfrm>
            <a:off x="1268413" y="728663"/>
            <a:ext cx="4779962" cy="3584575"/>
          </a:xfrm>
          <a:ln w="12700" cap="flat"/>
        </p:spPr>
      </p:sp>
      <p:sp>
        <p:nvSpPr>
          <p:cNvPr id="100355" name="Rectangle 3"/>
          <p:cNvSpPr>
            <a:spLocks noGrp="1" noChangeArrowheads="1"/>
          </p:cNvSpPr>
          <p:nvPr>
            <p:ph type="body" idx="1"/>
          </p:nvPr>
        </p:nvSpPr>
        <p:spPr>
          <a:xfrm>
            <a:off x="975360" y="4561226"/>
            <a:ext cx="5364480" cy="4318573"/>
          </a:xfrm>
          <a:noFill/>
          <a:ln/>
        </p:spPr>
        <p:txBody>
          <a:bodyPr lIns="94750" tIns="46544" rIns="94750" bIns="46544"/>
          <a:lstStyle/>
          <a:p>
            <a:pPr eaLnBrk="1" hangingPunct="1"/>
            <a:endParaRPr lang="en-US" smtClean="0">
              <a:latin typeface="Arial" charset="0"/>
            </a:endParaRPr>
          </a:p>
        </p:txBody>
      </p:sp>
    </p:spTree>
    <p:extLst>
      <p:ext uri="{BB962C8B-B14F-4D97-AF65-F5344CB8AC3E}">
        <p14:creationId xmlns:p14="http://schemas.microsoft.com/office/powerpoint/2010/main" val="62420207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p:txBody>
          <a:bodyPr/>
          <a:lstStyle/>
          <a:p>
            <a:pPr>
              <a:defRPr/>
            </a:pPr>
            <a:fld id="{098F3B57-6B09-4EC7-B8A1-7C2F96AD2EC0}" type="slidenum">
              <a:rPr lang="en-US" smtClean="0"/>
              <a:pPr>
                <a:defRPr/>
              </a:pPr>
              <a:t>38</a:t>
            </a:fld>
            <a:endParaRPr lang="en-US" smtClean="0"/>
          </a:p>
        </p:txBody>
      </p:sp>
      <p:sp>
        <p:nvSpPr>
          <p:cNvPr id="102402" name="Rectangle 2"/>
          <p:cNvSpPr>
            <a:spLocks noGrp="1" noRot="1" noChangeAspect="1" noChangeArrowheads="1" noTextEdit="1"/>
          </p:cNvSpPr>
          <p:nvPr>
            <p:ph type="sldImg"/>
          </p:nvPr>
        </p:nvSpPr>
        <p:spPr>
          <a:xfrm>
            <a:off x="1268413" y="728663"/>
            <a:ext cx="4779962" cy="3584575"/>
          </a:xfrm>
          <a:ln w="12700" cap="flat"/>
        </p:spPr>
      </p:sp>
      <p:sp>
        <p:nvSpPr>
          <p:cNvPr id="102403" name="Rectangle 3"/>
          <p:cNvSpPr>
            <a:spLocks noGrp="1" noChangeArrowheads="1"/>
          </p:cNvSpPr>
          <p:nvPr>
            <p:ph type="body" idx="1"/>
          </p:nvPr>
        </p:nvSpPr>
        <p:spPr>
          <a:xfrm>
            <a:off x="975360" y="4561226"/>
            <a:ext cx="5364480" cy="4318573"/>
          </a:xfrm>
          <a:noFill/>
          <a:ln/>
        </p:spPr>
        <p:txBody>
          <a:bodyPr lIns="94750" tIns="46544" rIns="94750" bIns="46544"/>
          <a:lstStyle/>
          <a:p>
            <a:pPr eaLnBrk="1" hangingPunct="1"/>
            <a:r>
              <a:rPr lang="en-US" smtClean="0">
                <a:latin typeface="Arial" charset="0"/>
              </a:rPr>
              <a:t>Well hidden by time, shame, secrecy, and social taboo.</a:t>
            </a:r>
          </a:p>
        </p:txBody>
      </p:sp>
    </p:spTree>
    <p:extLst>
      <p:ext uri="{BB962C8B-B14F-4D97-AF65-F5344CB8AC3E}">
        <p14:creationId xmlns:p14="http://schemas.microsoft.com/office/powerpoint/2010/main" val="351875485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a:xfrm>
            <a:off x="762000" y="4876800"/>
            <a:ext cx="5562600" cy="1925300"/>
          </a:xfrm>
        </p:spPr>
        <p:txBody>
          <a:bodyPr/>
          <a:lstStyle/>
          <a:p>
            <a:pPr>
              <a:defRPr/>
            </a:pPr>
            <a:endParaRPr lang="en-US" dirty="0"/>
          </a:p>
        </p:txBody>
      </p:sp>
      <p:sp>
        <p:nvSpPr>
          <p:cNvPr id="8196" name="Slide Number Placeholder 3"/>
          <p:cNvSpPr>
            <a:spLocks noGrp="1"/>
          </p:cNvSpPr>
          <p:nvPr>
            <p:ph type="sldNum" sz="quarter" idx="5"/>
          </p:nvPr>
        </p:nvSpPr>
        <p:spPr>
          <a:xfrm>
            <a:off x="6570698" y="8942571"/>
            <a:ext cx="262455" cy="2264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94185" eaLnBrk="0" hangingPunct="0">
              <a:defRPr sz="2400" b="1">
                <a:solidFill>
                  <a:srgbClr val="FFFF66"/>
                </a:solidFill>
                <a:latin typeface="Arial" charset="0"/>
                <a:cs typeface="Arial" charset="0"/>
              </a:defRPr>
            </a:lvl1pPr>
            <a:lvl2pPr marL="729057" indent="-280406" defTabSz="894185" eaLnBrk="0" hangingPunct="0">
              <a:defRPr sz="2400" b="1">
                <a:solidFill>
                  <a:srgbClr val="FFFF66"/>
                </a:solidFill>
                <a:latin typeface="Arial" charset="0"/>
                <a:cs typeface="Arial" charset="0"/>
              </a:defRPr>
            </a:lvl2pPr>
            <a:lvl3pPr marL="1121626" indent="-224325" defTabSz="894185" eaLnBrk="0" hangingPunct="0">
              <a:defRPr sz="2400" b="1">
                <a:solidFill>
                  <a:srgbClr val="FFFF66"/>
                </a:solidFill>
                <a:latin typeface="Arial" charset="0"/>
                <a:cs typeface="Arial" charset="0"/>
              </a:defRPr>
            </a:lvl3pPr>
            <a:lvl4pPr marL="1570276" indent="-224325" defTabSz="894185" eaLnBrk="0" hangingPunct="0">
              <a:defRPr sz="2400" b="1">
                <a:solidFill>
                  <a:srgbClr val="FFFF66"/>
                </a:solidFill>
                <a:latin typeface="Arial" charset="0"/>
                <a:cs typeface="Arial" charset="0"/>
              </a:defRPr>
            </a:lvl4pPr>
            <a:lvl5pPr marL="2018927" indent="-224325" defTabSz="894185" eaLnBrk="0" hangingPunct="0">
              <a:defRPr sz="2400" b="1">
                <a:solidFill>
                  <a:srgbClr val="FFFF66"/>
                </a:solidFill>
                <a:latin typeface="Arial" charset="0"/>
                <a:cs typeface="Arial" charset="0"/>
              </a:defRPr>
            </a:lvl5pPr>
            <a:lvl6pPr marL="2467577" indent="-224325" algn="ctr" defTabSz="894185" eaLnBrk="0" fontAlgn="base" hangingPunct="0">
              <a:spcBef>
                <a:spcPct val="0"/>
              </a:spcBef>
              <a:spcAft>
                <a:spcPct val="0"/>
              </a:spcAft>
              <a:defRPr sz="2400" b="1">
                <a:solidFill>
                  <a:srgbClr val="FFFF66"/>
                </a:solidFill>
                <a:latin typeface="Arial" charset="0"/>
                <a:cs typeface="Arial" charset="0"/>
              </a:defRPr>
            </a:lvl6pPr>
            <a:lvl7pPr marL="2916227" indent="-224325" algn="ctr" defTabSz="894185" eaLnBrk="0" fontAlgn="base" hangingPunct="0">
              <a:spcBef>
                <a:spcPct val="0"/>
              </a:spcBef>
              <a:spcAft>
                <a:spcPct val="0"/>
              </a:spcAft>
              <a:defRPr sz="2400" b="1">
                <a:solidFill>
                  <a:srgbClr val="FFFF66"/>
                </a:solidFill>
                <a:latin typeface="Arial" charset="0"/>
                <a:cs typeface="Arial" charset="0"/>
              </a:defRPr>
            </a:lvl7pPr>
            <a:lvl8pPr marL="3364878" indent="-224325" algn="ctr" defTabSz="894185" eaLnBrk="0" fontAlgn="base" hangingPunct="0">
              <a:spcBef>
                <a:spcPct val="0"/>
              </a:spcBef>
              <a:spcAft>
                <a:spcPct val="0"/>
              </a:spcAft>
              <a:defRPr sz="2400" b="1">
                <a:solidFill>
                  <a:srgbClr val="FFFF66"/>
                </a:solidFill>
                <a:latin typeface="Arial" charset="0"/>
                <a:cs typeface="Arial" charset="0"/>
              </a:defRPr>
            </a:lvl8pPr>
            <a:lvl9pPr marL="3813528" indent="-224325" algn="ctr" defTabSz="894185" eaLnBrk="0" fontAlgn="base" hangingPunct="0">
              <a:spcBef>
                <a:spcPct val="0"/>
              </a:spcBef>
              <a:spcAft>
                <a:spcPct val="0"/>
              </a:spcAft>
              <a:defRPr sz="2400" b="1">
                <a:solidFill>
                  <a:srgbClr val="FFFF66"/>
                </a:solidFill>
                <a:latin typeface="Arial" charset="0"/>
                <a:cs typeface="Arial" charset="0"/>
              </a:defRPr>
            </a:lvl9pPr>
          </a:lstStyle>
          <a:p>
            <a:fld id="{71232680-FE89-4E3C-BFC5-B450A497708B}" type="slidenum">
              <a:rPr lang="en-US" altLang="en-US" sz="1200" b="0"/>
              <a:pPr/>
              <a:t>40</a:t>
            </a:fld>
            <a:endParaRPr lang="en-US" altLang="en-US" sz="1200" b="0"/>
          </a:p>
        </p:txBody>
      </p:sp>
    </p:spTree>
    <p:extLst>
      <p:ext uri="{BB962C8B-B14F-4D97-AF65-F5344CB8AC3E}">
        <p14:creationId xmlns:p14="http://schemas.microsoft.com/office/powerpoint/2010/main" val="21521649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ctr">
              <a:buFont typeface="Arial" charset="0"/>
              <a:buNone/>
            </a:pPr>
            <a:endParaRPr lang="en-US" sz="1200" b="1" dirty="0" smtClean="0"/>
          </a:p>
          <a:p>
            <a:pPr marL="0" indent="0" algn="ctr">
              <a:buFont typeface="Arial" charset="0"/>
              <a:buNone/>
            </a:pPr>
            <a:r>
              <a:rPr lang="en-US" sz="1200" b="1" dirty="0" smtClean="0"/>
              <a:t>Why focus on safe, stable, nurturing relationships and environments:  history of development</a:t>
            </a:r>
          </a:p>
          <a:p>
            <a:pPr marL="0" indent="0" algn="ctr">
              <a:buFont typeface="Arial" charset="0"/>
              <a:buNone/>
            </a:pPr>
            <a:endParaRPr lang="en-US" sz="1200" b="1" dirty="0" smtClean="0"/>
          </a:p>
          <a:p>
            <a:pPr marL="0" indent="0" algn="ctr">
              <a:buFont typeface="Arial" charset="0"/>
              <a:buNone/>
            </a:pPr>
            <a:r>
              <a:rPr lang="en-US" sz="1200" b="1" dirty="0" smtClean="0"/>
              <a:t>An important role of public health is to assure safe, stable, nurturing relationships and environments for all children</a:t>
            </a:r>
          </a:p>
          <a:p>
            <a:pPr marL="0" indent="0" algn="ctr">
              <a:buFont typeface="Arial" charset="0"/>
              <a:buNone/>
            </a:pPr>
            <a:endParaRPr lang="en-US" sz="1200" b="1" i="1" dirty="0" smtClean="0"/>
          </a:p>
          <a:p>
            <a:pPr marL="0" indent="0" algn="ctr">
              <a:buFont typeface="Arial" charset="0"/>
              <a:buNone/>
            </a:pPr>
            <a:r>
              <a:rPr lang="en-US" sz="1200" b="1" i="1" dirty="0" smtClean="0"/>
              <a:t>Essentials for Childhood: </a:t>
            </a:r>
            <a:r>
              <a:rPr lang="en-US" sz="1200" b="1" dirty="0" smtClean="0"/>
              <a:t> the broad </a:t>
            </a:r>
            <a:r>
              <a:rPr lang="en-US" sz="1200" b="1" u="sng" dirty="0" smtClean="0"/>
              <a:t>“umbrella”  </a:t>
            </a:r>
            <a:r>
              <a:rPr lang="en-US" sz="1200" b="1" dirty="0" smtClean="0"/>
              <a:t>for all of our child maltreatment work</a:t>
            </a:r>
          </a:p>
          <a:p>
            <a:endParaRPr lang="en-US" dirty="0"/>
          </a:p>
        </p:txBody>
      </p:sp>
      <p:sp>
        <p:nvSpPr>
          <p:cNvPr id="4" name="Slide Number Placeholder 3"/>
          <p:cNvSpPr>
            <a:spLocks noGrp="1"/>
          </p:cNvSpPr>
          <p:nvPr>
            <p:ph type="sldNum" sz="quarter" idx="10"/>
          </p:nvPr>
        </p:nvSpPr>
        <p:spPr/>
        <p:txBody>
          <a:bodyPr/>
          <a:lstStyle/>
          <a:p>
            <a:fld id="{5F482B49-A771-4002-8944-B1BB1B72ECE9}" type="slidenum">
              <a:rPr lang="en-US" smtClean="0"/>
              <a:pPr/>
              <a:t>41</a:t>
            </a:fld>
            <a:endParaRPr lang="en-US" dirty="0"/>
          </a:p>
        </p:txBody>
      </p:sp>
    </p:spTree>
    <p:extLst>
      <p:ext uri="{BB962C8B-B14F-4D97-AF65-F5344CB8AC3E}">
        <p14:creationId xmlns:p14="http://schemas.microsoft.com/office/powerpoint/2010/main" val="339835489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400" dirty="0"/>
              <a:t>Analyzed data for ACE study from 9,633 currently employed adult members of Kaiser Foundation Health Plan in San Diego</a:t>
            </a:r>
          </a:p>
          <a:p>
            <a:endParaRPr lang="en-US" sz="1400" dirty="0"/>
          </a:p>
          <a:p>
            <a:r>
              <a:rPr lang="en-US" sz="1400" dirty="0"/>
              <a:t>Strong graded relations found between ACE Score and each measure of impaired worker performance</a:t>
            </a:r>
          </a:p>
          <a:p>
            <a:endParaRPr lang="en-US" sz="1400" dirty="0"/>
          </a:p>
          <a:p>
            <a:r>
              <a:rPr lang="en-US" sz="1400" dirty="0"/>
              <a:t>Each of the ACEs was associated with an increased likelihood of:</a:t>
            </a:r>
          </a:p>
          <a:p>
            <a:pPr lvl="1"/>
            <a:r>
              <a:rPr lang="en-US" sz="1400" dirty="0"/>
              <a:t>job problems</a:t>
            </a:r>
          </a:p>
          <a:p>
            <a:pPr lvl="1"/>
            <a:r>
              <a:rPr lang="en-US" sz="1400" dirty="0"/>
              <a:t>financial problems, and </a:t>
            </a:r>
          </a:p>
          <a:p>
            <a:pPr lvl="1"/>
            <a:r>
              <a:rPr lang="en-US" sz="1400" dirty="0"/>
              <a:t>absenteeism</a:t>
            </a:r>
          </a:p>
          <a:p>
            <a:endParaRPr lang="en-US" sz="1400" dirty="0"/>
          </a:p>
        </p:txBody>
      </p:sp>
      <p:sp>
        <p:nvSpPr>
          <p:cNvPr id="4" name="Slide Number Placeholder 3"/>
          <p:cNvSpPr>
            <a:spLocks noGrp="1"/>
          </p:cNvSpPr>
          <p:nvPr>
            <p:ph type="sldNum" sz="quarter" idx="5"/>
          </p:nvPr>
        </p:nvSpPr>
        <p:spPr/>
        <p:txBody>
          <a:bodyPr/>
          <a:lstStyle/>
          <a:p>
            <a:pPr>
              <a:defRPr/>
            </a:pPr>
            <a:fld id="{A951269C-7D02-49CB-80C3-A8EFC417EAF5}" type="slidenum">
              <a:rPr lang="en-US" smtClean="0"/>
              <a:pPr>
                <a:defRPr/>
              </a:pPr>
              <a:t>48</a:t>
            </a:fld>
            <a:endParaRPr lang="en-US"/>
          </a:p>
        </p:txBody>
      </p:sp>
    </p:spTree>
    <p:extLst>
      <p:ext uri="{BB962C8B-B14F-4D97-AF65-F5344CB8AC3E}">
        <p14:creationId xmlns:p14="http://schemas.microsoft.com/office/powerpoint/2010/main" val="46142211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Slide Image Placeholder 1"/>
          <p:cNvSpPr>
            <a:spLocks noGrp="1" noRot="1" noChangeAspect="1"/>
          </p:cNvSpPr>
          <p:nvPr>
            <p:ph type="sldImg"/>
          </p:nvPr>
        </p:nvSpPr>
        <p:spPr bwMode="auto">
          <a:noFill/>
          <a:ln>
            <a:solidFill>
              <a:srgbClr val="000000"/>
            </a:solidFill>
            <a:miter lim="800000"/>
            <a:headEnd/>
            <a:tailEnd/>
          </a:ln>
        </p:spPr>
      </p:sp>
      <p:sp>
        <p:nvSpPr>
          <p:cNvPr id="123906"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39EA9FB9-3265-4849-86FD-D7AE4ADF8297}" type="slidenum">
              <a:rPr lang="en-US" smtClean="0"/>
              <a:pPr>
                <a:defRPr/>
              </a:pPr>
              <a:t>49</a:t>
            </a:fld>
            <a:endParaRPr lang="en-US"/>
          </a:p>
        </p:txBody>
      </p:sp>
    </p:spTree>
    <p:extLst>
      <p:ext uri="{BB962C8B-B14F-4D97-AF65-F5344CB8AC3E}">
        <p14:creationId xmlns:p14="http://schemas.microsoft.com/office/powerpoint/2010/main" val="177282787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Slide Image Placeholder 1"/>
          <p:cNvSpPr>
            <a:spLocks noGrp="1" noRot="1" noChangeAspect="1"/>
          </p:cNvSpPr>
          <p:nvPr>
            <p:ph type="sldImg"/>
          </p:nvPr>
        </p:nvSpPr>
        <p:spPr bwMode="auto">
          <a:noFill/>
          <a:ln>
            <a:solidFill>
              <a:srgbClr val="000000"/>
            </a:solidFill>
            <a:miter lim="800000"/>
            <a:headEnd/>
            <a:tailEnd/>
          </a:ln>
        </p:spPr>
      </p:sp>
      <p:sp>
        <p:nvSpPr>
          <p:cNvPr id="125954"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62AE96FA-E0E0-4F34-9FF4-6E56B2C7AE0D}" type="slidenum">
              <a:rPr lang="en-US" smtClean="0"/>
              <a:pPr>
                <a:defRPr/>
              </a:pPr>
              <a:t>50</a:t>
            </a:fld>
            <a:endParaRPr lang="en-US"/>
          </a:p>
        </p:txBody>
      </p:sp>
    </p:spTree>
    <p:extLst>
      <p:ext uri="{BB962C8B-B14F-4D97-AF65-F5344CB8AC3E}">
        <p14:creationId xmlns:p14="http://schemas.microsoft.com/office/powerpoint/2010/main" val="118180317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CA9E65AC-017A-4991-88C8-B0431AB6754C}" type="slidenum">
              <a:rPr lang="en-US" smtClean="0"/>
              <a:pPr>
                <a:defRPr/>
              </a:pPr>
              <a:t>52</a:t>
            </a:fld>
            <a:endParaRPr lang="en-US"/>
          </a:p>
        </p:txBody>
      </p:sp>
    </p:spTree>
    <p:extLst>
      <p:ext uri="{BB962C8B-B14F-4D97-AF65-F5344CB8AC3E}">
        <p14:creationId xmlns:p14="http://schemas.microsoft.com/office/powerpoint/2010/main" val="11025506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p:cNvSpPr>
            <a:spLocks noGrp="1" noRot="1" noChangeAspect="1" noTextEdit="1"/>
          </p:cNvSpPr>
          <p:nvPr>
            <p:ph type="sldImg"/>
          </p:nvPr>
        </p:nvSpPr>
        <p:spPr>
          <a:ln/>
        </p:spPr>
      </p:sp>
      <p:sp>
        <p:nvSpPr>
          <p:cNvPr id="28674" name="Notes Placeholder 2"/>
          <p:cNvSpPr>
            <a:spLocks noGrp="1"/>
          </p:cNvSpPr>
          <p:nvPr>
            <p:ph type="body" idx="1"/>
          </p:nvPr>
        </p:nvSpPr>
        <p:spPr>
          <a:noFill/>
          <a:ln/>
        </p:spPr>
        <p:txBody>
          <a:bodyPr/>
          <a:lstStyle/>
          <a:p>
            <a:endParaRPr lang="en-US" smtClean="0">
              <a:latin typeface="Arial" charset="0"/>
            </a:endParaRPr>
          </a:p>
        </p:txBody>
      </p:sp>
      <p:sp>
        <p:nvSpPr>
          <p:cNvPr id="4" name="Slide Number Placeholder 3"/>
          <p:cNvSpPr>
            <a:spLocks noGrp="1"/>
          </p:cNvSpPr>
          <p:nvPr>
            <p:ph type="sldNum" sz="quarter" idx="5"/>
          </p:nvPr>
        </p:nvSpPr>
        <p:spPr/>
        <p:txBody>
          <a:bodyPr/>
          <a:lstStyle/>
          <a:p>
            <a:pPr>
              <a:defRPr/>
            </a:pPr>
            <a:fld id="{AF5C83BE-2F8D-4E91-A262-84CA3A4DACE2}" type="slidenum">
              <a:rPr lang="en-US" smtClean="0"/>
              <a:pPr>
                <a:defRPr/>
              </a:pPr>
              <a:t>7</a:t>
            </a:fld>
            <a:endParaRPr lang="en-US"/>
          </a:p>
        </p:txBody>
      </p:sp>
    </p:spTree>
    <p:extLst>
      <p:ext uri="{BB962C8B-B14F-4D97-AF65-F5344CB8AC3E}">
        <p14:creationId xmlns:p14="http://schemas.microsoft.com/office/powerpoint/2010/main" val="252540266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Slide Image Placeholder 1"/>
          <p:cNvSpPr>
            <a:spLocks noGrp="1" noRot="1" noChangeAspect="1" noTextEdit="1"/>
          </p:cNvSpPr>
          <p:nvPr>
            <p:ph type="sldImg"/>
          </p:nvPr>
        </p:nvSpPr>
        <p:spPr bwMode="auto">
          <a:noFill/>
          <a:ln>
            <a:solidFill>
              <a:srgbClr val="000000"/>
            </a:solidFill>
            <a:miter lim="800000"/>
            <a:headEnd/>
            <a:tailEnd/>
          </a:ln>
        </p:spPr>
      </p:sp>
      <p:sp>
        <p:nvSpPr>
          <p:cNvPr id="233475" name="Notes Placeholder 2"/>
          <p:cNvSpPr>
            <a:spLocks noGrp="1"/>
          </p:cNvSpPr>
          <p:nvPr>
            <p:ph type="body" idx="1"/>
          </p:nvPr>
        </p:nvSpPr>
        <p:spPr bwMode="auto">
          <a:noFill/>
        </p:spPr>
        <p:txBody>
          <a:bodyPr wrap="square" lIns="91425" tIns="45713" rIns="91425" bIns="45713" numCol="1" anchor="t" anchorCtr="0" compatLnSpc="1">
            <a:prstTxWarp prst="textNoShape">
              <a:avLst/>
            </a:prstTxWarp>
          </a:bodyPr>
          <a:lstStyle/>
          <a:p>
            <a:pPr eaLnBrk="1" hangingPunct="1"/>
            <a:endParaRPr lang="en-US" smtClean="0"/>
          </a:p>
        </p:txBody>
      </p:sp>
      <p:sp>
        <p:nvSpPr>
          <p:cNvPr id="4" name="Slide Number Placeholder 3"/>
          <p:cNvSpPr txBox="1">
            <a:spLocks noGrp="1"/>
          </p:cNvSpPr>
          <p:nvPr/>
        </p:nvSpPr>
        <p:spPr>
          <a:xfrm>
            <a:off x="3884027" y="8684926"/>
            <a:ext cx="2972421" cy="457513"/>
          </a:xfrm>
          <a:prstGeom prst="rect">
            <a:avLst/>
          </a:prstGeom>
          <a:noFill/>
        </p:spPr>
        <p:txBody>
          <a:bodyPr lIns="91425" tIns="45713" rIns="91425" bIns="45713" anchor="b"/>
          <a:lstStyle/>
          <a:p>
            <a:pPr algn="r">
              <a:defRPr/>
            </a:pPr>
            <a:fld id="{9A810BBF-3103-4CC4-84EE-14D872DC0701}" type="slidenum">
              <a:rPr lang="en-US" sz="1200"/>
              <a:pPr algn="r">
                <a:defRPr/>
              </a:pPr>
              <a:t>53</a:t>
            </a:fld>
            <a:endParaRPr lang="en-US" sz="1200" dirty="0"/>
          </a:p>
        </p:txBody>
      </p:sp>
    </p:spTree>
    <p:extLst>
      <p:ext uri="{BB962C8B-B14F-4D97-AF65-F5344CB8AC3E}">
        <p14:creationId xmlns:p14="http://schemas.microsoft.com/office/powerpoint/2010/main" val="207512662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Slide Image Placeholder 1"/>
          <p:cNvSpPr>
            <a:spLocks noGrp="1" noRot="1" noChangeAspect="1" noTextEdit="1"/>
          </p:cNvSpPr>
          <p:nvPr>
            <p:ph type="sldImg"/>
          </p:nvPr>
        </p:nvSpPr>
        <p:spPr>
          <a:ln/>
        </p:spPr>
      </p:sp>
      <p:sp>
        <p:nvSpPr>
          <p:cNvPr id="1802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4" name="Slide Number Placeholder 3"/>
          <p:cNvSpPr>
            <a:spLocks noGrp="1"/>
          </p:cNvSpPr>
          <p:nvPr>
            <p:ph type="sldNum" sz="quarter" idx="5"/>
          </p:nvPr>
        </p:nvSpPr>
        <p:spPr/>
        <p:txBody>
          <a:bodyPr/>
          <a:lstStyle/>
          <a:p>
            <a:pPr>
              <a:defRPr/>
            </a:pPr>
            <a:fld id="{519DCB74-B738-4530-9838-EEC781397506}" type="slidenum">
              <a:rPr lang="en-US" smtClean="0"/>
              <a:pPr>
                <a:defRPr/>
              </a:pPr>
              <a:t>54</a:t>
            </a:fld>
            <a:endParaRPr lang="en-US"/>
          </a:p>
        </p:txBody>
      </p:sp>
    </p:spTree>
    <p:extLst>
      <p:ext uri="{BB962C8B-B14F-4D97-AF65-F5344CB8AC3E}">
        <p14:creationId xmlns:p14="http://schemas.microsoft.com/office/powerpoint/2010/main" val="322668877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Slide Image Placeholder 1"/>
          <p:cNvSpPr>
            <a:spLocks noGrp="1" noRot="1" noChangeAspect="1" noTextEdit="1"/>
          </p:cNvSpPr>
          <p:nvPr>
            <p:ph type="sldImg"/>
          </p:nvPr>
        </p:nvSpPr>
        <p:spPr>
          <a:ln/>
        </p:spPr>
      </p:sp>
      <p:sp>
        <p:nvSpPr>
          <p:cNvPr id="104450" name="Notes Placeholder 2"/>
          <p:cNvSpPr>
            <a:spLocks noGrp="1"/>
          </p:cNvSpPr>
          <p:nvPr>
            <p:ph type="body" idx="1"/>
          </p:nvPr>
        </p:nvSpPr>
        <p:spPr>
          <a:noFill/>
          <a:ln/>
        </p:spPr>
        <p:txBody>
          <a:bodyPr/>
          <a:lstStyle/>
          <a:p>
            <a:endParaRPr lang="en-US" smtClean="0">
              <a:latin typeface="Arial" charset="0"/>
            </a:endParaRPr>
          </a:p>
        </p:txBody>
      </p:sp>
      <p:sp>
        <p:nvSpPr>
          <p:cNvPr id="4" name="Slide Number Placeholder 3"/>
          <p:cNvSpPr>
            <a:spLocks noGrp="1"/>
          </p:cNvSpPr>
          <p:nvPr>
            <p:ph type="sldNum" sz="quarter" idx="5"/>
          </p:nvPr>
        </p:nvSpPr>
        <p:spPr/>
        <p:txBody>
          <a:bodyPr/>
          <a:lstStyle/>
          <a:p>
            <a:pPr>
              <a:defRPr/>
            </a:pPr>
            <a:fld id="{7BDA1E05-AE01-4B4A-8AA6-2E55D7C12E1B}" type="slidenum">
              <a:rPr lang="en-US" smtClean="0"/>
              <a:pPr>
                <a:defRPr/>
              </a:pPr>
              <a:t>55</a:t>
            </a:fld>
            <a:endParaRPr lang="en-US"/>
          </a:p>
        </p:txBody>
      </p:sp>
    </p:spTree>
    <p:extLst>
      <p:ext uri="{BB962C8B-B14F-4D97-AF65-F5344CB8AC3E}">
        <p14:creationId xmlns:p14="http://schemas.microsoft.com/office/powerpoint/2010/main" val="280241175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Slide Image Placeholder 1"/>
          <p:cNvSpPr>
            <a:spLocks noGrp="1" noRot="1" noChangeAspect="1" noTextEdit="1"/>
          </p:cNvSpPr>
          <p:nvPr>
            <p:ph type="sldImg"/>
          </p:nvPr>
        </p:nvSpPr>
        <p:spPr>
          <a:ln/>
        </p:spPr>
      </p:sp>
      <p:sp>
        <p:nvSpPr>
          <p:cNvPr id="106498" name="Notes Placeholder 2"/>
          <p:cNvSpPr>
            <a:spLocks noGrp="1"/>
          </p:cNvSpPr>
          <p:nvPr>
            <p:ph type="body" idx="1"/>
          </p:nvPr>
        </p:nvSpPr>
        <p:spPr>
          <a:noFill/>
          <a:ln/>
        </p:spPr>
        <p:txBody>
          <a:bodyPr/>
          <a:lstStyle/>
          <a:p>
            <a:endParaRPr lang="en-US" smtClean="0">
              <a:latin typeface="Arial" charset="0"/>
            </a:endParaRPr>
          </a:p>
        </p:txBody>
      </p:sp>
      <p:sp>
        <p:nvSpPr>
          <p:cNvPr id="4" name="Slide Number Placeholder 3"/>
          <p:cNvSpPr>
            <a:spLocks noGrp="1"/>
          </p:cNvSpPr>
          <p:nvPr>
            <p:ph type="sldNum" sz="quarter" idx="5"/>
          </p:nvPr>
        </p:nvSpPr>
        <p:spPr/>
        <p:txBody>
          <a:bodyPr/>
          <a:lstStyle/>
          <a:p>
            <a:pPr>
              <a:defRPr/>
            </a:pPr>
            <a:fld id="{3D912A6E-A7C3-40B6-B4F7-011F6BA37D1E}" type="slidenum">
              <a:rPr lang="en-US" smtClean="0"/>
              <a:pPr>
                <a:defRPr/>
              </a:pPr>
              <a:t>56</a:t>
            </a:fld>
            <a:endParaRPr lang="en-US"/>
          </a:p>
        </p:txBody>
      </p:sp>
    </p:spTree>
    <p:extLst>
      <p:ext uri="{BB962C8B-B14F-4D97-AF65-F5344CB8AC3E}">
        <p14:creationId xmlns:p14="http://schemas.microsoft.com/office/powerpoint/2010/main" val="227932549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Slide Image Placeholder 1"/>
          <p:cNvSpPr>
            <a:spLocks noGrp="1" noRot="1" noChangeAspect="1" noTextEdit="1"/>
          </p:cNvSpPr>
          <p:nvPr>
            <p:ph type="sldImg"/>
          </p:nvPr>
        </p:nvSpPr>
        <p:spPr>
          <a:ln/>
        </p:spPr>
      </p:sp>
      <p:sp>
        <p:nvSpPr>
          <p:cNvPr id="169987" name="Notes Placeholder 2"/>
          <p:cNvSpPr>
            <a:spLocks noGrp="1"/>
          </p:cNvSpPr>
          <p:nvPr>
            <p:ph type="body" idx="1"/>
          </p:nvPr>
        </p:nvSpPr>
        <p:spPr>
          <a:noFill/>
          <a:ln/>
        </p:spPr>
        <p:txBody>
          <a:bodyPr lIns="92288" tIns="46144" rIns="92288" bIns="46144"/>
          <a:lstStyle/>
          <a:p>
            <a:endParaRPr lang="en-US" smtClean="0">
              <a:latin typeface="Arial" charset="0"/>
            </a:endParaRPr>
          </a:p>
        </p:txBody>
      </p:sp>
      <p:sp>
        <p:nvSpPr>
          <p:cNvPr id="4" name="Slide Number Placeholder 3"/>
          <p:cNvSpPr txBox="1">
            <a:spLocks noGrp="1"/>
          </p:cNvSpPr>
          <p:nvPr/>
        </p:nvSpPr>
        <p:spPr>
          <a:xfrm>
            <a:off x="3884613" y="8684927"/>
            <a:ext cx="2971800" cy="457512"/>
          </a:xfrm>
          <a:prstGeom prst="rect">
            <a:avLst/>
          </a:prstGeom>
          <a:noFill/>
        </p:spPr>
        <p:txBody>
          <a:bodyPr lIns="92288" tIns="46144" rIns="92288" bIns="46144" anchor="b"/>
          <a:lstStyle/>
          <a:p>
            <a:pPr algn="r">
              <a:defRPr/>
            </a:pPr>
            <a:fld id="{946F4475-4DBC-4C07-A85A-77AC708AFD25}" type="slidenum">
              <a:rPr lang="en-US" sz="1200"/>
              <a:pPr algn="r">
                <a:defRPr/>
              </a:pPr>
              <a:t>58</a:t>
            </a:fld>
            <a:endParaRPr lang="en-US" sz="1200" dirty="0"/>
          </a:p>
        </p:txBody>
      </p:sp>
    </p:spTree>
    <p:extLst>
      <p:ext uri="{BB962C8B-B14F-4D97-AF65-F5344CB8AC3E}">
        <p14:creationId xmlns:p14="http://schemas.microsoft.com/office/powerpoint/2010/main" val="286216520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Slide Image Placeholder 1"/>
          <p:cNvSpPr>
            <a:spLocks noGrp="1" noRot="1" noChangeAspect="1" noTextEdit="1"/>
          </p:cNvSpPr>
          <p:nvPr>
            <p:ph type="sldImg"/>
          </p:nvPr>
        </p:nvSpPr>
        <p:spPr>
          <a:ln/>
        </p:spPr>
      </p:sp>
      <p:sp>
        <p:nvSpPr>
          <p:cNvPr id="176131" name="Notes Placeholder 2"/>
          <p:cNvSpPr>
            <a:spLocks noGrp="1"/>
          </p:cNvSpPr>
          <p:nvPr>
            <p:ph type="body" idx="1"/>
          </p:nvPr>
        </p:nvSpPr>
        <p:spPr>
          <a:noFill/>
          <a:ln/>
        </p:spPr>
        <p:txBody>
          <a:bodyPr lIns="92288" tIns="46144" rIns="92288" bIns="46144"/>
          <a:lstStyle/>
          <a:p>
            <a:endParaRPr lang="en-US" smtClean="0">
              <a:latin typeface="Arial" charset="0"/>
            </a:endParaRPr>
          </a:p>
        </p:txBody>
      </p:sp>
      <p:sp>
        <p:nvSpPr>
          <p:cNvPr id="4" name="Slide Number Placeholder 3"/>
          <p:cNvSpPr txBox="1">
            <a:spLocks noGrp="1"/>
          </p:cNvSpPr>
          <p:nvPr/>
        </p:nvSpPr>
        <p:spPr>
          <a:xfrm>
            <a:off x="3884613" y="8684927"/>
            <a:ext cx="2971800" cy="457512"/>
          </a:xfrm>
          <a:prstGeom prst="rect">
            <a:avLst/>
          </a:prstGeom>
          <a:noFill/>
        </p:spPr>
        <p:txBody>
          <a:bodyPr lIns="92288" tIns="46144" rIns="92288" bIns="46144" anchor="b"/>
          <a:lstStyle/>
          <a:p>
            <a:pPr algn="r">
              <a:defRPr/>
            </a:pPr>
            <a:fld id="{E1EBF834-5B58-4A26-8CF9-6FFA494AC0A4}" type="slidenum">
              <a:rPr lang="en-US" sz="1200"/>
              <a:pPr algn="r">
                <a:defRPr/>
              </a:pPr>
              <a:t>59</a:t>
            </a:fld>
            <a:endParaRPr lang="en-US" sz="1200" dirty="0"/>
          </a:p>
        </p:txBody>
      </p:sp>
    </p:spTree>
    <p:extLst>
      <p:ext uri="{BB962C8B-B14F-4D97-AF65-F5344CB8AC3E}">
        <p14:creationId xmlns:p14="http://schemas.microsoft.com/office/powerpoint/2010/main" val="217662448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Slide Image Placeholder 1"/>
          <p:cNvSpPr>
            <a:spLocks noGrp="1" noRot="1" noChangeAspect="1" noTextEdit="1"/>
          </p:cNvSpPr>
          <p:nvPr>
            <p:ph type="sldImg"/>
          </p:nvPr>
        </p:nvSpPr>
        <p:spPr>
          <a:ln/>
        </p:spPr>
      </p:sp>
      <p:sp>
        <p:nvSpPr>
          <p:cNvPr id="174083" name="Notes Placeholder 2"/>
          <p:cNvSpPr>
            <a:spLocks noGrp="1"/>
          </p:cNvSpPr>
          <p:nvPr>
            <p:ph type="body" idx="1"/>
          </p:nvPr>
        </p:nvSpPr>
        <p:spPr>
          <a:noFill/>
          <a:ln/>
        </p:spPr>
        <p:txBody>
          <a:bodyPr lIns="92288" tIns="46144" rIns="92288" bIns="46144"/>
          <a:lstStyle/>
          <a:p>
            <a:r>
              <a:rPr lang="en-US" smtClean="0">
                <a:latin typeface="Arial" charset="0"/>
              </a:rPr>
              <a:t>NOTES TO PRESENTERS: </a:t>
            </a:r>
          </a:p>
          <a:p>
            <a:pPr>
              <a:buFontTx/>
              <a:buChar char="•"/>
            </a:pPr>
            <a:r>
              <a:rPr lang="en-US" smtClean="0">
                <a:latin typeface="Arial" charset="0"/>
              </a:rPr>
              <a:t> This slide shows the importance of supporting healthy brain development, particularly in younger children.  </a:t>
            </a:r>
          </a:p>
          <a:p>
            <a:pPr>
              <a:buFontTx/>
              <a:buChar char="•"/>
            </a:pPr>
            <a:endParaRPr lang="en-US" smtClean="0">
              <a:latin typeface="Arial" charset="0"/>
            </a:endParaRPr>
          </a:p>
          <a:p>
            <a:r>
              <a:rPr lang="en-US" smtClean="0">
                <a:latin typeface="Arial" charset="0"/>
              </a:rPr>
              <a:t>TALKING POINTS FOR PRESENTERS: </a:t>
            </a:r>
          </a:p>
          <a:p>
            <a:endParaRPr lang="en-US" smtClean="0">
              <a:latin typeface="Arial" charset="0"/>
            </a:endParaRPr>
          </a:p>
          <a:p>
            <a:endParaRPr lang="en-US" smtClean="0">
              <a:latin typeface="Arial" charset="0"/>
            </a:endParaRPr>
          </a:p>
          <a:p>
            <a:endParaRPr lang="en-US" smtClean="0">
              <a:latin typeface="Arial" charset="0"/>
            </a:endParaRPr>
          </a:p>
          <a:p>
            <a:pPr>
              <a:buFontTx/>
              <a:buChar char="•"/>
            </a:pPr>
            <a:r>
              <a:rPr lang="en-US" smtClean="0">
                <a:latin typeface="Arial" charset="0"/>
              </a:rPr>
              <a:t>The basic architecture of the brain is constructed through an ongoing process that begins before birth and continues into adulthood. During the first few years of life, 700 new synapses (neural connections) are formed every second. After a period of rapid proliferation, connections are reduced through a process called pruning, so that brain circuits can become more efficient. Early experiences affect the nature and quality of the brain’s developing architecture by determining which circuits are reinforced and which are pruned through lack of use. Some people refer to this as “use it or lose it.”</a:t>
            </a:r>
          </a:p>
        </p:txBody>
      </p:sp>
      <p:sp>
        <p:nvSpPr>
          <p:cNvPr id="174084" name="Slide Number Placeholder 3"/>
          <p:cNvSpPr txBox="1">
            <a:spLocks noGrp="1"/>
          </p:cNvSpPr>
          <p:nvPr/>
        </p:nvSpPr>
        <p:spPr bwMode="auto">
          <a:xfrm>
            <a:off x="3884613" y="8684927"/>
            <a:ext cx="2971800" cy="457512"/>
          </a:xfrm>
          <a:prstGeom prst="rect">
            <a:avLst/>
          </a:prstGeom>
          <a:noFill/>
          <a:ln w="9525">
            <a:noFill/>
            <a:miter lim="800000"/>
            <a:headEnd/>
            <a:tailEnd/>
          </a:ln>
        </p:spPr>
        <p:txBody>
          <a:bodyPr lIns="92288" tIns="46144" rIns="92288" bIns="46144" anchor="b"/>
          <a:lstStyle/>
          <a:p>
            <a:pPr algn="r" defTabSz="922966" eaLnBrk="0" hangingPunct="0"/>
            <a:fld id="{72C73AEB-0AD9-4B2E-A9D5-80BCE85D6A4B}" type="slidenum">
              <a:rPr lang="en-US" sz="1200">
                <a:latin typeface="Arial" charset="0"/>
              </a:rPr>
              <a:pPr algn="r" defTabSz="922966" eaLnBrk="0" hangingPunct="0"/>
              <a:t>60</a:t>
            </a:fld>
            <a:endParaRPr lang="en-US" sz="1200" dirty="0">
              <a:latin typeface="Arial" charset="0"/>
            </a:endParaRPr>
          </a:p>
        </p:txBody>
      </p:sp>
    </p:spTree>
    <p:extLst>
      <p:ext uri="{BB962C8B-B14F-4D97-AF65-F5344CB8AC3E}">
        <p14:creationId xmlns:p14="http://schemas.microsoft.com/office/powerpoint/2010/main" val="120147098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Slide Image Placeholder 1"/>
          <p:cNvSpPr>
            <a:spLocks noGrp="1" noRot="1" noChangeAspect="1" noTextEdit="1"/>
          </p:cNvSpPr>
          <p:nvPr>
            <p:ph type="sldImg"/>
          </p:nvPr>
        </p:nvSpPr>
        <p:spPr>
          <a:ln/>
        </p:spPr>
      </p:sp>
      <p:sp>
        <p:nvSpPr>
          <p:cNvPr id="172035" name="Notes Placeholder 2"/>
          <p:cNvSpPr>
            <a:spLocks noGrp="1"/>
          </p:cNvSpPr>
          <p:nvPr>
            <p:ph type="body" idx="1"/>
          </p:nvPr>
        </p:nvSpPr>
        <p:spPr>
          <a:noFill/>
          <a:ln/>
        </p:spPr>
        <p:txBody>
          <a:bodyPr lIns="92288" tIns="46144" rIns="92288" bIns="46144"/>
          <a:lstStyle/>
          <a:p>
            <a:endParaRPr lang="en-US" smtClean="0">
              <a:latin typeface="Arial" charset="0"/>
            </a:endParaRPr>
          </a:p>
        </p:txBody>
      </p:sp>
      <p:sp>
        <p:nvSpPr>
          <p:cNvPr id="4" name="Slide Number Placeholder 3"/>
          <p:cNvSpPr txBox="1">
            <a:spLocks noGrp="1"/>
          </p:cNvSpPr>
          <p:nvPr/>
        </p:nvSpPr>
        <p:spPr>
          <a:xfrm>
            <a:off x="3884613" y="8684927"/>
            <a:ext cx="2971800" cy="457512"/>
          </a:xfrm>
          <a:prstGeom prst="rect">
            <a:avLst/>
          </a:prstGeom>
          <a:noFill/>
        </p:spPr>
        <p:txBody>
          <a:bodyPr lIns="92288" tIns="46144" rIns="92288" bIns="46144" anchor="b"/>
          <a:lstStyle/>
          <a:p>
            <a:pPr algn="r">
              <a:defRPr/>
            </a:pPr>
            <a:fld id="{B96EE3A5-F484-43B6-A61D-A453C8CBE33A}" type="slidenum">
              <a:rPr lang="en-US" sz="1200"/>
              <a:pPr algn="r">
                <a:defRPr/>
              </a:pPr>
              <a:t>61</a:t>
            </a:fld>
            <a:endParaRPr lang="en-US" sz="1200" dirty="0"/>
          </a:p>
        </p:txBody>
      </p:sp>
    </p:spTree>
    <p:extLst>
      <p:ext uri="{BB962C8B-B14F-4D97-AF65-F5344CB8AC3E}">
        <p14:creationId xmlns:p14="http://schemas.microsoft.com/office/powerpoint/2010/main" val="249162710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Slide Image Placeholder 1"/>
          <p:cNvSpPr>
            <a:spLocks noGrp="1" noRot="1" noChangeAspect="1" noTextEdit="1"/>
          </p:cNvSpPr>
          <p:nvPr>
            <p:ph type="sldImg"/>
          </p:nvPr>
        </p:nvSpPr>
        <p:spPr>
          <a:ln/>
        </p:spPr>
      </p:sp>
      <p:sp>
        <p:nvSpPr>
          <p:cNvPr id="186371" name="Notes Placeholder 2"/>
          <p:cNvSpPr>
            <a:spLocks noGrp="1"/>
          </p:cNvSpPr>
          <p:nvPr>
            <p:ph type="body" idx="1"/>
          </p:nvPr>
        </p:nvSpPr>
        <p:spPr>
          <a:noFill/>
          <a:ln/>
        </p:spPr>
        <p:txBody>
          <a:bodyPr lIns="92288" tIns="46144" rIns="92288" bIns="46144"/>
          <a:lstStyle/>
          <a:p>
            <a:pPr eaLnBrk="1" hangingPunct="1">
              <a:spcBef>
                <a:spcPct val="0"/>
              </a:spcBef>
            </a:pPr>
            <a:r>
              <a:rPr lang="en-US" smtClean="0">
                <a:latin typeface="Arial" charset="0"/>
              </a:rPr>
              <a:t>For example, when children experience normal and tolerable stress in their lives, they are better able to navigate through that if they have nurturing, responsive interactions with key people in their lives.</a:t>
            </a:r>
          </a:p>
        </p:txBody>
      </p:sp>
      <p:sp>
        <p:nvSpPr>
          <p:cNvPr id="40963" name="Slide Number Placeholder 3"/>
          <p:cNvSpPr txBox="1">
            <a:spLocks noGrp="1"/>
          </p:cNvSpPr>
          <p:nvPr/>
        </p:nvSpPr>
        <p:spPr bwMode="auto">
          <a:xfrm>
            <a:off x="3884613" y="8684927"/>
            <a:ext cx="2971800" cy="457512"/>
          </a:xfrm>
          <a:prstGeom prst="rect">
            <a:avLst/>
          </a:prstGeom>
          <a:noFill/>
          <a:ln>
            <a:miter lim="800000"/>
            <a:headEnd/>
            <a:tailEnd/>
          </a:ln>
        </p:spPr>
        <p:txBody>
          <a:bodyPr lIns="92288" tIns="46144" rIns="92288" bIns="46144" anchor="b"/>
          <a:lstStyle/>
          <a:p>
            <a:pPr algn="r">
              <a:defRPr/>
            </a:pPr>
            <a:fld id="{38A25C80-4E91-4F68-81BB-7D4577579838}" type="slidenum">
              <a:rPr lang="en-US" sz="1200"/>
              <a:pPr algn="r">
                <a:defRPr/>
              </a:pPr>
              <a:t>62</a:t>
            </a:fld>
            <a:endParaRPr lang="en-US" sz="1200" dirty="0"/>
          </a:p>
        </p:txBody>
      </p:sp>
    </p:spTree>
    <p:extLst>
      <p:ext uri="{BB962C8B-B14F-4D97-AF65-F5344CB8AC3E}">
        <p14:creationId xmlns:p14="http://schemas.microsoft.com/office/powerpoint/2010/main" val="420516505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Slide Image Placeholder 1"/>
          <p:cNvSpPr>
            <a:spLocks noGrp="1" noRot="1" noChangeAspect="1" noTextEdit="1"/>
          </p:cNvSpPr>
          <p:nvPr>
            <p:ph type="sldImg"/>
          </p:nvPr>
        </p:nvSpPr>
        <p:spPr>
          <a:ln/>
        </p:spPr>
      </p:sp>
      <p:sp>
        <p:nvSpPr>
          <p:cNvPr id="120834" name="Notes Placeholder 2"/>
          <p:cNvSpPr>
            <a:spLocks noGrp="1"/>
          </p:cNvSpPr>
          <p:nvPr>
            <p:ph type="body" idx="1"/>
          </p:nvPr>
        </p:nvSpPr>
        <p:spPr>
          <a:noFill/>
          <a:ln/>
        </p:spPr>
        <p:txBody>
          <a:bodyPr/>
          <a:lstStyle/>
          <a:p>
            <a:endParaRPr lang="en-US" smtClean="0">
              <a:latin typeface="Arial" charset="0"/>
            </a:endParaRPr>
          </a:p>
        </p:txBody>
      </p:sp>
      <p:sp>
        <p:nvSpPr>
          <p:cNvPr id="4" name="Slide Number Placeholder 3"/>
          <p:cNvSpPr>
            <a:spLocks noGrp="1"/>
          </p:cNvSpPr>
          <p:nvPr>
            <p:ph type="sldNum" sz="quarter" idx="5"/>
          </p:nvPr>
        </p:nvSpPr>
        <p:spPr/>
        <p:txBody>
          <a:bodyPr/>
          <a:lstStyle/>
          <a:p>
            <a:pPr>
              <a:defRPr/>
            </a:pPr>
            <a:fld id="{A014BEC9-F26D-4E46-AA7A-EDF8975E8957}" type="slidenum">
              <a:rPr lang="en-US" smtClean="0"/>
              <a:pPr>
                <a:defRPr/>
              </a:pPr>
              <a:t>63</a:t>
            </a:fld>
            <a:endParaRPr lang="en-US"/>
          </a:p>
        </p:txBody>
      </p:sp>
    </p:spTree>
    <p:extLst>
      <p:ext uri="{BB962C8B-B14F-4D97-AF65-F5344CB8AC3E}">
        <p14:creationId xmlns:p14="http://schemas.microsoft.com/office/powerpoint/2010/main" val="21715686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Slide Image Placeholder 1"/>
          <p:cNvSpPr>
            <a:spLocks noGrp="1" noRot="1" noChangeAspect="1" noTextEdit="1"/>
          </p:cNvSpPr>
          <p:nvPr>
            <p:ph type="sldImg"/>
          </p:nvPr>
        </p:nvSpPr>
        <p:spPr>
          <a:ln/>
        </p:spPr>
      </p:sp>
      <p:sp>
        <p:nvSpPr>
          <p:cNvPr id="30722" name="Notes Placeholder 2"/>
          <p:cNvSpPr>
            <a:spLocks noGrp="1"/>
          </p:cNvSpPr>
          <p:nvPr>
            <p:ph type="body" idx="1"/>
          </p:nvPr>
        </p:nvSpPr>
        <p:spPr>
          <a:noFill/>
          <a:ln/>
        </p:spPr>
        <p:txBody>
          <a:bodyPr/>
          <a:lstStyle/>
          <a:p>
            <a:endParaRPr lang="en-US" smtClean="0">
              <a:latin typeface="Arial" charset="0"/>
            </a:endParaRPr>
          </a:p>
        </p:txBody>
      </p:sp>
      <p:sp>
        <p:nvSpPr>
          <p:cNvPr id="4" name="Slide Number Placeholder 3"/>
          <p:cNvSpPr>
            <a:spLocks noGrp="1"/>
          </p:cNvSpPr>
          <p:nvPr>
            <p:ph type="sldNum" sz="quarter" idx="5"/>
          </p:nvPr>
        </p:nvSpPr>
        <p:spPr/>
        <p:txBody>
          <a:bodyPr/>
          <a:lstStyle/>
          <a:p>
            <a:pPr>
              <a:defRPr/>
            </a:pPr>
            <a:fld id="{513A944C-B175-4029-A6E9-3181731B40C0}" type="slidenum">
              <a:rPr lang="en-US" smtClean="0"/>
              <a:pPr>
                <a:defRPr/>
              </a:pPr>
              <a:t>8</a:t>
            </a:fld>
            <a:endParaRPr lang="en-US"/>
          </a:p>
        </p:txBody>
      </p:sp>
    </p:spTree>
    <p:extLst>
      <p:ext uri="{BB962C8B-B14F-4D97-AF65-F5344CB8AC3E}">
        <p14:creationId xmlns:p14="http://schemas.microsoft.com/office/powerpoint/2010/main" val="219170535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Slide Image Placeholder 1"/>
          <p:cNvSpPr>
            <a:spLocks noGrp="1" noRot="1" noChangeAspect="1" noTextEdit="1"/>
          </p:cNvSpPr>
          <p:nvPr>
            <p:ph type="sldImg"/>
          </p:nvPr>
        </p:nvSpPr>
        <p:spPr>
          <a:ln/>
        </p:spPr>
      </p:sp>
      <p:sp>
        <p:nvSpPr>
          <p:cNvPr id="122882" name="Notes Placeholder 2"/>
          <p:cNvSpPr>
            <a:spLocks noGrp="1"/>
          </p:cNvSpPr>
          <p:nvPr>
            <p:ph type="body" idx="1"/>
          </p:nvPr>
        </p:nvSpPr>
        <p:spPr>
          <a:noFill/>
          <a:ln/>
        </p:spPr>
        <p:txBody>
          <a:bodyPr/>
          <a:lstStyle/>
          <a:p>
            <a:endParaRPr lang="en-US" smtClean="0">
              <a:latin typeface="Arial" charset="0"/>
            </a:endParaRPr>
          </a:p>
        </p:txBody>
      </p:sp>
      <p:sp>
        <p:nvSpPr>
          <p:cNvPr id="4" name="Slide Number Placeholder 3"/>
          <p:cNvSpPr>
            <a:spLocks noGrp="1"/>
          </p:cNvSpPr>
          <p:nvPr>
            <p:ph type="sldNum" sz="quarter" idx="5"/>
          </p:nvPr>
        </p:nvSpPr>
        <p:spPr/>
        <p:txBody>
          <a:bodyPr/>
          <a:lstStyle/>
          <a:p>
            <a:pPr>
              <a:defRPr/>
            </a:pPr>
            <a:fld id="{0740FA70-1D5C-40B8-9107-CD38A30C0DA2}" type="slidenum">
              <a:rPr lang="en-US" smtClean="0"/>
              <a:pPr>
                <a:defRPr/>
              </a:pPr>
              <a:t>64</a:t>
            </a:fld>
            <a:endParaRPr lang="en-US"/>
          </a:p>
        </p:txBody>
      </p:sp>
    </p:spTree>
    <p:extLst>
      <p:ext uri="{BB962C8B-B14F-4D97-AF65-F5344CB8AC3E}">
        <p14:creationId xmlns:p14="http://schemas.microsoft.com/office/powerpoint/2010/main" val="176520749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Slide Image Placeholder 1"/>
          <p:cNvSpPr>
            <a:spLocks noGrp="1" noRot="1" noChangeAspect="1" noTextEdit="1"/>
          </p:cNvSpPr>
          <p:nvPr>
            <p:ph type="sldImg"/>
          </p:nvPr>
        </p:nvSpPr>
        <p:spPr>
          <a:ln/>
        </p:spPr>
      </p:sp>
      <p:sp>
        <p:nvSpPr>
          <p:cNvPr id="124930" name="Notes Placeholder 2"/>
          <p:cNvSpPr>
            <a:spLocks noGrp="1"/>
          </p:cNvSpPr>
          <p:nvPr>
            <p:ph type="body" idx="1"/>
          </p:nvPr>
        </p:nvSpPr>
        <p:spPr>
          <a:noFill/>
          <a:ln/>
        </p:spPr>
        <p:txBody>
          <a:bodyPr/>
          <a:lstStyle/>
          <a:p>
            <a:endParaRPr lang="en-US" smtClean="0">
              <a:latin typeface="Arial" charset="0"/>
            </a:endParaRPr>
          </a:p>
        </p:txBody>
      </p:sp>
      <p:sp>
        <p:nvSpPr>
          <p:cNvPr id="4" name="Slide Number Placeholder 3"/>
          <p:cNvSpPr>
            <a:spLocks noGrp="1"/>
          </p:cNvSpPr>
          <p:nvPr>
            <p:ph type="sldNum" sz="quarter" idx="5"/>
          </p:nvPr>
        </p:nvSpPr>
        <p:spPr/>
        <p:txBody>
          <a:bodyPr/>
          <a:lstStyle/>
          <a:p>
            <a:pPr>
              <a:defRPr/>
            </a:pPr>
            <a:fld id="{32B310EA-4F65-4197-A668-3EDC06E4E269}" type="slidenum">
              <a:rPr lang="en-US" smtClean="0"/>
              <a:pPr>
                <a:defRPr/>
              </a:pPr>
              <a:t>65</a:t>
            </a:fld>
            <a:endParaRPr lang="en-US"/>
          </a:p>
        </p:txBody>
      </p:sp>
    </p:spTree>
    <p:extLst>
      <p:ext uri="{BB962C8B-B14F-4D97-AF65-F5344CB8AC3E}">
        <p14:creationId xmlns:p14="http://schemas.microsoft.com/office/powerpoint/2010/main" val="88682265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Slide Image Placeholder 1"/>
          <p:cNvSpPr>
            <a:spLocks noGrp="1" noRot="1" noChangeAspect="1" noTextEdit="1"/>
          </p:cNvSpPr>
          <p:nvPr>
            <p:ph type="sldImg"/>
          </p:nvPr>
        </p:nvSpPr>
        <p:spPr>
          <a:ln/>
        </p:spPr>
      </p:sp>
      <p:sp>
        <p:nvSpPr>
          <p:cNvPr id="126978" name="Notes Placeholder 2"/>
          <p:cNvSpPr>
            <a:spLocks noGrp="1"/>
          </p:cNvSpPr>
          <p:nvPr>
            <p:ph type="body" idx="1"/>
          </p:nvPr>
        </p:nvSpPr>
        <p:spPr>
          <a:noFill/>
          <a:ln/>
        </p:spPr>
        <p:txBody>
          <a:bodyPr/>
          <a:lstStyle/>
          <a:p>
            <a:endParaRPr lang="en-US" smtClean="0">
              <a:latin typeface="Arial" charset="0"/>
            </a:endParaRPr>
          </a:p>
        </p:txBody>
      </p:sp>
      <p:sp>
        <p:nvSpPr>
          <p:cNvPr id="4" name="Slide Number Placeholder 3"/>
          <p:cNvSpPr>
            <a:spLocks noGrp="1"/>
          </p:cNvSpPr>
          <p:nvPr>
            <p:ph type="sldNum" sz="quarter" idx="5"/>
          </p:nvPr>
        </p:nvSpPr>
        <p:spPr/>
        <p:txBody>
          <a:bodyPr/>
          <a:lstStyle/>
          <a:p>
            <a:pPr>
              <a:defRPr/>
            </a:pPr>
            <a:fld id="{1909589C-52B5-4DEF-9CE5-26A51716EF07}" type="slidenum">
              <a:rPr lang="en-US" smtClean="0"/>
              <a:pPr>
                <a:defRPr/>
              </a:pPr>
              <a:t>66</a:t>
            </a:fld>
            <a:endParaRPr lang="en-US"/>
          </a:p>
        </p:txBody>
      </p:sp>
    </p:spTree>
    <p:extLst>
      <p:ext uri="{BB962C8B-B14F-4D97-AF65-F5344CB8AC3E}">
        <p14:creationId xmlns:p14="http://schemas.microsoft.com/office/powerpoint/2010/main" val="240188205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Slide Image Placeholder 1"/>
          <p:cNvSpPr>
            <a:spLocks noGrp="1" noRot="1" noChangeAspect="1" noTextEdit="1"/>
          </p:cNvSpPr>
          <p:nvPr>
            <p:ph type="sldImg"/>
          </p:nvPr>
        </p:nvSpPr>
        <p:spPr>
          <a:ln/>
        </p:spPr>
      </p:sp>
      <p:sp>
        <p:nvSpPr>
          <p:cNvPr id="129026" name="Notes Placeholder 2"/>
          <p:cNvSpPr>
            <a:spLocks noGrp="1"/>
          </p:cNvSpPr>
          <p:nvPr>
            <p:ph type="body" idx="1"/>
          </p:nvPr>
        </p:nvSpPr>
        <p:spPr>
          <a:noFill/>
          <a:ln/>
        </p:spPr>
        <p:txBody>
          <a:bodyPr/>
          <a:lstStyle/>
          <a:p>
            <a:endParaRPr lang="en-US" smtClean="0">
              <a:latin typeface="Arial" charset="0"/>
            </a:endParaRPr>
          </a:p>
        </p:txBody>
      </p:sp>
      <p:sp>
        <p:nvSpPr>
          <p:cNvPr id="4" name="Slide Number Placeholder 3"/>
          <p:cNvSpPr>
            <a:spLocks noGrp="1"/>
          </p:cNvSpPr>
          <p:nvPr>
            <p:ph type="sldNum" sz="quarter" idx="5"/>
          </p:nvPr>
        </p:nvSpPr>
        <p:spPr/>
        <p:txBody>
          <a:bodyPr/>
          <a:lstStyle/>
          <a:p>
            <a:pPr>
              <a:defRPr/>
            </a:pPr>
            <a:fld id="{CC7930D8-8020-4227-8253-FE90667DDD24}" type="slidenum">
              <a:rPr lang="en-US" smtClean="0"/>
              <a:pPr>
                <a:defRPr/>
              </a:pPr>
              <a:t>67</a:t>
            </a:fld>
            <a:endParaRPr lang="en-US"/>
          </a:p>
        </p:txBody>
      </p:sp>
    </p:spTree>
    <p:extLst>
      <p:ext uri="{BB962C8B-B14F-4D97-AF65-F5344CB8AC3E}">
        <p14:creationId xmlns:p14="http://schemas.microsoft.com/office/powerpoint/2010/main" val="326616665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Slide Image Placeholder 1"/>
          <p:cNvSpPr>
            <a:spLocks noGrp="1" noRot="1" noChangeAspect="1" noTextEdit="1"/>
          </p:cNvSpPr>
          <p:nvPr>
            <p:ph type="sldImg"/>
          </p:nvPr>
        </p:nvSpPr>
        <p:spPr>
          <a:ln/>
        </p:spPr>
      </p:sp>
      <p:sp>
        <p:nvSpPr>
          <p:cNvPr id="131074" name="Notes Placeholder 2"/>
          <p:cNvSpPr>
            <a:spLocks noGrp="1"/>
          </p:cNvSpPr>
          <p:nvPr>
            <p:ph type="body" idx="1"/>
          </p:nvPr>
        </p:nvSpPr>
        <p:spPr>
          <a:noFill/>
          <a:ln/>
        </p:spPr>
        <p:txBody>
          <a:bodyPr/>
          <a:lstStyle/>
          <a:p>
            <a:endParaRPr lang="en-US" smtClean="0">
              <a:latin typeface="Arial" charset="0"/>
            </a:endParaRPr>
          </a:p>
        </p:txBody>
      </p:sp>
      <p:sp>
        <p:nvSpPr>
          <p:cNvPr id="4" name="Slide Number Placeholder 3"/>
          <p:cNvSpPr>
            <a:spLocks noGrp="1"/>
          </p:cNvSpPr>
          <p:nvPr>
            <p:ph type="sldNum" sz="quarter" idx="5"/>
          </p:nvPr>
        </p:nvSpPr>
        <p:spPr/>
        <p:txBody>
          <a:bodyPr/>
          <a:lstStyle/>
          <a:p>
            <a:pPr>
              <a:defRPr/>
            </a:pPr>
            <a:fld id="{7BFC3FB6-D695-47BC-AA6F-85EE18CEB698}" type="slidenum">
              <a:rPr lang="en-US" smtClean="0"/>
              <a:pPr>
                <a:defRPr/>
              </a:pPr>
              <a:t>68</a:t>
            </a:fld>
            <a:endParaRPr lang="en-US"/>
          </a:p>
        </p:txBody>
      </p:sp>
    </p:spTree>
    <p:extLst>
      <p:ext uri="{BB962C8B-B14F-4D97-AF65-F5344CB8AC3E}">
        <p14:creationId xmlns:p14="http://schemas.microsoft.com/office/powerpoint/2010/main" val="282624601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F2614B3-E94C-4B88-B41B-5002226DE8B2}" type="slidenum">
              <a:rPr lang="en-US" smtClean="0"/>
              <a:pPr>
                <a:defRPr/>
              </a:pPr>
              <a:t>76</a:t>
            </a:fld>
            <a:endParaRPr lang="en-US"/>
          </a:p>
        </p:txBody>
      </p:sp>
    </p:spTree>
    <p:extLst>
      <p:ext uri="{BB962C8B-B14F-4D97-AF65-F5344CB8AC3E}">
        <p14:creationId xmlns:p14="http://schemas.microsoft.com/office/powerpoint/2010/main" val="25195756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p:txBody>
          <a:bodyPr/>
          <a:lstStyle/>
          <a:p>
            <a:pPr>
              <a:defRPr/>
            </a:pPr>
            <a:fld id="{DE3447FB-2DCD-41BE-9F22-E90200B9CF68}" type="slidenum">
              <a:rPr lang="en-US" smtClean="0"/>
              <a:pPr>
                <a:defRPr/>
              </a:pPr>
              <a:t>10</a:t>
            </a:fld>
            <a:endParaRPr lang="en-US" smtClean="0"/>
          </a:p>
        </p:txBody>
      </p:sp>
      <p:sp>
        <p:nvSpPr>
          <p:cNvPr id="32770" name="Rectangle 2"/>
          <p:cNvSpPr>
            <a:spLocks noGrp="1" noRot="1" noChangeAspect="1" noChangeArrowheads="1" noTextEdit="1"/>
          </p:cNvSpPr>
          <p:nvPr>
            <p:ph type="sldImg"/>
          </p:nvPr>
        </p:nvSpPr>
        <p:spPr>
          <a:ln/>
        </p:spPr>
      </p:sp>
      <p:sp>
        <p:nvSpPr>
          <p:cNvPr id="32771" name="Rectangle 3"/>
          <p:cNvSpPr>
            <a:spLocks noGrp="1" noChangeArrowheads="1"/>
          </p:cNvSpPr>
          <p:nvPr>
            <p:ph type="body" idx="1"/>
          </p:nvPr>
        </p:nvSpPr>
        <p:spPr>
          <a:xfrm>
            <a:off x="975360" y="4561226"/>
            <a:ext cx="5364480" cy="4320213"/>
          </a:xfrm>
          <a:noFill/>
          <a:ln/>
        </p:spPr>
        <p:txBody>
          <a:bodyPr/>
          <a:lstStyle/>
          <a:p>
            <a:pPr eaLnBrk="1" hangingPunct="1"/>
            <a:endParaRPr lang="en-US" smtClean="0">
              <a:latin typeface="Arial" charset="0"/>
            </a:endParaRPr>
          </a:p>
        </p:txBody>
      </p:sp>
    </p:spTree>
    <p:extLst>
      <p:ext uri="{BB962C8B-B14F-4D97-AF65-F5344CB8AC3E}">
        <p14:creationId xmlns:p14="http://schemas.microsoft.com/office/powerpoint/2010/main" val="24593621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p:txBody>
          <a:bodyPr/>
          <a:lstStyle/>
          <a:p>
            <a:pPr>
              <a:defRPr/>
            </a:pPr>
            <a:fld id="{4F0C0D78-5E83-4619-8F1B-0AC4AF202563}" type="slidenum">
              <a:rPr lang="en-US" smtClean="0"/>
              <a:pPr>
                <a:defRPr/>
              </a:pPr>
              <a:t>11</a:t>
            </a:fld>
            <a:endParaRPr lang="en-US" smtClean="0"/>
          </a:p>
        </p:txBody>
      </p:sp>
      <p:sp>
        <p:nvSpPr>
          <p:cNvPr id="34818" name="Rectangle 2"/>
          <p:cNvSpPr>
            <a:spLocks noChangeArrowheads="1"/>
          </p:cNvSpPr>
          <p:nvPr/>
        </p:nvSpPr>
        <p:spPr bwMode="auto">
          <a:xfrm>
            <a:off x="4145280" y="0"/>
            <a:ext cx="3169920" cy="480388"/>
          </a:xfrm>
          <a:prstGeom prst="rect">
            <a:avLst/>
          </a:prstGeom>
          <a:noFill/>
          <a:ln w="9525">
            <a:noFill/>
            <a:miter lim="800000"/>
            <a:headEnd/>
            <a:tailEnd/>
          </a:ln>
        </p:spPr>
        <p:txBody>
          <a:bodyPr wrap="none" lIns="95747" tIns="47873" rIns="95747" bIns="47873" anchor="ctr"/>
          <a:lstStyle/>
          <a:p>
            <a:pPr algn="ctr" eaLnBrk="0" hangingPunct="0"/>
            <a:endParaRPr lang="en-US"/>
          </a:p>
        </p:txBody>
      </p:sp>
      <p:sp>
        <p:nvSpPr>
          <p:cNvPr id="34819" name="Rectangle 3"/>
          <p:cNvSpPr>
            <a:spLocks noChangeArrowheads="1"/>
          </p:cNvSpPr>
          <p:nvPr/>
        </p:nvSpPr>
        <p:spPr bwMode="auto">
          <a:xfrm>
            <a:off x="4145280" y="9120813"/>
            <a:ext cx="3169920" cy="480387"/>
          </a:xfrm>
          <a:prstGeom prst="rect">
            <a:avLst/>
          </a:prstGeom>
          <a:noFill/>
          <a:ln w="9525">
            <a:noFill/>
            <a:miter lim="800000"/>
            <a:headEnd/>
            <a:tailEnd/>
          </a:ln>
        </p:spPr>
        <p:txBody>
          <a:bodyPr lIns="94750" tIns="46544" rIns="94750" bIns="46544" anchor="b"/>
          <a:lstStyle/>
          <a:p>
            <a:pPr algn="r" eaLnBrk="0" hangingPunct="0"/>
            <a:r>
              <a:rPr lang="en-US" sz="1300" b="0" dirty="0">
                <a:latin typeface="Times New Roman" pitchFamily="18" charset="0"/>
              </a:rPr>
              <a:t>1</a:t>
            </a:r>
          </a:p>
        </p:txBody>
      </p:sp>
      <p:sp>
        <p:nvSpPr>
          <p:cNvPr id="34820" name="Rectangle 4"/>
          <p:cNvSpPr>
            <a:spLocks noChangeArrowheads="1"/>
          </p:cNvSpPr>
          <p:nvPr/>
        </p:nvSpPr>
        <p:spPr bwMode="auto">
          <a:xfrm>
            <a:off x="0" y="9120813"/>
            <a:ext cx="3169920" cy="480387"/>
          </a:xfrm>
          <a:prstGeom prst="rect">
            <a:avLst/>
          </a:prstGeom>
          <a:noFill/>
          <a:ln w="9525">
            <a:noFill/>
            <a:miter lim="800000"/>
            <a:headEnd/>
            <a:tailEnd/>
          </a:ln>
        </p:spPr>
        <p:txBody>
          <a:bodyPr wrap="none" lIns="95747" tIns="47873" rIns="95747" bIns="47873" anchor="ctr"/>
          <a:lstStyle/>
          <a:p>
            <a:pPr algn="ctr" eaLnBrk="0" hangingPunct="0"/>
            <a:endParaRPr lang="en-US"/>
          </a:p>
        </p:txBody>
      </p:sp>
      <p:sp>
        <p:nvSpPr>
          <p:cNvPr id="34821" name="Rectangle 5"/>
          <p:cNvSpPr>
            <a:spLocks noChangeArrowheads="1"/>
          </p:cNvSpPr>
          <p:nvPr/>
        </p:nvSpPr>
        <p:spPr bwMode="auto">
          <a:xfrm>
            <a:off x="0" y="0"/>
            <a:ext cx="3169920" cy="480388"/>
          </a:xfrm>
          <a:prstGeom prst="rect">
            <a:avLst/>
          </a:prstGeom>
          <a:noFill/>
          <a:ln w="9525">
            <a:noFill/>
            <a:miter lim="800000"/>
            <a:headEnd/>
            <a:tailEnd/>
          </a:ln>
        </p:spPr>
        <p:txBody>
          <a:bodyPr wrap="none" lIns="95747" tIns="47873" rIns="95747" bIns="47873" anchor="ctr"/>
          <a:lstStyle/>
          <a:p>
            <a:pPr algn="ctr" eaLnBrk="0" hangingPunct="0"/>
            <a:endParaRPr lang="en-US"/>
          </a:p>
        </p:txBody>
      </p:sp>
      <p:sp>
        <p:nvSpPr>
          <p:cNvPr id="34822" name="Rectangle 6"/>
          <p:cNvSpPr>
            <a:spLocks noGrp="1" noRot="1" noChangeAspect="1" noChangeArrowheads="1" noTextEdit="1"/>
          </p:cNvSpPr>
          <p:nvPr>
            <p:ph type="sldImg"/>
          </p:nvPr>
        </p:nvSpPr>
        <p:spPr>
          <a:xfrm>
            <a:off x="1188720" y="727960"/>
            <a:ext cx="4939454" cy="3585695"/>
          </a:xfrm>
          <a:ln w="12700" cap="flat"/>
        </p:spPr>
      </p:sp>
      <p:sp>
        <p:nvSpPr>
          <p:cNvPr id="34823" name="Rectangle 7"/>
          <p:cNvSpPr>
            <a:spLocks noGrp="1" noChangeArrowheads="1"/>
          </p:cNvSpPr>
          <p:nvPr>
            <p:ph type="body" idx="1"/>
          </p:nvPr>
        </p:nvSpPr>
        <p:spPr>
          <a:xfrm>
            <a:off x="975360" y="4561226"/>
            <a:ext cx="5364480" cy="4318573"/>
          </a:xfrm>
          <a:noFill/>
          <a:ln/>
        </p:spPr>
        <p:txBody>
          <a:bodyPr lIns="94750" tIns="46544" rIns="94750" bIns="46544"/>
          <a:lstStyle/>
          <a:p>
            <a:pPr eaLnBrk="1" hangingPunct="1"/>
            <a:endParaRPr lang="en-US" smtClean="0">
              <a:latin typeface="Arial" charset="0"/>
            </a:endParaRPr>
          </a:p>
        </p:txBody>
      </p:sp>
    </p:spTree>
    <p:extLst>
      <p:ext uri="{BB962C8B-B14F-4D97-AF65-F5344CB8AC3E}">
        <p14:creationId xmlns:p14="http://schemas.microsoft.com/office/powerpoint/2010/main" val="1984243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p:txBody>
          <a:bodyPr/>
          <a:lstStyle/>
          <a:p>
            <a:pPr>
              <a:defRPr/>
            </a:pPr>
            <a:fld id="{C539E8B0-3409-48C0-8297-D0EF8E7607A7}" type="slidenum">
              <a:rPr lang="en-US" smtClean="0"/>
              <a:pPr>
                <a:defRPr/>
              </a:pPr>
              <a:t>12</a:t>
            </a:fld>
            <a:endParaRPr lang="en-US" smtClean="0"/>
          </a:p>
        </p:txBody>
      </p:sp>
      <p:sp>
        <p:nvSpPr>
          <p:cNvPr id="36866" name="Rectangle 2"/>
          <p:cNvSpPr>
            <a:spLocks noChangeArrowheads="1"/>
          </p:cNvSpPr>
          <p:nvPr/>
        </p:nvSpPr>
        <p:spPr bwMode="auto">
          <a:xfrm>
            <a:off x="4145280" y="0"/>
            <a:ext cx="3169920" cy="480388"/>
          </a:xfrm>
          <a:prstGeom prst="rect">
            <a:avLst/>
          </a:prstGeom>
          <a:noFill/>
          <a:ln w="9525">
            <a:noFill/>
            <a:miter lim="800000"/>
            <a:headEnd/>
            <a:tailEnd/>
          </a:ln>
        </p:spPr>
        <p:txBody>
          <a:bodyPr wrap="none" lIns="95747" tIns="47873" rIns="95747" bIns="47873" anchor="ctr"/>
          <a:lstStyle/>
          <a:p>
            <a:pPr algn="ctr" eaLnBrk="0" hangingPunct="0"/>
            <a:endParaRPr lang="en-US"/>
          </a:p>
        </p:txBody>
      </p:sp>
      <p:sp>
        <p:nvSpPr>
          <p:cNvPr id="36867" name="Rectangle 3"/>
          <p:cNvSpPr>
            <a:spLocks noChangeArrowheads="1"/>
          </p:cNvSpPr>
          <p:nvPr/>
        </p:nvSpPr>
        <p:spPr bwMode="auto">
          <a:xfrm>
            <a:off x="4145280" y="9120813"/>
            <a:ext cx="3169920" cy="480387"/>
          </a:xfrm>
          <a:prstGeom prst="rect">
            <a:avLst/>
          </a:prstGeom>
          <a:noFill/>
          <a:ln w="9525">
            <a:noFill/>
            <a:miter lim="800000"/>
            <a:headEnd/>
            <a:tailEnd/>
          </a:ln>
        </p:spPr>
        <p:txBody>
          <a:bodyPr lIns="94750" tIns="46544" rIns="94750" bIns="46544" anchor="b"/>
          <a:lstStyle/>
          <a:p>
            <a:pPr algn="r" eaLnBrk="0" hangingPunct="0"/>
            <a:r>
              <a:rPr lang="en-US" sz="1300" b="0" dirty="0">
                <a:latin typeface="Times New Roman" pitchFamily="18" charset="0"/>
              </a:rPr>
              <a:t>2</a:t>
            </a:r>
          </a:p>
        </p:txBody>
      </p:sp>
      <p:sp>
        <p:nvSpPr>
          <p:cNvPr id="36868" name="Rectangle 4"/>
          <p:cNvSpPr>
            <a:spLocks noChangeArrowheads="1"/>
          </p:cNvSpPr>
          <p:nvPr/>
        </p:nvSpPr>
        <p:spPr bwMode="auto">
          <a:xfrm>
            <a:off x="0" y="9120813"/>
            <a:ext cx="3169920" cy="480387"/>
          </a:xfrm>
          <a:prstGeom prst="rect">
            <a:avLst/>
          </a:prstGeom>
          <a:noFill/>
          <a:ln w="9525">
            <a:noFill/>
            <a:miter lim="800000"/>
            <a:headEnd/>
            <a:tailEnd/>
          </a:ln>
        </p:spPr>
        <p:txBody>
          <a:bodyPr wrap="none" lIns="95747" tIns="47873" rIns="95747" bIns="47873" anchor="ctr"/>
          <a:lstStyle/>
          <a:p>
            <a:pPr algn="ctr" eaLnBrk="0" hangingPunct="0"/>
            <a:endParaRPr lang="en-US"/>
          </a:p>
        </p:txBody>
      </p:sp>
      <p:sp>
        <p:nvSpPr>
          <p:cNvPr id="36869" name="Rectangle 5"/>
          <p:cNvSpPr>
            <a:spLocks noChangeArrowheads="1"/>
          </p:cNvSpPr>
          <p:nvPr/>
        </p:nvSpPr>
        <p:spPr bwMode="auto">
          <a:xfrm>
            <a:off x="0" y="0"/>
            <a:ext cx="3169920" cy="480388"/>
          </a:xfrm>
          <a:prstGeom prst="rect">
            <a:avLst/>
          </a:prstGeom>
          <a:noFill/>
          <a:ln w="9525">
            <a:noFill/>
            <a:miter lim="800000"/>
            <a:headEnd/>
            <a:tailEnd/>
          </a:ln>
        </p:spPr>
        <p:txBody>
          <a:bodyPr wrap="none" lIns="95747" tIns="47873" rIns="95747" bIns="47873" anchor="ctr"/>
          <a:lstStyle/>
          <a:p>
            <a:pPr algn="ctr" eaLnBrk="0" hangingPunct="0"/>
            <a:endParaRPr lang="en-US"/>
          </a:p>
        </p:txBody>
      </p:sp>
      <p:sp>
        <p:nvSpPr>
          <p:cNvPr id="36870" name="Rectangle 6"/>
          <p:cNvSpPr>
            <a:spLocks noGrp="1" noRot="1" noChangeAspect="1" noChangeArrowheads="1" noTextEdit="1"/>
          </p:cNvSpPr>
          <p:nvPr>
            <p:ph type="sldImg"/>
          </p:nvPr>
        </p:nvSpPr>
        <p:spPr>
          <a:xfrm>
            <a:off x="1188720" y="727960"/>
            <a:ext cx="4939454" cy="3585695"/>
          </a:xfrm>
          <a:ln w="12700" cap="flat"/>
        </p:spPr>
      </p:sp>
      <p:sp>
        <p:nvSpPr>
          <p:cNvPr id="36871" name="Rectangle 7"/>
          <p:cNvSpPr>
            <a:spLocks noGrp="1" noChangeArrowheads="1"/>
          </p:cNvSpPr>
          <p:nvPr>
            <p:ph type="body" idx="1"/>
          </p:nvPr>
        </p:nvSpPr>
        <p:spPr>
          <a:xfrm>
            <a:off x="975360" y="4561226"/>
            <a:ext cx="5364480" cy="4318573"/>
          </a:xfrm>
          <a:noFill/>
          <a:ln/>
        </p:spPr>
        <p:txBody>
          <a:bodyPr lIns="94750" tIns="46544" rIns="94750" bIns="46544"/>
          <a:lstStyle/>
          <a:p>
            <a:pPr eaLnBrk="1" hangingPunct="1"/>
            <a:endParaRPr lang="en-US" smtClean="0">
              <a:latin typeface="Arial" charset="0"/>
            </a:endParaRPr>
          </a:p>
        </p:txBody>
      </p:sp>
    </p:spTree>
    <p:extLst>
      <p:ext uri="{BB962C8B-B14F-4D97-AF65-F5344CB8AC3E}">
        <p14:creationId xmlns:p14="http://schemas.microsoft.com/office/powerpoint/2010/main" val="29722183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p:txBody>
          <a:bodyPr/>
          <a:lstStyle/>
          <a:p>
            <a:pPr>
              <a:defRPr/>
            </a:pPr>
            <a:fld id="{0FDF6148-00F0-40EF-898C-F7C5F865D971}" type="slidenum">
              <a:rPr lang="en-US" smtClean="0"/>
              <a:pPr>
                <a:defRPr/>
              </a:pPr>
              <a:t>13</a:t>
            </a:fld>
            <a:endParaRPr lang="en-US" smtClean="0"/>
          </a:p>
        </p:txBody>
      </p:sp>
      <p:sp>
        <p:nvSpPr>
          <p:cNvPr id="39938" name="Rectangle 2"/>
          <p:cNvSpPr>
            <a:spLocks noChangeArrowheads="1"/>
          </p:cNvSpPr>
          <p:nvPr/>
        </p:nvSpPr>
        <p:spPr bwMode="auto">
          <a:xfrm>
            <a:off x="4145280" y="0"/>
            <a:ext cx="3169920" cy="480388"/>
          </a:xfrm>
          <a:prstGeom prst="rect">
            <a:avLst/>
          </a:prstGeom>
          <a:noFill/>
          <a:ln w="9525">
            <a:noFill/>
            <a:miter lim="800000"/>
            <a:headEnd/>
            <a:tailEnd/>
          </a:ln>
        </p:spPr>
        <p:txBody>
          <a:bodyPr wrap="none" lIns="95747" tIns="47873" rIns="95747" bIns="47873" anchor="ctr"/>
          <a:lstStyle/>
          <a:p>
            <a:pPr algn="ctr" eaLnBrk="0" hangingPunct="0"/>
            <a:endParaRPr lang="en-US"/>
          </a:p>
        </p:txBody>
      </p:sp>
      <p:sp>
        <p:nvSpPr>
          <p:cNvPr id="39939" name="Rectangle 3"/>
          <p:cNvSpPr>
            <a:spLocks noChangeArrowheads="1"/>
          </p:cNvSpPr>
          <p:nvPr/>
        </p:nvSpPr>
        <p:spPr bwMode="auto">
          <a:xfrm>
            <a:off x="4145280" y="9120813"/>
            <a:ext cx="3169920" cy="480387"/>
          </a:xfrm>
          <a:prstGeom prst="rect">
            <a:avLst/>
          </a:prstGeom>
          <a:noFill/>
          <a:ln w="9525">
            <a:noFill/>
            <a:miter lim="800000"/>
            <a:headEnd/>
            <a:tailEnd/>
          </a:ln>
        </p:spPr>
        <p:txBody>
          <a:bodyPr lIns="94750" tIns="46544" rIns="94750" bIns="46544" anchor="b"/>
          <a:lstStyle/>
          <a:p>
            <a:pPr algn="r" eaLnBrk="0" hangingPunct="0"/>
            <a:r>
              <a:rPr lang="en-US" sz="1300" b="0" dirty="0">
                <a:latin typeface="Times New Roman" pitchFamily="18" charset="0"/>
              </a:rPr>
              <a:t>2</a:t>
            </a:r>
          </a:p>
        </p:txBody>
      </p:sp>
      <p:sp>
        <p:nvSpPr>
          <p:cNvPr id="39940" name="Rectangle 4"/>
          <p:cNvSpPr>
            <a:spLocks noChangeArrowheads="1"/>
          </p:cNvSpPr>
          <p:nvPr/>
        </p:nvSpPr>
        <p:spPr bwMode="auto">
          <a:xfrm>
            <a:off x="0" y="9120813"/>
            <a:ext cx="3169920" cy="480387"/>
          </a:xfrm>
          <a:prstGeom prst="rect">
            <a:avLst/>
          </a:prstGeom>
          <a:noFill/>
          <a:ln w="9525">
            <a:noFill/>
            <a:miter lim="800000"/>
            <a:headEnd/>
            <a:tailEnd/>
          </a:ln>
        </p:spPr>
        <p:txBody>
          <a:bodyPr wrap="none" lIns="95747" tIns="47873" rIns="95747" bIns="47873" anchor="ctr"/>
          <a:lstStyle/>
          <a:p>
            <a:pPr algn="ctr" eaLnBrk="0" hangingPunct="0"/>
            <a:endParaRPr lang="en-US"/>
          </a:p>
        </p:txBody>
      </p:sp>
      <p:sp>
        <p:nvSpPr>
          <p:cNvPr id="39941" name="Rectangle 5"/>
          <p:cNvSpPr>
            <a:spLocks noChangeArrowheads="1"/>
          </p:cNvSpPr>
          <p:nvPr/>
        </p:nvSpPr>
        <p:spPr bwMode="auto">
          <a:xfrm>
            <a:off x="0" y="0"/>
            <a:ext cx="3169920" cy="480388"/>
          </a:xfrm>
          <a:prstGeom prst="rect">
            <a:avLst/>
          </a:prstGeom>
          <a:noFill/>
          <a:ln w="9525">
            <a:noFill/>
            <a:miter lim="800000"/>
            <a:headEnd/>
            <a:tailEnd/>
          </a:ln>
        </p:spPr>
        <p:txBody>
          <a:bodyPr wrap="none" lIns="95747" tIns="47873" rIns="95747" bIns="47873" anchor="ctr"/>
          <a:lstStyle/>
          <a:p>
            <a:pPr algn="ctr" eaLnBrk="0" hangingPunct="0"/>
            <a:endParaRPr lang="en-US"/>
          </a:p>
        </p:txBody>
      </p:sp>
      <p:sp>
        <p:nvSpPr>
          <p:cNvPr id="39942" name="Rectangle 6"/>
          <p:cNvSpPr>
            <a:spLocks noGrp="1" noRot="1" noChangeAspect="1" noChangeArrowheads="1" noTextEdit="1"/>
          </p:cNvSpPr>
          <p:nvPr>
            <p:ph type="sldImg"/>
          </p:nvPr>
        </p:nvSpPr>
        <p:spPr>
          <a:xfrm>
            <a:off x="1268413" y="728663"/>
            <a:ext cx="4779962" cy="3584575"/>
          </a:xfrm>
          <a:ln w="12700" cap="flat"/>
        </p:spPr>
      </p:sp>
      <p:sp>
        <p:nvSpPr>
          <p:cNvPr id="39943" name="Rectangle 7"/>
          <p:cNvSpPr>
            <a:spLocks noGrp="1" noChangeArrowheads="1"/>
          </p:cNvSpPr>
          <p:nvPr>
            <p:ph type="body" idx="1"/>
          </p:nvPr>
        </p:nvSpPr>
        <p:spPr>
          <a:xfrm>
            <a:off x="975360" y="4561226"/>
            <a:ext cx="5364480" cy="4318573"/>
          </a:xfrm>
          <a:noFill/>
          <a:ln/>
        </p:spPr>
        <p:txBody>
          <a:bodyPr lIns="94750" tIns="46544" rIns="94750" bIns="46544"/>
          <a:lstStyle/>
          <a:p>
            <a:pPr eaLnBrk="1" hangingPunct="1"/>
            <a:endParaRPr lang="en-US" smtClean="0">
              <a:latin typeface="Arial" charset="0"/>
            </a:endParaRPr>
          </a:p>
        </p:txBody>
      </p:sp>
    </p:spTree>
    <p:extLst>
      <p:ext uri="{BB962C8B-B14F-4D97-AF65-F5344CB8AC3E}">
        <p14:creationId xmlns:p14="http://schemas.microsoft.com/office/powerpoint/2010/main" val="143127977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www.avahealth.org/" TargetMode="Externa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www.avahealth.org/" TargetMode="Externa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47AF61A-BB65-8E4E-9680-38DA666A9DBC}" type="datetimeFigureOut">
              <a:rPr lang="en-US" smtClean="0"/>
              <a:t>4/14/2015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12F048-E498-FF4D-9AB9-6B77AA9AA3AB}" type="slidenum">
              <a:rPr lang="en-US" smtClean="0"/>
              <a:t>‹#›</a:t>
            </a:fld>
            <a:endParaRPr lang="en-US"/>
          </a:p>
        </p:txBody>
      </p:sp>
      <p:pic>
        <p:nvPicPr>
          <p:cNvPr id="7" name="Picture 2" descr="Academy on Violence and Abuse (AVA)">
            <a:hlinkClick r:id="rId2"/>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5426148"/>
            <a:ext cx="9144000" cy="14318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93464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47AF61A-BB65-8E4E-9680-38DA666A9DBC}" type="datetimeFigureOut">
              <a:rPr lang="en-US" smtClean="0"/>
              <a:t>4/14/2015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E12F048-E498-FF4D-9AB9-6B77AA9AA3AB}" type="slidenum">
              <a:rPr lang="en-US" smtClean="0"/>
              <a:t>‹#›</a:t>
            </a:fld>
            <a:endParaRPr lang="en-US" dirty="0"/>
          </a:p>
        </p:txBody>
      </p:sp>
    </p:spTree>
    <p:extLst>
      <p:ext uri="{BB962C8B-B14F-4D97-AF65-F5344CB8AC3E}">
        <p14:creationId xmlns:p14="http://schemas.microsoft.com/office/powerpoint/2010/main" val="24170509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47AF61A-BB65-8E4E-9680-38DA666A9DBC}" type="datetimeFigureOut">
              <a:rPr lang="en-US" smtClean="0"/>
              <a:t>4/14/2015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E12F048-E498-FF4D-9AB9-6B77AA9AA3AB}" type="slidenum">
              <a:rPr lang="en-US" smtClean="0"/>
              <a:t>‹#›</a:t>
            </a:fld>
            <a:endParaRPr lang="en-US" dirty="0"/>
          </a:p>
        </p:txBody>
      </p:sp>
    </p:spTree>
    <p:extLst>
      <p:ext uri="{BB962C8B-B14F-4D97-AF65-F5344CB8AC3E}">
        <p14:creationId xmlns:p14="http://schemas.microsoft.com/office/powerpoint/2010/main" val="37806777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92100"/>
            <a:ext cx="8229600" cy="13843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905000"/>
            <a:ext cx="8229600" cy="4114800"/>
          </a:xfrm>
        </p:spPr>
        <p:txBody>
          <a:bodyPr/>
          <a:lstStyle/>
          <a:p>
            <a:pPr lvl="0"/>
            <a:endParaRPr lang="en-US" noProof="0" smtClean="0"/>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58692370-1A2C-4DCF-8CEB-EF6791B3EA51}" type="slidenum">
              <a:rPr lang="en-US"/>
              <a:pPr>
                <a:defRPr/>
              </a:pPr>
              <a:t>‹#›</a:t>
            </a:fld>
            <a:endParaRPr lang="en-US"/>
          </a:p>
        </p:txBody>
      </p:sp>
    </p:spTree>
    <p:extLst>
      <p:ext uri="{BB962C8B-B14F-4D97-AF65-F5344CB8AC3E}">
        <p14:creationId xmlns:p14="http://schemas.microsoft.com/office/powerpoint/2010/main" val="13694911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92100"/>
            <a:ext cx="8229600" cy="13843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905000"/>
            <a:ext cx="8229600" cy="4114800"/>
          </a:xfrm>
        </p:spPr>
        <p:txBody>
          <a:bodyPr/>
          <a:lstStyle/>
          <a:p>
            <a:pPr lvl="0"/>
            <a:endParaRPr lang="en-US" noProof="0" smtClean="0"/>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6A241B80-103B-4270-85DB-842AF34D1724}" type="slidenum">
              <a:rPr lang="en-US"/>
              <a:pPr>
                <a:defRPr/>
              </a:pPr>
              <a:t>‹#›</a:t>
            </a:fld>
            <a:endParaRPr lang="en-US"/>
          </a:p>
        </p:txBody>
      </p:sp>
    </p:spTree>
    <p:extLst>
      <p:ext uri="{BB962C8B-B14F-4D97-AF65-F5344CB8AC3E}">
        <p14:creationId xmlns:p14="http://schemas.microsoft.com/office/powerpoint/2010/main" val="24673192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Basic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nchor="b"/>
          <a:lstStyle>
            <a:lvl1pPr>
              <a:lnSpc>
                <a:spcPts val="3000"/>
              </a:lnSpc>
              <a:defRPr sz="2800" b="1" baseline="0">
                <a:effectLst>
                  <a:outerShdw blurRad="38100" dist="38100" dir="2700000" algn="tl">
                    <a:srgbClr val="000000">
                      <a:alpha val="43137"/>
                    </a:srgbClr>
                  </a:outerShdw>
                </a:effectLst>
              </a:defRPr>
            </a:lvl1pPr>
          </a:lstStyle>
          <a:p>
            <a:r>
              <a:rPr lang="en-US" smtClean="0"/>
              <a:t>Click to edit Master title style</a:t>
            </a:r>
            <a:endParaRPr lang="en-US" dirty="0"/>
          </a:p>
        </p:txBody>
      </p:sp>
      <p:sp>
        <p:nvSpPr>
          <p:cNvPr id="3" name="Content Placeholder 2"/>
          <p:cNvSpPr>
            <a:spLocks noGrp="1"/>
          </p:cNvSpPr>
          <p:nvPr>
            <p:ph idx="1"/>
          </p:nvPr>
        </p:nvSpPr>
        <p:spPr>
          <a:xfrm>
            <a:off x="457200" y="1600201"/>
            <a:ext cx="8229600" cy="4191000"/>
          </a:xfrm>
          <a:prstGeom prst="rect">
            <a:avLst/>
          </a:prstGeom>
        </p:spPr>
        <p:txBody>
          <a:bodyPr/>
          <a:lstStyle>
            <a:lvl1pPr>
              <a:buClr>
                <a:schemeClr val="tx1"/>
              </a:buClr>
              <a:buSzPct val="70000"/>
              <a:buFont typeface="Wingdings" pitchFamily="2" charset="2"/>
              <a:buChar char="q"/>
              <a:defRPr sz="2400" b="1" baseline="0">
                <a:solidFill>
                  <a:schemeClr val="bg2"/>
                </a:solidFill>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baseline="0">
                <a:solidFill>
                  <a:schemeClr val="bg2"/>
                </a:solidFill>
              </a:defRPr>
            </a:lvl4pPr>
            <a:lvl5pPr>
              <a:buClr>
                <a:schemeClr val="tx1"/>
              </a:buClr>
              <a:buSzPct val="70000"/>
              <a:buFont typeface="Arial" pitchFamily="34" charset="0"/>
              <a:buChar char="•"/>
              <a:defRPr sz="1800">
                <a:solidFill>
                  <a:schemeClr val="bg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ext Placeholder 8"/>
          <p:cNvSpPr>
            <a:spLocks noGrp="1"/>
          </p:cNvSpPr>
          <p:nvPr>
            <p:ph type="body" sz="quarter" idx="10"/>
          </p:nvPr>
        </p:nvSpPr>
        <p:spPr>
          <a:xfrm>
            <a:off x="457200" y="5943600"/>
            <a:ext cx="8229600" cy="609600"/>
          </a:xfrm>
          <a:prstGeom prst="rect">
            <a:avLst/>
          </a:prstGeom>
        </p:spPr>
        <p:txBody>
          <a:bodyPr anchor="b"/>
          <a:lstStyle>
            <a:lvl1pPr algn="l">
              <a:lnSpc>
                <a:spcPts val="1100"/>
              </a:lnSpc>
              <a:buNone/>
              <a:defRPr sz="11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smtClean="0"/>
              <a:t>Click to edit Master text styles</a:t>
            </a:r>
          </a:p>
        </p:txBody>
      </p:sp>
    </p:spTree>
    <p:extLst>
      <p:ext uri="{BB962C8B-B14F-4D97-AF65-F5344CB8AC3E}">
        <p14:creationId xmlns:p14="http://schemas.microsoft.com/office/powerpoint/2010/main" val="3326920677"/>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47AF61A-BB65-8E4E-9680-38DA666A9DBC}" type="datetimeFigureOut">
              <a:rPr lang="en-US" smtClean="0"/>
              <a:t>4/14/2015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E12F048-E498-FF4D-9AB9-6B77AA9AA3AB}" type="slidenum">
              <a:rPr lang="en-US" smtClean="0"/>
              <a:t>‹#›</a:t>
            </a:fld>
            <a:endParaRPr lang="en-US" dirty="0"/>
          </a:p>
        </p:txBody>
      </p:sp>
      <p:pic>
        <p:nvPicPr>
          <p:cNvPr id="7" name="Picture 2" descr="Academy on Violence and Abuse (AVA)">
            <a:hlinkClick r:id="rId2"/>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5426148"/>
            <a:ext cx="9144000" cy="14318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5267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47AF61A-BB65-8E4E-9680-38DA666A9DBC}" type="datetimeFigureOut">
              <a:rPr lang="en-US" smtClean="0"/>
              <a:t>4/14/2015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E12F048-E498-FF4D-9AB9-6B77AA9AA3AB}" type="slidenum">
              <a:rPr lang="en-US" smtClean="0"/>
              <a:t>‹#›</a:t>
            </a:fld>
            <a:endParaRPr lang="en-US" dirty="0"/>
          </a:p>
        </p:txBody>
      </p:sp>
    </p:spTree>
    <p:extLst>
      <p:ext uri="{BB962C8B-B14F-4D97-AF65-F5344CB8AC3E}">
        <p14:creationId xmlns:p14="http://schemas.microsoft.com/office/powerpoint/2010/main" val="41516520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47AF61A-BB65-8E4E-9680-38DA666A9DBC}" type="datetimeFigureOut">
              <a:rPr lang="en-US" smtClean="0"/>
              <a:t>4/14/2015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E12F048-E498-FF4D-9AB9-6B77AA9AA3AB}" type="slidenum">
              <a:rPr lang="en-US" smtClean="0"/>
              <a:t>‹#›</a:t>
            </a:fld>
            <a:endParaRPr lang="en-US" dirty="0"/>
          </a:p>
        </p:txBody>
      </p:sp>
    </p:spTree>
    <p:extLst>
      <p:ext uri="{BB962C8B-B14F-4D97-AF65-F5344CB8AC3E}">
        <p14:creationId xmlns:p14="http://schemas.microsoft.com/office/powerpoint/2010/main" val="41791610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47AF61A-BB65-8E4E-9680-38DA666A9DBC}" type="datetimeFigureOut">
              <a:rPr lang="en-US" smtClean="0"/>
              <a:t>4/14/2015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1E12F048-E498-FF4D-9AB9-6B77AA9AA3AB}" type="slidenum">
              <a:rPr lang="en-US" smtClean="0"/>
              <a:t>‹#›</a:t>
            </a:fld>
            <a:endParaRPr lang="en-US" dirty="0"/>
          </a:p>
        </p:txBody>
      </p:sp>
    </p:spTree>
    <p:extLst>
      <p:ext uri="{BB962C8B-B14F-4D97-AF65-F5344CB8AC3E}">
        <p14:creationId xmlns:p14="http://schemas.microsoft.com/office/powerpoint/2010/main" val="21135403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47AF61A-BB65-8E4E-9680-38DA666A9DBC}" type="datetimeFigureOut">
              <a:rPr lang="en-US" smtClean="0"/>
              <a:t>4/14/2015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1E12F048-E498-FF4D-9AB9-6B77AA9AA3AB}" type="slidenum">
              <a:rPr lang="en-US" smtClean="0"/>
              <a:t>‹#›</a:t>
            </a:fld>
            <a:endParaRPr lang="en-US" dirty="0"/>
          </a:p>
        </p:txBody>
      </p:sp>
    </p:spTree>
    <p:extLst>
      <p:ext uri="{BB962C8B-B14F-4D97-AF65-F5344CB8AC3E}">
        <p14:creationId xmlns:p14="http://schemas.microsoft.com/office/powerpoint/2010/main" val="41331066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7AF61A-BB65-8E4E-9680-38DA666A9DBC}" type="datetimeFigureOut">
              <a:rPr lang="en-US" smtClean="0"/>
              <a:t>4/14/2015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1E12F048-E498-FF4D-9AB9-6B77AA9AA3AB}" type="slidenum">
              <a:rPr lang="en-US" smtClean="0"/>
              <a:t>‹#›</a:t>
            </a:fld>
            <a:endParaRPr lang="en-US" dirty="0"/>
          </a:p>
        </p:txBody>
      </p:sp>
    </p:spTree>
    <p:extLst>
      <p:ext uri="{BB962C8B-B14F-4D97-AF65-F5344CB8AC3E}">
        <p14:creationId xmlns:p14="http://schemas.microsoft.com/office/powerpoint/2010/main" val="39064037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47AF61A-BB65-8E4E-9680-38DA666A9DBC}" type="datetimeFigureOut">
              <a:rPr lang="en-US" smtClean="0"/>
              <a:t>4/14/2015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E12F048-E498-FF4D-9AB9-6B77AA9AA3AB}" type="slidenum">
              <a:rPr lang="en-US" smtClean="0"/>
              <a:t>‹#›</a:t>
            </a:fld>
            <a:endParaRPr lang="en-US" dirty="0"/>
          </a:p>
        </p:txBody>
      </p:sp>
    </p:spTree>
    <p:extLst>
      <p:ext uri="{BB962C8B-B14F-4D97-AF65-F5344CB8AC3E}">
        <p14:creationId xmlns:p14="http://schemas.microsoft.com/office/powerpoint/2010/main" val="13114634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47AF61A-BB65-8E4E-9680-38DA666A9DBC}" type="datetimeFigureOut">
              <a:rPr lang="en-US" smtClean="0"/>
              <a:t>4/14/2015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E12F048-E498-FF4D-9AB9-6B77AA9AA3AB}" type="slidenum">
              <a:rPr lang="en-US" smtClean="0"/>
              <a:t>‹#›</a:t>
            </a:fld>
            <a:endParaRPr lang="en-US" dirty="0"/>
          </a:p>
        </p:txBody>
      </p:sp>
    </p:spTree>
    <p:extLst>
      <p:ext uri="{BB962C8B-B14F-4D97-AF65-F5344CB8AC3E}">
        <p14:creationId xmlns:p14="http://schemas.microsoft.com/office/powerpoint/2010/main" val="35027307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58000">
              <a:srgbClr val="DDEBCF"/>
            </a:gs>
            <a:gs pos="83000">
              <a:srgbClr val="9CB86E"/>
            </a:gs>
            <a:gs pos="100000">
              <a:srgbClr val="156B13"/>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7AF61A-BB65-8E4E-9680-38DA666A9DBC}" type="datetimeFigureOut">
              <a:rPr lang="en-US" smtClean="0"/>
              <a:t>4/14/2015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E12F048-E498-FF4D-9AB9-6B77AA9AA3AB}" type="slidenum">
              <a:rPr lang="en-US" smtClean="0"/>
              <a:t>‹#›</a:t>
            </a:fld>
            <a:endParaRPr lang="en-US"/>
          </a:p>
        </p:txBody>
      </p:sp>
    </p:spTree>
    <p:extLst>
      <p:ext uri="{BB962C8B-B14F-4D97-AF65-F5344CB8AC3E}">
        <p14:creationId xmlns:p14="http://schemas.microsoft.com/office/powerpoint/2010/main" val="36422277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www.avahealth.org/"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9.wmf"/><Relationship Id="rId5" Type="http://schemas.openxmlformats.org/officeDocument/2006/relationships/oleObject" Target="../embeddings/oleObject1.bin"/><Relationship Id="rId4" Type="http://schemas.openxmlformats.org/officeDocument/2006/relationships/image" Target="../media/image10.wmf"/></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1.wm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2.wmf"/><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7.xml"/><Relationship Id="rId1" Type="http://schemas.openxmlformats.org/officeDocument/2006/relationships/vmlDrawing" Target="../drawings/vmlDrawing3.vml"/><Relationship Id="rId5" Type="http://schemas.openxmlformats.org/officeDocument/2006/relationships/image" Target="../media/image14.emf"/><Relationship Id="rId4" Type="http://schemas.openxmlformats.org/officeDocument/2006/relationships/oleObject" Target="../embeddings/oleObject2.bin"/></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7.xml"/><Relationship Id="rId1" Type="http://schemas.openxmlformats.org/officeDocument/2006/relationships/vmlDrawing" Target="../drawings/vmlDrawing4.vml"/><Relationship Id="rId5" Type="http://schemas.openxmlformats.org/officeDocument/2006/relationships/image" Target="../media/image15.emf"/><Relationship Id="rId4" Type="http://schemas.openxmlformats.org/officeDocument/2006/relationships/oleObject" Target="../embeddings/oleObject3.bin"/></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7.xml"/><Relationship Id="rId1" Type="http://schemas.openxmlformats.org/officeDocument/2006/relationships/vmlDrawing" Target="../drawings/vmlDrawing5.vml"/><Relationship Id="rId5" Type="http://schemas.openxmlformats.org/officeDocument/2006/relationships/image" Target="../media/image16.emf"/><Relationship Id="rId4" Type="http://schemas.openxmlformats.org/officeDocument/2006/relationships/oleObject" Target="../embeddings/oleObject4.bin"/></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7.xml"/><Relationship Id="rId1" Type="http://schemas.openxmlformats.org/officeDocument/2006/relationships/vmlDrawing" Target="../drawings/vmlDrawing6.vml"/><Relationship Id="rId5" Type="http://schemas.openxmlformats.org/officeDocument/2006/relationships/image" Target="../media/image17.emf"/><Relationship Id="rId4" Type="http://schemas.openxmlformats.org/officeDocument/2006/relationships/oleObject" Target="../embeddings/oleObject5.bin"/></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3.xml"/><Relationship Id="rId1" Type="http://schemas.openxmlformats.org/officeDocument/2006/relationships/vmlDrawing" Target="../drawings/vmlDrawing7.vml"/><Relationship Id="rId5" Type="http://schemas.openxmlformats.org/officeDocument/2006/relationships/image" Target="../media/image18.emf"/><Relationship Id="rId4" Type="http://schemas.openxmlformats.org/officeDocument/2006/relationships/oleObject" Target="../embeddings/oleObject6.bin"/></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2.xml"/><Relationship Id="rId1" Type="http://schemas.openxmlformats.org/officeDocument/2006/relationships/vmlDrawing" Target="../drawings/vmlDrawing8.vml"/><Relationship Id="rId5" Type="http://schemas.openxmlformats.org/officeDocument/2006/relationships/image" Target="../media/image19.emf"/><Relationship Id="rId4" Type="http://schemas.openxmlformats.org/officeDocument/2006/relationships/oleObject" Target="../embeddings/Microsoft_Word_97_-_2003_Document2.doc"/></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7.xml"/><Relationship Id="rId1" Type="http://schemas.openxmlformats.org/officeDocument/2006/relationships/vmlDrawing" Target="../drawings/vmlDrawing9.vml"/><Relationship Id="rId5" Type="http://schemas.openxmlformats.org/officeDocument/2006/relationships/image" Target="../media/image20.emf"/><Relationship Id="rId4" Type="http://schemas.openxmlformats.org/officeDocument/2006/relationships/oleObject" Target="../embeddings/oleObject7.bin"/></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7.xml"/><Relationship Id="rId1" Type="http://schemas.openxmlformats.org/officeDocument/2006/relationships/vmlDrawing" Target="../drawings/vmlDrawing10.vml"/><Relationship Id="rId5" Type="http://schemas.openxmlformats.org/officeDocument/2006/relationships/image" Target="../media/image21.emf"/><Relationship Id="rId4" Type="http://schemas.openxmlformats.org/officeDocument/2006/relationships/oleObject" Target="../embeddings/oleObject8.bin"/></Relationships>
</file>

<file path=ppt/slides/_rels/slide29.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7.xml"/><Relationship Id="rId1" Type="http://schemas.openxmlformats.org/officeDocument/2006/relationships/vmlDrawing" Target="../drawings/vmlDrawing11.vml"/><Relationship Id="rId4" Type="http://schemas.openxmlformats.org/officeDocument/2006/relationships/image" Target="../media/image22.emf"/></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wmf"/></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2.xml"/><Relationship Id="rId1" Type="http://schemas.openxmlformats.org/officeDocument/2006/relationships/vmlDrawing" Target="../drawings/vmlDrawing12.vml"/><Relationship Id="rId5" Type="http://schemas.openxmlformats.org/officeDocument/2006/relationships/image" Target="../media/image23.emf"/><Relationship Id="rId4" Type="http://schemas.openxmlformats.org/officeDocument/2006/relationships/oleObject" Target="../embeddings/Microsoft_Word_97_-_2003_Document3.doc"/></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3.xml"/><Relationship Id="rId1" Type="http://schemas.openxmlformats.org/officeDocument/2006/relationships/vmlDrawing" Target="../drawings/vmlDrawing13.vml"/><Relationship Id="rId5" Type="http://schemas.openxmlformats.org/officeDocument/2006/relationships/image" Target="../media/image24.emf"/><Relationship Id="rId4" Type="http://schemas.openxmlformats.org/officeDocument/2006/relationships/oleObject" Target="../embeddings/oleObject10.bin"/></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7.xml"/><Relationship Id="rId1" Type="http://schemas.openxmlformats.org/officeDocument/2006/relationships/vmlDrawing" Target="../drawings/vmlDrawing14.vml"/><Relationship Id="rId5" Type="http://schemas.openxmlformats.org/officeDocument/2006/relationships/image" Target="../media/image31.png"/><Relationship Id="rId4" Type="http://schemas.openxmlformats.org/officeDocument/2006/relationships/oleObject" Target="../embeddings/Microsoft_Excel_97-2003_Worksheet4.xls"/></Relationships>
</file>

<file path=ppt/slides/_rels/slide4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7.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8.xml"/><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5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0.xml"/><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3" Type="http://schemas.openxmlformats.org/officeDocument/2006/relationships/image" Target="../media/image38.wmf"/><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hyperlink" Target="http://www.developingchild.net/" TargetMode="External"/><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0.wmf"/><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58.xml.rels><?xml version="1.0" encoding="UTF-8" standalone="yes"?>
<Relationships xmlns="http://schemas.openxmlformats.org/package/2006/relationships"><Relationship Id="rId3" Type="http://schemas.openxmlformats.org/officeDocument/2006/relationships/hyperlink" Target="http://www.developingchild.harvard.edu/" TargetMode="External"/><Relationship Id="rId2" Type="http://schemas.openxmlformats.org/officeDocument/2006/relationships/notesSlide" Target="../notesSlides/notesSlide44.xml"/><Relationship Id="rId1" Type="http://schemas.openxmlformats.org/officeDocument/2006/relationships/slideLayout" Target="../slideLayouts/slideLayout7.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59.xml.rels><?xml version="1.0" encoding="UTF-8" standalone="yes"?>
<Relationships xmlns="http://schemas.openxmlformats.org/package/2006/relationships"><Relationship Id="rId3" Type="http://schemas.openxmlformats.org/officeDocument/2006/relationships/hyperlink" Target="http://www.developingchild.harvard.edu/" TargetMode="External"/><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openxmlformats.org/officeDocument/2006/relationships/image" Target="../media/image45.wmf"/></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vmlDrawing" Target="../drawings/vmlDrawing1.vml"/><Relationship Id="rId5" Type="http://schemas.openxmlformats.org/officeDocument/2006/relationships/image" Target="../media/image7.png"/><Relationship Id="rId4" Type="http://schemas.openxmlformats.org/officeDocument/2006/relationships/oleObject" Target="../embeddings/Microsoft_Excel_97-2003_Worksheet1.xls"/></Relationships>
</file>

<file path=ppt/slides/_rels/slide6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6.xml"/><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6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hyperlink" Target="http://www.google.com/imgres?imgurl=http://blog.designsforhealth.com/Portals/141581/images/Chromosomes-And-Telomeres.jpg&amp;imgrefurl=http://blog.designsforhealth.com/blog/bid/127848/Telomeres-and-aging&amp;usg=__0v0uaCODTo-lThzpwKEa_w9lwRM=&amp;h=274&amp;w=300&amp;sz=29&amp;hl=en&amp;start=7&amp;zoom=1&amp;tbnid=EMeCp7q4vkaXnM:&amp;tbnh=106&amp;tbnw=116&amp;ei=qrmzT7PuK8e9tweB25HZCA&amp;prev=/search?q=Telomeres&amp;hl=en&amp;safe=active&amp;gbv=2&amp;tbm=isch&amp;itbs=1"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hyperlink" Target="http://www.aap.org/en-us/advocacy-and-policy/aap-health-initiatives/healthy-foster-care-america/Documents/Guide.pdf"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hyperlink" Target="http://www.aap.org/en-us/advocacy-and-policy/aap-health-initiatives/healthy-foster-care-america/Documents/Guide.pdf" TargetMode="Externa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hyperlink" Target="http://www.aap.org/en-us/advocacy-and-policy/aap-health-initiatives/healthy-foster-care-america/Documents/Guide.pdf" TargetMode="Externa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hyperlink" Target="http://www.aap.org/en-us/advocacy-and-policy/aap-health-initiatives/healthy-foster-care-america/Documents/Guide.pdf" TargetMode="Externa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hyperlink" Target="http://www.aap.org/en-us/advocacy-and-policy/aap-health-initiatives/healthy-foster-care-america/Documents/Guide.pdf" TargetMode="Externa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2" Type="http://schemas.openxmlformats.org/officeDocument/2006/relationships/image" Target="../media/image55.WMF"/><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571653"/>
            <a:ext cx="7772400" cy="1470025"/>
          </a:xfrm>
        </p:spPr>
        <p:txBody>
          <a:bodyPr>
            <a:normAutofit fontScale="90000"/>
          </a:bodyPr>
          <a:lstStyle/>
          <a:p>
            <a:r>
              <a:rPr lang="en-US" sz="4000" b="1" cap="all" dirty="0">
                <a:effectLst>
                  <a:outerShdw blurRad="38100" dist="38100" dir="2700000" algn="tl">
                    <a:srgbClr val="000000">
                      <a:alpha val="43137"/>
                    </a:srgbClr>
                  </a:outerShdw>
                </a:effectLst>
              </a:rPr>
              <a:t>The Adverse Childhood Experience Study (ACEs): Implications of Long-Term Effects</a:t>
            </a:r>
          </a:p>
        </p:txBody>
      </p:sp>
      <p:pic>
        <p:nvPicPr>
          <p:cNvPr id="5" name="Picture 2" descr="Academy on Violence and Abuse (AVA)">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426148"/>
            <a:ext cx="9144000" cy="143185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3"/>
          <p:cNvSpPr>
            <a:spLocks noGrp="1" noChangeArrowheads="1"/>
          </p:cNvSpPr>
          <p:nvPr>
            <p:ph type="subTitle" idx="1"/>
          </p:nvPr>
        </p:nvSpPr>
        <p:spPr>
          <a:xfrm>
            <a:off x="1445078" y="2838450"/>
            <a:ext cx="6400800" cy="1055914"/>
          </a:xfrm>
        </p:spPr>
        <p:txBody>
          <a:bodyPr>
            <a:normAutofit/>
          </a:bodyPr>
          <a:lstStyle/>
          <a:p>
            <a:pPr>
              <a:lnSpc>
                <a:spcPct val="80000"/>
              </a:lnSpc>
              <a:defRPr/>
            </a:pPr>
            <a:r>
              <a:rPr lang="en-US" dirty="0">
                <a:solidFill>
                  <a:srgbClr val="C00000"/>
                </a:solidFill>
                <a:effectLst>
                  <a:outerShdw blurRad="38100" dist="38100" dir="2700000" algn="tl">
                    <a:srgbClr val="C0C0C0"/>
                  </a:outerShdw>
                </a:effectLst>
              </a:rPr>
              <a:t>Randell Alexander MD PhD</a:t>
            </a:r>
          </a:p>
          <a:p>
            <a:pPr>
              <a:lnSpc>
                <a:spcPct val="80000"/>
              </a:lnSpc>
              <a:defRPr/>
            </a:pPr>
            <a:r>
              <a:rPr lang="en-US" dirty="0">
                <a:solidFill>
                  <a:srgbClr val="C00000"/>
                </a:solidFill>
                <a:effectLst>
                  <a:outerShdw blurRad="38100" dist="38100" dir="2700000" algn="tl">
                    <a:srgbClr val="C0C0C0"/>
                  </a:outerShdw>
                </a:effectLst>
              </a:rPr>
              <a:t>University of Florida </a:t>
            </a:r>
            <a:r>
              <a:rPr lang="en-US" dirty="0" smtClean="0">
                <a:solidFill>
                  <a:srgbClr val="C00000"/>
                </a:solidFill>
                <a:effectLst>
                  <a:outerShdw blurRad="38100" dist="38100" dir="2700000" algn="tl">
                    <a:srgbClr val="C0C0C0"/>
                  </a:outerShdw>
                </a:effectLst>
              </a:rPr>
              <a:t>– </a:t>
            </a:r>
            <a:r>
              <a:rPr lang="en-US" dirty="0" smtClean="0">
                <a:solidFill>
                  <a:srgbClr val="C00000"/>
                </a:solidFill>
                <a:effectLst>
                  <a:outerShdw blurRad="38100" dist="38100" dir="2700000" algn="tl">
                    <a:srgbClr val="C0C0C0"/>
                  </a:outerShdw>
                </a:effectLst>
              </a:rPr>
              <a:t>Jacksonville</a:t>
            </a:r>
            <a:endParaRPr lang="en-US" dirty="0" smtClean="0">
              <a:solidFill>
                <a:srgbClr val="C00000"/>
              </a:solidFill>
              <a:effectLst>
                <a:outerShdw blurRad="38100" dist="38100" dir="2700000" algn="tl">
                  <a:srgbClr val="C0C0C0"/>
                </a:outerShdw>
              </a:effectLst>
            </a:endParaRPr>
          </a:p>
        </p:txBody>
      </p:sp>
    </p:spTree>
    <p:extLst>
      <p:ext uri="{BB962C8B-B14F-4D97-AF65-F5344CB8AC3E}">
        <p14:creationId xmlns:p14="http://schemas.microsoft.com/office/powerpoint/2010/main" val="162396702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ext Box 2"/>
          <p:cNvSpPr txBox="1">
            <a:spLocks noChangeArrowheads="1"/>
          </p:cNvSpPr>
          <p:nvPr/>
        </p:nvSpPr>
        <p:spPr bwMode="auto">
          <a:xfrm>
            <a:off x="0" y="0"/>
            <a:ext cx="9144000" cy="579438"/>
          </a:xfrm>
          <a:prstGeom prst="rect">
            <a:avLst/>
          </a:prstGeom>
          <a:noFill/>
          <a:ln w="9525">
            <a:noFill/>
            <a:miter lim="800000"/>
            <a:headEnd/>
            <a:tailEnd/>
          </a:ln>
        </p:spPr>
        <p:txBody>
          <a:bodyPr>
            <a:spAutoFit/>
          </a:bodyPr>
          <a:lstStyle/>
          <a:p>
            <a:pPr algn="ctr" eaLnBrk="0" hangingPunct="0">
              <a:spcBef>
                <a:spcPct val="25000"/>
              </a:spcBef>
            </a:pPr>
            <a:r>
              <a:rPr lang="en-US" sz="3200">
                <a:solidFill>
                  <a:schemeClr val="tx2"/>
                </a:solidFill>
                <a:latin typeface="Arial Narrow" pitchFamily="34" charset="0"/>
              </a:rPr>
              <a:t>The Influence of Child Maltreatment Throughout Life</a:t>
            </a:r>
          </a:p>
        </p:txBody>
      </p:sp>
      <p:sp>
        <p:nvSpPr>
          <p:cNvPr id="31746" name="Rectangle 3"/>
          <p:cNvSpPr>
            <a:spLocks noChangeArrowheads="1"/>
          </p:cNvSpPr>
          <p:nvPr/>
        </p:nvSpPr>
        <p:spPr bwMode="auto">
          <a:xfrm>
            <a:off x="381000" y="2943225"/>
            <a:ext cx="2438400" cy="1905000"/>
          </a:xfrm>
          <a:prstGeom prst="rect">
            <a:avLst/>
          </a:prstGeom>
          <a:solidFill>
            <a:srgbClr val="00FF00"/>
          </a:solidFill>
          <a:ln w="9525">
            <a:miter lim="800000"/>
            <a:headEnd/>
            <a:tailEnd/>
          </a:ln>
          <a:scene3d>
            <a:camera prst="legacyObliqueTopRight"/>
            <a:lightRig rig="legacyFlat3" dir="b"/>
          </a:scene3d>
          <a:sp3d extrusionH="430200" prstMaterial="legacyMatte">
            <a:bevelT w="13500" h="13500" prst="angle"/>
            <a:bevelB w="13500" h="13500" prst="angle"/>
            <a:extrusionClr>
              <a:srgbClr val="00FF00"/>
            </a:extrusionClr>
          </a:sp3d>
        </p:spPr>
        <p:txBody>
          <a:bodyPr wrap="none" anchor="ctr">
            <a:flatTx/>
          </a:bodyPr>
          <a:lstStyle/>
          <a:p>
            <a:pPr algn="ctr" eaLnBrk="0" hangingPunct="0"/>
            <a:endParaRPr lang="en-US"/>
          </a:p>
        </p:txBody>
      </p:sp>
      <p:sp>
        <p:nvSpPr>
          <p:cNvPr id="31747" name="Rectangle 4"/>
          <p:cNvSpPr>
            <a:spLocks noChangeArrowheads="1"/>
          </p:cNvSpPr>
          <p:nvPr/>
        </p:nvSpPr>
        <p:spPr bwMode="auto">
          <a:xfrm>
            <a:off x="2819400" y="1114425"/>
            <a:ext cx="2997200" cy="5486400"/>
          </a:xfrm>
          <a:prstGeom prst="rect">
            <a:avLst/>
          </a:prstGeom>
          <a:solidFill>
            <a:srgbClr val="FF9900"/>
          </a:solidFill>
          <a:ln w="9525">
            <a:miter lim="800000"/>
            <a:headEnd/>
            <a:tailEnd/>
          </a:ln>
          <a:scene3d>
            <a:camera prst="legacyObliqueTopRight"/>
            <a:lightRig rig="legacyFlat3" dir="b"/>
          </a:scene3d>
          <a:sp3d extrusionH="430200" prstMaterial="legacyMatte">
            <a:bevelT w="13500" h="13500" prst="angle"/>
            <a:bevelB w="13500" h="13500" prst="angle"/>
            <a:extrusionClr>
              <a:srgbClr val="FF9900"/>
            </a:extrusionClr>
          </a:sp3d>
        </p:spPr>
        <p:txBody>
          <a:bodyPr wrap="none" anchor="ctr">
            <a:flatTx/>
          </a:bodyPr>
          <a:lstStyle/>
          <a:p>
            <a:pPr algn="ctr" eaLnBrk="0" hangingPunct="0"/>
            <a:endParaRPr lang="en-US" sz="2400" b="0">
              <a:latin typeface="Arial" charset="0"/>
            </a:endParaRPr>
          </a:p>
        </p:txBody>
      </p:sp>
      <p:sp>
        <p:nvSpPr>
          <p:cNvPr id="31748" name="Rectangle 5"/>
          <p:cNvSpPr>
            <a:spLocks noChangeArrowheads="1"/>
          </p:cNvSpPr>
          <p:nvPr/>
        </p:nvSpPr>
        <p:spPr bwMode="auto">
          <a:xfrm>
            <a:off x="5867400" y="2105025"/>
            <a:ext cx="2913063" cy="4038600"/>
          </a:xfrm>
          <a:prstGeom prst="rect">
            <a:avLst/>
          </a:prstGeom>
          <a:solidFill>
            <a:srgbClr val="FF0000"/>
          </a:solidFill>
          <a:ln w="9525">
            <a:miter lim="800000"/>
            <a:headEnd/>
            <a:tailEnd/>
          </a:ln>
          <a:scene3d>
            <a:camera prst="legacyObliqueTopRight"/>
            <a:lightRig rig="legacyFlat3" dir="b"/>
          </a:scene3d>
          <a:sp3d extrusionH="430200" prstMaterial="legacyMatte">
            <a:bevelT w="13500" h="13500" prst="angle"/>
            <a:bevelB w="13500" h="13500" prst="angle"/>
            <a:extrusionClr>
              <a:srgbClr val="FF0000"/>
            </a:extrusionClr>
          </a:sp3d>
        </p:spPr>
        <p:txBody>
          <a:bodyPr wrap="none" anchor="ctr">
            <a:flatTx/>
          </a:bodyPr>
          <a:lstStyle/>
          <a:p>
            <a:pPr algn="ctr" eaLnBrk="0" hangingPunct="0"/>
            <a:endParaRPr lang="en-US"/>
          </a:p>
        </p:txBody>
      </p:sp>
      <p:sp>
        <p:nvSpPr>
          <p:cNvPr id="31749" name="Text Box 6"/>
          <p:cNvSpPr txBox="1">
            <a:spLocks noChangeArrowheads="1"/>
          </p:cNvSpPr>
          <p:nvPr/>
        </p:nvSpPr>
        <p:spPr bwMode="auto">
          <a:xfrm>
            <a:off x="685800" y="3476625"/>
            <a:ext cx="1836738" cy="701675"/>
          </a:xfrm>
          <a:prstGeom prst="rect">
            <a:avLst/>
          </a:prstGeom>
          <a:noFill/>
          <a:ln w="9525">
            <a:noFill/>
            <a:miter lim="800000"/>
            <a:headEnd/>
            <a:tailEnd/>
          </a:ln>
        </p:spPr>
        <p:txBody>
          <a:bodyPr>
            <a:spAutoFit/>
          </a:bodyPr>
          <a:lstStyle/>
          <a:p>
            <a:pPr algn="ctr" eaLnBrk="0" hangingPunct="0">
              <a:spcBef>
                <a:spcPct val="10000"/>
              </a:spcBef>
            </a:pPr>
            <a:r>
              <a:rPr lang="en-US" sz="2000">
                <a:solidFill>
                  <a:srgbClr val="FFFF00"/>
                </a:solidFill>
                <a:latin typeface="Arial" charset="0"/>
              </a:rPr>
              <a:t>Child Maltreatment</a:t>
            </a:r>
          </a:p>
        </p:txBody>
      </p:sp>
      <p:sp>
        <p:nvSpPr>
          <p:cNvPr id="31750" name="Text Box 7"/>
          <p:cNvSpPr txBox="1">
            <a:spLocks noChangeArrowheads="1"/>
          </p:cNvSpPr>
          <p:nvPr/>
        </p:nvSpPr>
        <p:spPr bwMode="auto">
          <a:xfrm>
            <a:off x="2895600" y="1114425"/>
            <a:ext cx="3095625" cy="396875"/>
          </a:xfrm>
          <a:prstGeom prst="rect">
            <a:avLst/>
          </a:prstGeom>
          <a:noFill/>
          <a:ln w="9525">
            <a:noFill/>
            <a:miter lim="800000"/>
            <a:headEnd/>
            <a:tailEnd/>
          </a:ln>
        </p:spPr>
        <p:txBody>
          <a:bodyPr>
            <a:spAutoFit/>
          </a:bodyPr>
          <a:lstStyle/>
          <a:p>
            <a:pPr eaLnBrk="0" hangingPunct="0">
              <a:spcBef>
                <a:spcPct val="50000"/>
              </a:spcBef>
            </a:pPr>
            <a:r>
              <a:rPr lang="en-US" sz="2000" u="sng">
                <a:latin typeface="Arial" charset="0"/>
              </a:rPr>
              <a:t>Health-risk Behaviors</a:t>
            </a:r>
          </a:p>
        </p:txBody>
      </p:sp>
      <p:sp>
        <p:nvSpPr>
          <p:cNvPr id="31751" name="Text Box 8"/>
          <p:cNvSpPr txBox="1">
            <a:spLocks noChangeArrowheads="1"/>
          </p:cNvSpPr>
          <p:nvPr/>
        </p:nvSpPr>
        <p:spPr bwMode="auto">
          <a:xfrm>
            <a:off x="2895600" y="1495425"/>
            <a:ext cx="3048000" cy="5514975"/>
          </a:xfrm>
          <a:prstGeom prst="rect">
            <a:avLst/>
          </a:prstGeom>
          <a:noFill/>
          <a:ln w="9525">
            <a:noFill/>
            <a:miter lim="800000"/>
            <a:headEnd/>
            <a:tailEnd/>
          </a:ln>
        </p:spPr>
        <p:txBody>
          <a:bodyPr>
            <a:spAutoFit/>
          </a:bodyPr>
          <a:lstStyle/>
          <a:p>
            <a:pPr eaLnBrk="0" hangingPunct="0">
              <a:spcBef>
                <a:spcPct val="5000"/>
              </a:spcBef>
            </a:pPr>
            <a:r>
              <a:rPr lang="en-US">
                <a:latin typeface="Arial" charset="0"/>
              </a:rPr>
              <a:t>Sexual promiscuity Sexual perpetration Alcohol abuse</a:t>
            </a:r>
          </a:p>
          <a:p>
            <a:pPr eaLnBrk="0" hangingPunct="0">
              <a:spcBef>
                <a:spcPct val="5000"/>
              </a:spcBef>
            </a:pPr>
            <a:r>
              <a:rPr lang="en-US">
                <a:latin typeface="Arial" charset="0"/>
              </a:rPr>
              <a:t>Illicit/injected drug use</a:t>
            </a:r>
          </a:p>
          <a:p>
            <a:pPr eaLnBrk="0" hangingPunct="0">
              <a:spcBef>
                <a:spcPct val="5000"/>
              </a:spcBef>
            </a:pPr>
            <a:r>
              <a:rPr lang="en-US">
                <a:latin typeface="Arial" charset="0"/>
              </a:rPr>
              <a:t>Smoking</a:t>
            </a:r>
          </a:p>
          <a:p>
            <a:pPr eaLnBrk="0" hangingPunct="0">
              <a:spcBef>
                <a:spcPct val="5000"/>
              </a:spcBef>
            </a:pPr>
            <a:r>
              <a:rPr lang="en-US">
                <a:latin typeface="Arial" charset="0"/>
              </a:rPr>
              <a:t>Behavior problems</a:t>
            </a:r>
            <a:r>
              <a:rPr lang="en-US" sz="2000">
                <a:latin typeface="Arial" charset="0"/>
              </a:rPr>
              <a:t> </a:t>
            </a:r>
          </a:p>
          <a:p>
            <a:pPr eaLnBrk="0" hangingPunct="0">
              <a:lnSpc>
                <a:spcPct val="45000"/>
              </a:lnSpc>
              <a:spcBef>
                <a:spcPct val="5000"/>
              </a:spcBef>
            </a:pPr>
            <a:endParaRPr lang="en-US" sz="2000" u="sng">
              <a:latin typeface="Arial" charset="0"/>
            </a:endParaRPr>
          </a:p>
          <a:p>
            <a:pPr eaLnBrk="0" hangingPunct="0">
              <a:spcBef>
                <a:spcPct val="5000"/>
              </a:spcBef>
            </a:pPr>
            <a:endParaRPr lang="en-US" sz="2000" u="sng">
              <a:latin typeface="Arial" charset="0"/>
            </a:endParaRPr>
          </a:p>
          <a:p>
            <a:pPr eaLnBrk="0" hangingPunct="0">
              <a:spcBef>
                <a:spcPct val="5000"/>
              </a:spcBef>
            </a:pPr>
            <a:r>
              <a:rPr lang="en-US" sz="2000" u="sng">
                <a:latin typeface="Arial" charset="0"/>
              </a:rPr>
              <a:t>Mental/Social Problems</a:t>
            </a:r>
          </a:p>
          <a:p>
            <a:pPr eaLnBrk="0" hangingPunct="0">
              <a:spcBef>
                <a:spcPct val="5000"/>
              </a:spcBef>
            </a:pPr>
            <a:r>
              <a:rPr lang="en-US">
                <a:latin typeface="Arial" charset="0"/>
              </a:rPr>
              <a:t>PTSD</a:t>
            </a:r>
          </a:p>
          <a:p>
            <a:pPr eaLnBrk="0" hangingPunct="0">
              <a:spcBef>
                <a:spcPct val="5000"/>
              </a:spcBef>
            </a:pPr>
            <a:r>
              <a:rPr lang="en-US">
                <a:latin typeface="Arial" charset="0"/>
              </a:rPr>
              <a:t>Depression</a:t>
            </a:r>
          </a:p>
          <a:p>
            <a:pPr eaLnBrk="0" hangingPunct="0">
              <a:spcBef>
                <a:spcPct val="5000"/>
              </a:spcBef>
            </a:pPr>
            <a:r>
              <a:rPr lang="en-US">
                <a:latin typeface="Arial" charset="0"/>
              </a:rPr>
              <a:t>Anxiety</a:t>
            </a:r>
          </a:p>
          <a:p>
            <a:pPr eaLnBrk="0" hangingPunct="0">
              <a:spcBef>
                <a:spcPct val="5000"/>
              </a:spcBef>
            </a:pPr>
            <a:r>
              <a:rPr lang="en-US">
                <a:latin typeface="Arial" charset="0"/>
              </a:rPr>
              <a:t>Eating disorders Academic achievement</a:t>
            </a:r>
          </a:p>
          <a:p>
            <a:pPr eaLnBrk="0" hangingPunct="0">
              <a:spcBef>
                <a:spcPct val="5000"/>
              </a:spcBef>
            </a:pPr>
            <a:r>
              <a:rPr lang="en-US">
                <a:latin typeface="Arial" charset="0"/>
              </a:rPr>
              <a:t>Unwanted pregnancy</a:t>
            </a:r>
          </a:p>
          <a:p>
            <a:pPr eaLnBrk="0" hangingPunct="0">
              <a:spcBef>
                <a:spcPct val="5000"/>
              </a:spcBef>
            </a:pPr>
            <a:r>
              <a:rPr lang="en-US">
                <a:latin typeface="Arial" charset="0"/>
              </a:rPr>
              <a:t>Obesity</a:t>
            </a:r>
          </a:p>
          <a:p>
            <a:pPr eaLnBrk="0" hangingPunct="0">
              <a:spcBef>
                <a:spcPct val="5000"/>
              </a:spcBef>
            </a:pPr>
            <a:r>
              <a:rPr lang="en-US">
                <a:latin typeface="Arial" charset="0"/>
              </a:rPr>
              <a:t>Revictimization</a:t>
            </a:r>
          </a:p>
          <a:p>
            <a:pPr eaLnBrk="0" hangingPunct="0">
              <a:spcBef>
                <a:spcPct val="5000"/>
              </a:spcBef>
            </a:pPr>
            <a:endParaRPr lang="en-US">
              <a:latin typeface="Arial" charset="0"/>
            </a:endParaRPr>
          </a:p>
          <a:p>
            <a:pPr eaLnBrk="0" hangingPunct="0">
              <a:spcBef>
                <a:spcPct val="5000"/>
              </a:spcBef>
            </a:pPr>
            <a:endParaRPr lang="en-US" sz="2000">
              <a:latin typeface="Arial" charset="0"/>
            </a:endParaRPr>
          </a:p>
        </p:txBody>
      </p:sp>
      <p:sp>
        <p:nvSpPr>
          <p:cNvPr id="31752" name="Text Box 9"/>
          <p:cNvSpPr txBox="1">
            <a:spLocks noChangeArrowheads="1"/>
          </p:cNvSpPr>
          <p:nvPr/>
        </p:nvSpPr>
        <p:spPr bwMode="auto">
          <a:xfrm>
            <a:off x="5791200" y="2105025"/>
            <a:ext cx="3352800" cy="701675"/>
          </a:xfrm>
          <a:prstGeom prst="rect">
            <a:avLst/>
          </a:prstGeom>
          <a:noFill/>
          <a:ln w="9525">
            <a:noFill/>
            <a:miter lim="800000"/>
            <a:headEnd/>
            <a:tailEnd/>
          </a:ln>
        </p:spPr>
        <p:txBody>
          <a:bodyPr>
            <a:spAutoFit/>
          </a:bodyPr>
          <a:lstStyle/>
          <a:p>
            <a:pPr algn="ctr" eaLnBrk="0" hangingPunct="0">
              <a:spcBef>
                <a:spcPct val="50000"/>
              </a:spcBef>
            </a:pPr>
            <a:r>
              <a:rPr lang="en-US" sz="2000" u="sng">
                <a:latin typeface="Arial" charset="0"/>
              </a:rPr>
              <a:t>Disease and Injury Conditions</a:t>
            </a:r>
          </a:p>
        </p:txBody>
      </p:sp>
      <p:sp>
        <p:nvSpPr>
          <p:cNvPr id="31753" name="Text Box 10"/>
          <p:cNvSpPr txBox="1">
            <a:spLocks noChangeArrowheads="1"/>
          </p:cNvSpPr>
          <p:nvPr/>
        </p:nvSpPr>
        <p:spPr bwMode="auto">
          <a:xfrm>
            <a:off x="6107113" y="2824163"/>
            <a:ext cx="3036887" cy="2967037"/>
          </a:xfrm>
          <a:prstGeom prst="rect">
            <a:avLst/>
          </a:prstGeom>
          <a:noFill/>
          <a:ln w="9525">
            <a:noFill/>
            <a:miter lim="800000"/>
            <a:headEnd/>
            <a:tailEnd/>
          </a:ln>
        </p:spPr>
        <p:txBody>
          <a:bodyPr>
            <a:spAutoFit/>
          </a:bodyPr>
          <a:lstStyle/>
          <a:p>
            <a:pPr eaLnBrk="0" hangingPunct="0">
              <a:spcBef>
                <a:spcPct val="5000"/>
              </a:spcBef>
            </a:pPr>
            <a:r>
              <a:rPr lang="en-US">
                <a:latin typeface="Arial" charset="0"/>
              </a:rPr>
              <a:t>Ischemic heart disease</a:t>
            </a:r>
          </a:p>
          <a:p>
            <a:pPr eaLnBrk="0" hangingPunct="0">
              <a:spcBef>
                <a:spcPct val="5000"/>
              </a:spcBef>
            </a:pPr>
            <a:r>
              <a:rPr lang="en-US">
                <a:latin typeface="Arial" charset="0"/>
              </a:rPr>
              <a:t>Diabetes</a:t>
            </a:r>
          </a:p>
          <a:p>
            <a:pPr eaLnBrk="0" hangingPunct="0">
              <a:spcBef>
                <a:spcPct val="5000"/>
              </a:spcBef>
            </a:pPr>
            <a:r>
              <a:rPr lang="en-US">
                <a:latin typeface="Arial" charset="0"/>
              </a:rPr>
              <a:t>Stroke</a:t>
            </a:r>
          </a:p>
          <a:p>
            <a:pPr eaLnBrk="0" hangingPunct="0">
              <a:spcBef>
                <a:spcPct val="5000"/>
              </a:spcBef>
            </a:pPr>
            <a:r>
              <a:rPr lang="en-US">
                <a:latin typeface="Arial" charset="0"/>
              </a:rPr>
              <a:t>Cancer</a:t>
            </a:r>
          </a:p>
          <a:p>
            <a:pPr eaLnBrk="0" hangingPunct="0">
              <a:spcBef>
                <a:spcPct val="5000"/>
              </a:spcBef>
            </a:pPr>
            <a:r>
              <a:rPr lang="en-US">
                <a:latin typeface="Arial" charset="0"/>
              </a:rPr>
              <a:t>Suicide</a:t>
            </a:r>
          </a:p>
          <a:p>
            <a:pPr eaLnBrk="0" hangingPunct="0">
              <a:spcBef>
                <a:spcPct val="5000"/>
              </a:spcBef>
            </a:pPr>
            <a:r>
              <a:rPr lang="en-US">
                <a:latin typeface="Arial" charset="0"/>
              </a:rPr>
              <a:t>Skeletal fractures</a:t>
            </a:r>
          </a:p>
          <a:p>
            <a:pPr eaLnBrk="0" hangingPunct="0">
              <a:spcBef>
                <a:spcPct val="5000"/>
              </a:spcBef>
            </a:pPr>
            <a:r>
              <a:rPr lang="en-US">
                <a:latin typeface="Arial" charset="0"/>
              </a:rPr>
              <a:t>Chronic bronchitis/</a:t>
            </a:r>
          </a:p>
          <a:p>
            <a:pPr eaLnBrk="0" hangingPunct="0">
              <a:spcBef>
                <a:spcPct val="5000"/>
              </a:spcBef>
            </a:pPr>
            <a:r>
              <a:rPr lang="en-US">
                <a:latin typeface="Arial" charset="0"/>
              </a:rPr>
              <a:t>     emphysema</a:t>
            </a:r>
          </a:p>
          <a:p>
            <a:pPr eaLnBrk="0" hangingPunct="0">
              <a:spcBef>
                <a:spcPct val="5000"/>
              </a:spcBef>
            </a:pPr>
            <a:r>
              <a:rPr lang="en-US">
                <a:latin typeface="Arial" charset="0"/>
              </a:rPr>
              <a:t>STDs (e.g., HIV)</a:t>
            </a:r>
          </a:p>
          <a:p>
            <a:pPr eaLnBrk="0" hangingPunct="0">
              <a:spcBef>
                <a:spcPct val="5000"/>
              </a:spcBef>
            </a:pPr>
            <a:r>
              <a:rPr lang="en-US">
                <a:latin typeface="Arial" charset="0"/>
              </a:rPr>
              <a:t>Hepatitis </a:t>
            </a:r>
          </a:p>
        </p:txBody>
      </p:sp>
    </p:spTree>
    <p:extLst>
      <p:ext uri="{BB962C8B-B14F-4D97-AF65-F5344CB8AC3E}">
        <p14:creationId xmlns:p14="http://schemas.microsoft.com/office/powerpoint/2010/main" val="3245476276"/>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2"/>
          <p:cNvSpPr>
            <a:spLocks noChangeArrowheads="1"/>
          </p:cNvSpPr>
          <p:nvPr/>
        </p:nvSpPr>
        <p:spPr bwMode="auto">
          <a:xfrm>
            <a:off x="685800" y="6248400"/>
            <a:ext cx="1905000" cy="457200"/>
          </a:xfrm>
          <a:prstGeom prst="rect">
            <a:avLst/>
          </a:prstGeom>
          <a:noFill/>
          <a:ln w="9525">
            <a:noFill/>
            <a:miter lim="800000"/>
            <a:headEnd/>
            <a:tailEnd/>
          </a:ln>
        </p:spPr>
        <p:txBody>
          <a:bodyPr wrap="none" anchor="ctr"/>
          <a:lstStyle/>
          <a:p>
            <a:pPr algn="ctr" eaLnBrk="0" hangingPunct="0"/>
            <a:endParaRPr lang="en-US"/>
          </a:p>
        </p:txBody>
      </p:sp>
      <p:sp>
        <p:nvSpPr>
          <p:cNvPr id="33794" name="Rectangle 3"/>
          <p:cNvSpPr>
            <a:spLocks noChangeArrowheads="1"/>
          </p:cNvSpPr>
          <p:nvPr/>
        </p:nvSpPr>
        <p:spPr bwMode="auto">
          <a:xfrm>
            <a:off x="3124200" y="6248400"/>
            <a:ext cx="2895600" cy="457200"/>
          </a:xfrm>
          <a:prstGeom prst="rect">
            <a:avLst/>
          </a:prstGeom>
          <a:noFill/>
          <a:ln w="9525">
            <a:noFill/>
            <a:miter lim="800000"/>
            <a:headEnd/>
            <a:tailEnd/>
          </a:ln>
        </p:spPr>
        <p:txBody>
          <a:bodyPr wrap="none" anchor="ctr"/>
          <a:lstStyle/>
          <a:p>
            <a:pPr algn="ctr" eaLnBrk="0" hangingPunct="0"/>
            <a:endParaRPr lang="en-US"/>
          </a:p>
        </p:txBody>
      </p:sp>
      <p:sp>
        <p:nvSpPr>
          <p:cNvPr id="27652" name="Rectangle 4"/>
          <p:cNvSpPr>
            <a:spLocks noChangeArrowheads="1"/>
          </p:cNvSpPr>
          <p:nvPr/>
        </p:nvSpPr>
        <p:spPr bwMode="auto">
          <a:xfrm>
            <a:off x="1066800" y="990600"/>
            <a:ext cx="6665913" cy="2058988"/>
          </a:xfrm>
          <a:prstGeom prst="rect">
            <a:avLst/>
          </a:prstGeom>
          <a:noFill/>
          <a:ln w="9525">
            <a:noFill/>
            <a:miter lim="800000"/>
            <a:headEnd/>
            <a:tailEnd/>
          </a:ln>
        </p:spPr>
        <p:txBody>
          <a:bodyPr lIns="90488" tIns="44450" rIns="90488" bIns="44450">
            <a:spAutoFit/>
          </a:bodyPr>
          <a:lstStyle/>
          <a:p>
            <a:pPr algn="ctr" eaLnBrk="0" hangingPunct="0">
              <a:defRPr/>
            </a:pPr>
            <a:r>
              <a:rPr lang="en-US" sz="3200" b="0" dirty="0">
                <a:solidFill>
                  <a:srgbClr val="FFFF00"/>
                </a:solidFill>
                <a:latin typeface="Arial Black" pitchFamily="34" charset="0"/>
                <a:cs typeface="+mn-cs"/>
              </a:rPr>
              <a:t> </a:t>
            </a:r>
            <a:r>
              <a:rPr lang="en-US" sz="3200" b="0" dirty="0">
                <a:solidFill>
                  <a:schemeClr val="tx2"/>
                </a:solidFill>
                <a:effectLst>
                  <a:outerShdw blurRad="38100" dist="38100" dir="2700000" algn="tl">
                    <a:srgbClr val="000000">
                      <a:alpha val="43137"/>
                    </a:srgbClr>
                  </a:outerShdw>
                </a:effectLst>
                <a:latin typeface="Arial Black" pitchFamily="34" charset="0"/>
                <a:cs typeface="+mn-cs"/>
              </a:rPr>
              <a:t>Adverse Childhood Experiences and their Relationship to Adult Health and Well-being</a:t>
            </a:r>
          </a:p>
        </p:txBody>
      </p:sp>
      <p:sp>
        <p:nvSpPr>
          <p:cNvPr id="33796" name="Rectangle 5"/>
          <p:cNvSpPr>
            <a:spLocks noChangeArrowheads="1"/>
          </p:cNvSpPr>
          <p:nvPr/>
        </p:nvSpPr>
        <p:spPr bwMode="auto">
          <a:xfrm>
            <a:off x="236538" y="3962400"/>
            <a:ext cx="8353425" cy="1063625"/>
          </a:xfrm>
          <a:prstGeom prst="rect">
            <a:avLst/>
          </a:prstGeom>
          <a:noFill/>
          <a:ln w="9525">
            <a:noFill/>
            <a:miter lim="800000"/>
            <a:headEnd/>
            <a:tailEnd/>
          </a:ln>
        </p:spPr>
        <p:txBody>
          <a:bodyPr lIns="90488" tIns="44450" rIns="90488" bIns="44450">
            <a:spAutoFit/>
          </a:bodyPr>
          <a:lstStyle/>
          <a:p>
            <a:pPr marL="352425" indent="-352425" algn="ctr" eaLnBrk="0" hangingPunct="0"/>
            <a:endParaRPr lang="en-US" sz="2400" b="0">
              <a:solidFill>
                <a:srgbClr val="FFFF00"/>
              </a:solidFill>
              <a:latin typeface="Times New Roman" pitchFamily="18" charset="0"/>
            </a:endParaRPr>
          </a:p>
          <a:p>
            <a:pPr marL="352425" indent="-352425" algn="ctr" eaLnBrk="0" hangingPunct="0">
              <a:spcAft>
                <a:spcPct val="60000"/>
              </a:spcAft>
            </a:pPr>
            <a:r>
              <a:rPr lang="en-US" sz="2000">
                <a:latin typeface="Times New Roman" pitchFamily="18" charset="0"/>
              </a:rPr>
              <a:t>A collaborative effort of Kaiser Permanente and The Centers for Disease Control and Prevention</a:t>
            </a:r>
          </a:p>
        </p:txBody>
      </p:sp>
      <p:sp>
        <p:nvSpPr>
          <p:cNvPr id="33797" name="Rectangle 6"/>
          <p:cNvSpPr>
            <a:spLocks noChangeArrowheads="1"/>
          </p:cNvSpPr>
          <p:nvPr/>
        </p:nvSpPr>
        <p:spPr bwMode="auto">
          <a:xfrm>
            <a:off x="3246438" y="5348288"/>
            <a:ext cx="192087" cy="396875"/>
          </a:xfrm>
          <a:prstGeom prst="rect">
            <a:avLst/>
          </a:prstGeom>
          <a:noFill/>
          <a:ln w="9525">
            <a:noFill/>
            <a:miter lim="800000"/>
            <a:headEnd/>
            <a:tailEnd/>
          </a:ln>
        </p:spPr>
        <p:txBody>
          <a:bodyPr wrap="none" anchor="ctr"/>
          <a:lstStyle/>
          <a:p>
            <a:pPr algn="ctr" eaLnBrk="0" hangingPunct="0"/>
            <a:endParaRPr lang="en-US"/>
          </a:p>
        </p:txBody>
      </p:sp>
      <p:sp>
        <p:nvSpPr>
          <p:cNvPr id="33798" name="Rectangle 7"/>
          <p:cNvSpPr>
            <a:spLocks noChangeArrowheads="1"/>
          </p:cNvSpPr>
          <p:nvPr/>
        </p:nvSpPr>
        <p:spPr bwMode="auto">
          <a:xfrm>
            <a:off x="6627813" y="5322888"/>
            <a:ext cx="2255837" cy="577850"/>
          </a:xfrm>
          <a:prstGeom prst="rect">
            <a:avLst/>
          </a:prstGeom>
          <a:noFill/>
          <a:ln w="9525">
            <a:noFill/>
            <a:miter lim="800000"/>
            <a:headEnd/>
            <a:tailEnd/>
          </a:ln>
        </p:spPr>
        <p:txBody>
          <a:bodyPr lIns="90488" tIns="44450" rIns="90488" bIns="44450">
            <a:spAutoFit/>
          </a:bodyPr>
          <a:lstStyle/>
          <a:p>
            <a:pPr algn="r" eaLnBrk="0" hangingPunct="0"/>
            <a:r>
              <a:rPr lang="en-US" sz="1600">
                <a:solidFill>
                  <a:srgbClr val="FFFFFF"/>
                </a:solidFill>
                <a:latin typeface="Times New Roman" pitchFamily="18" charset="0"/>
              </a:rPr>
              <a:t>Vincent J. Felitti, M.D.</a:t>
            </a:r>
          </a:p>
          <a:p>
            <a:pPr algn="r" eaLnBrk="0" hangingPunct="0"/>
            <a:r>
              <a:rPr lang="en-US" sz="1600">
                <a:solidFill>
                  <a:srgbClr val="FFFFFF"/>
                </a:solidFill>
                <a:latin typeface="Times New Roman" pitchFamily="18" charset="0"/>
              </a:rPr>
              <a:t>Robert F. Anda, M.D.</a:t>
            </a:r>
          </a:p>
        </p:txBody>
      </p:sp>
      <p:sp>
        <p:nvSpPr>
          <p:cNvPr id="33799" name="Text Box 8"/>
          <p:cNvSpPr txBox="1">
            <a:spLocks noChangeArrowheads="1"/>
          </p:cNvSpPr>
          <p:nvPr/>
        </p:nvSpPr>
        <p:spPr bwMode="auto">
          <a:xfrm>
            <a:off x="982663" y="5410200"/>
            <a:ext cx="3665537" cy="519113"/>
          </a:xfrm>
          <a:prstGeom prst="rect">
            <a:avLst/>
          </a:prstGeom>
          <a:noFill/>
          <a:ln w="12700">
            <a:noFill/>
            <a:miter lim="800000"/>
            <a:headEnd type="none" w="sm" len="sm"/>
            <a:tailEnd type="none" w="sm" len="sm"/>
          </a:ln>
        </p:spPr>
        <p:txBody>
          <a:bodyPr>
            <a:spAutoFit/>
          </a:bodyPr>
          <a:lstStyle/>
          <a:p>
            <a:pPr eaLnBrk="0" hangingPunct="0"/>
            <a:r>
              <a:rPr lang="en-US" sz="2800" b="0">
                <a:solidFill>
                  <a:srgbClr val="00B050"/>
                </a:solidFill>
                <a:latin typeface="Arial" charset="0"/>
              </a:rPr>
              <a:t>www.acestudy.org</a:t>
            </a:r>
          </a:p>
        </p:txBody>
      </p:sp>
    </p:spTree>
    <p:extLst>
      <p:ext uri="{BB962C8B-B14F-4D97-AF65-F5344CB8AC3E}">
        <p14:creationId xmlns:p14="http://schemas.microsoft.com/office/powerpoint/2010/main" val="2466286977"/>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p:cNvSpPr>
            <a:spLocks noChangeArrowheads="1"/>
          </p:cNvSpPr>
          <p:nvPr/>
        </p:nvSpPr>
        <p:spPr bwMode="auto">
          <a:xfrm>
            <a:off x="685800" y="6248400"/>
            <a:ext cx="1905000" cy="457200"/>
          </a:xfrm>
          <a:prstGeom prst="rect">
            <a:avLst/>
          </a:prstGeom>
          <a:noFill/>
          <a:ln w="9525">
            <a:noFill/>
            <a:miter lim="800000"/>
            <a:headEnd/>
            <a:tailEnd/>
          </a:ln>
        </p:spPr>
        <p:txBody>
          <a:bodyPr wrap="none" anchor="ctr"/>
          <a:lstStyle/>
          <a:p>
            <a:pPr algn="ctr" eaLnBrk="0" hangingPunct="0"/>
            <a:endParaRPr lang="en-US"/>
          </a:p>
        </p:txBody>
      </p:sp>
      <p:sp>
        <p:nvSpPr>
          <p:cNvPr id="35842" name="Rectangle 3"/>
          <p:cNvSpPr>
            <a:spLocks noChangeArrowheads="1"/>
          </p:cNvSpPr>
          <p:nvPr/>
        </p:nvSpPr>
        <p:spPr bwMode="auto">
          <a:xfrm>
            <a:off x="3124200" y="6248400"/>
            <a:ext cx="2895600" cy="457200"/>
          </a:xfrm>
          <a:prstGeom prst="rect">
            <a:avLst/>
          </a:prstGeom>
          <a:noFill/>
          <a:ln w="9525">
            <a:noFill/>
            <a:miter lim="800000"/>
            <a:headEnd/>
            <a:tailEnd/>
          </a:ln>
        </p:spPr>
        <p:txBody>
          <a:bodyPr wrap="none" anchor="ctr"/>
          <a:lstStyle/>
          <a:p>
            <a:pPr algn="ctr" eaLnBrk="0" hangingPunct="0"/>
            <a:endParaRPr lang="en-US"/>
          </a:p>
        </p:txBody>
      </p:sp>
      <p:sp>
        <p:nvSpPr>
          <p:cNvPr id="28676" name="Rectangle 4"/>
          <p:cNvSpPr>
            <a:spLocks noChangeArrowheads="1"/>
          </p:cNvSpPr>
          <p:nvPr/>
        </p:nvSpPr>
        <p:spPr bwMode="auto">
          <a:xfrm>
            <a:off x="457200" y="914400"/>
            <a:ext cx="8277225" cy="4583113"/>
          </a:xfrm>
          <a:prstGeom prst="rect">
            <a:avLst/>
          </a:prstGeom>
          <a:noFill/>
          <a:ln w="9525">
            <a:noFill/>
            <a:miter lim="800000"/>
            <a:headEnd/>
            <a:tailEnd/>
          </a:ln>
        </p:spPr>
        <p:txBody>
          <a:bodyPr lIns="90488" tIns="44450" rIns="90488" bIns="44450">
            <a:spAutoFit/>
          </a:bodyPr>
          <a:lstStyle/>
          <a:p>
            <a:pPr marL="449263" indent="-449263" algn="ctr" eaLnBrk="0" hangingPunct="0">
              <a:tabLst>
                <a:tab pos="917575" algn="l"/>
              </a:tabLst>
              <a:defRPr/>
            </a:pPr>
            <a:r>
              <a:rPr lang="en-US" sz="3600" b="0" dirty="0">
                <a:solidFill>
                  <a:schemeClr val="tx2"/>
                </a:solidFill>
                <a:effectLst>
                  <a:outerShdw blurRad="38100" dist="38100" dir="2700000" algn="tl">
                    <a:srgbClr val="000000">
                      <a:alpha val="43137"/>
                    </a:srgbClr>
                  </a:outerShdw>
                </a:effectLst>
                <a:latin typeface="Arial Black" pitchFamily="34" charset="0"/>
                <a:cs typeface="+mn-cs"/>
              </a:rPr>
              <a:t>The Adverse Childhood Experiences (ACE) Stud</a:t>
            </a:r>
            <a:r>
              <a:rPr lang="en-US" sz="3600" b="0" dirty="0">
                <a:solidFill>
                  <a:schemeClr val="tx2"/>
                </a:solidFill>
                <a:latin typeface="Arial Black" pitchFamily="34" charset="0"/>
                <a:cs typeface="+mn-cs"/>
              </a:rPr>
              <a:t>y</a:t>
            </a:r>
          </a:p>
          <a:p>
            <a:pPr marL="449263" indent="-449263" eaLnBrk="0" hangingPunct="0">
              <a:tabLst>
                <a:tab pos="917575" algn="l"/>
              </a:tabLst>
              <a:defRPr/>
            </a:pPr>
            <a:endParaRPr lang="en-US" sz="3200" b="0" dirty="0">
              <a:solidFill>
                <a:schemeClr val="tx2"/>
              </a:solidFill>
              <a:latin typeface="Arial Black" pitchFamily="34" charset="0"/>
              <a:cs typeface="+mn-cs"/>
            </a:endParaRPr>
          </a:p>
          <a:p>
            <a:pPr marL="449263" indent="-449263" eaLnBrk="0" hangingPunct="0">
              <a:buFontTx/>
              <a:buChar char="•"/>
              <a:tabLst>
                <a:tab pos="917575" algn="l"/>
              </a:tabLst>
              <a:defRPr/>
            </a:pPr>
            <a:r>
              <a:rPr lang="en-US" sz="3200" dirty="0">
                <a:latin typeface="Times New Roman" pitchFamily="18" charset="0"/>
                <a:cs typeface="+mn-cs"/>
              </a:rPr>
              <a:t>The largest study of its kind ever done to examine the health, social, and economic effects of adverse childhood experiences over the lifespan  (18,000 participants)</a:t>
            </a:r>
          </a:p>
          <a:p>
            <a:pPr marL="449263" indent="-449263" eaLnBrk="0" hangingPunct="0">
              <a:buFontTx/>
              <a:buChar char="•"/>
              <a:tabLst>
                <a:tab pos="917575" algn="l"/>
              </a:tabLst>
              <a:defRPr/>
            </a:pPr>
            <a:r>
              <a:rPr lang="en-US" sz="3200" dirty="0">
                <a:latin typeface="Times New Roman" pitchFamily="18" charset="0"/>
                <a:cs typeface="+mn-cs"/>
              </a:rPr>
              <a:t>Average age = 57 years old</a:t>
            </a:r>
          </a:p>
          <a:p>
            <a:pPr marL="449263" indent="-449263" eaLnBrk="0" hangingPunct="0">
              <a:buFontTx/>
              <a:buChar char="•"/>
              <a:tabLst>
                <a:tab pos="917575" algn="l"/>
              </a:tabLst>
              <a:defRPr/>
            </a:pPr>
            <a:endParaRPr lang="en-US" sz="2800" dirty="0">
              <a:latin typeface="Times New Roman" pitchFamily="18" charset="0"/>
              <a:cs typeface="+mn-cs"/>
            </a:endParaRPr>
          </a:p>
        </p:txBody>
      </p:sp>
    </p:spTree>
    <p:extLst>
      <p:ext uri="{BB962C8B-B14F-4D97-AF65-F5344CB8AC3E}">
        <p14:creationId xmlns:p14="http://schemas.microsoft.com/office/powerpoint/2010/main" val="577568370"/>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ChangeArrowheads="1"/>
          </p:cNvSpPr>
          <p:nvPr/>
        </p:nvSpPr>
        <p:spPr bwMode="auto">
          <a:xfrm>
            <a:off x="685800" y="6248400"/>
            <a:ext cx="1905000" cy="457200"/>
          </a:xfrm>
          <a:prstGeom prst="rect">
            <a:avLst/>
          </a:prstGeom>
          <a:noFill/>
          <a:ln w="9525">
            <a:noFill/>
            <a:miter lim="800000"/>
            <a:headEnd/>
            <a:tailEnd/>
          </a:ln>
        </p:spPr>
        <p:txBody>
          <a:bodyPr wrap="none" anchor="ctr"/>
          <a:lstStyle/>
          <a:p>
            <a:pPr algn="ctr" eaLnBrk="0" hangingPunct="0"/>
            <a:endParaRPr lang="en-US"/>
          </a:p>
        </p:txBody>
      </p:sp>
      <p:sp>
        <p:nvSpPr>
          <p:cNvPr id="1028" name="Rectangle 3"/>
          <p:cNvSpPr>
            <a:spLocks noChangeArrowheads="1"/>
          </p:cNvSpPr>
          <p:nvPr/>
        </p:nvSpPr>
        <p:spPr bwMode="auto">
          <a:xfrm>
            <a:off x="3124200" y="6248400"/>
            <a:ext cx="2895600" cy="457200"/>
          </a:xfrm>
          <a:prstGeom prst="rect">
            <a:avLst/>
          </a:prstGeom>
          <a:noFill/>
          <a:ln w="9525">
            <a:noFill/>
            <a:miter lim="800000"/>
            <a:headEnd/>
            <a:tailEnd/>
          </a:ln>
        </p:spPr>
        <p:txBody>
          <a:bodyPr wrap="none" anchor="ctr"/>
          <a:lstStyle/>
          <a:p>
            <a:pPr algn="ctr" eaLnBrk="0" hangingPunct="0"/>
            <a:endParaRPr lang="en-US"/>
          </a:p>
        </p:txBody>
      </p:sp>
      <p:sp>
        <p:nvSpPr>
          <p:cNvPr id="29700" name="Rectangle 4"/>
          <p:cNvSpPr>
            <a:spLocks noChangeArrowheads="1"/>
          </p:cNvSpPr>
          <p:nvPr/>
        </p:nvSpPr>
        <p:spPr bwMode="auto">
          <a:xfrm>
            <a:off x="1004888" y="1730375"/>
            <a:ext cx="7748587" cy="4090988"/>
          </a:xfrm>
          <a:prstGeom prst="rect">
            <a:avLst/>
          </a:prstGeom>
          <a:noFill/>
          <a:ln w="9525">
            <a:noFill/>
            <a:miter lim="800000"/>
            <a:headEnd/>
            <a:tailEnd/>
          </a:ln>
        </p:spPr>
        <p:txBody>
          <a:bodyPr lIns="90488" tIns="44450" rIns="90488" bIns="44450">
            <a:spAutoFit/>
          </a:bodyPr>
          <a:lstStyle/>
          <a:p>
            <a:pPr marL="449263" indent="-449263" eaLnBrk="0" hangingPunct="0">
              <a:tabLst>
                <a:tab pos="917575" algn="l"/>
              </a:tabLst>
              <a:defRPr/>
            </a:pPr>
            <a:r>
              <a:rPr lang="en-US" sz="2800" b="0" dirty="0">
                <a:solidFill>
                  <a:schemeClr val="tx2"/>
                </a:solidFill>
                <a:effectLst>
                  <a:outerShdw blurRad="38100" dist="38100" dir="2700000" algn="tl">
                    <a:srgbClr val="000000">
                      <a:alpha val="43137"/>
                    </a:srgbClr>
                  </a:outerShdw>
                </a:effectLst>
                <a:latin typeface="Arial Black" pitchFamily="34" charset="0"/>
                <a:cs typeface="+mn-cs"/>
              </a:rPr>
              <a:t>What do we mean by Adverse Childhood Experiences?</a:t>
            </a:r>
          </a:p>
          <a:p>
            <a:pPr marL="449263" indent="-449263" eaLnBrk="0" hangingPunct="0">
              <a:tabLst>
                <a:tab pos="917575" algn="l"/>
              </a:tabLst>
              <a:defRPr/>
            </a:pPr>
            <a:endParaRPr lang="en-US" sz="2800" b="0" dirty="0">
              <a:solidFill>
                <a:schemeClr val="tx2"/>
              </a:solidFill>
              <a:latin typeface="Arial Black" pitchFamily="34" charset="0"/>
              <a:cs typeface="+mn-cs"/>
            </a:endParaRPr>
          </a:p>
          <a:p>
            <a:pPr marL="449263" indent="-449263" eaLnBrk="0" hangingPunct="0">
              <a:tabLst>
                <a:tab pos="917575" algn="l"/>
              </a:tabLst>
              <a:defRPr/>
            </a:pPr>
            <a:r>
              <a:rPr lang="en-US" sz="2400" dirty="0">
                <a:solidFill>
                  <a:schemeClr val="accent2">
                    <a:lumMod val="50000"/>
                  </a:schemeClr>
                </a:solidFill>
                <a:latin typeface="Times New Roman" pitchFamily="18" charset="0"/>
                <a:cs typeface="+mn-cs"/>
              </a:rPr>
              <a:t>Experiences that represent medical and </a:t>
            </a:r>
          </a:p>
          <a:p>
            <a:pPr marL="449263" indent="-449263" eaLnBrk="0" hangingPunct="0">
              <a:tabLst>
                <a:tab pos="917575" algn="l"/>
              </a:tabLst>
              <a:defRPr/>
            </a:pPr>
            <a:r>
              <a:rPr lang="en-US" sz="2400" dirty="0">
                <a:solidFill>
                  <a:schemeClr val="accent2">
                    <a:lumMod val="50000"/>
                  </a:schemeClr>
                </a:solidFill>
                <a:latin typeface="Times New Roman" pitchFamily="18" charset="0"/>
                <a:cs typeface="+mn-cs"/>
              </a:rPr>
              <a:t>social problems of national importance. </a:t>
            </a:r>
          </a:p>
          <a:p>
            <a:pPr marL="449263" indent="-449263" eaLnBrk="0" hangingPunct="0">
              <a:buFontTx/>
              <a:buChar char="•"/>
              <a:tabLst>
                <a:tab pos="917575" algn="l"/>
              </a:tabLst>
              <a:defRPr/>
            </a:pPr>
            <a:endParaRPr lang="en-US" sz="2400" dirty="0">
              <a:solidFill>
                <a:schemeClr val="accent2">
                  <a:lumMod val="50000"/>
                </a:schemeClr>
              </a:solidFill>
              <a:latin typeface="Times New Roman" pitchFamily="18" charset="0"/>
              <a:cs typeface="+mn-cs"/>
            </a:endParaRPr>
          </a:p>
          <a:p>
            <a:pPr marL="449263" indent="-449263" eaLnBrk="0" hangingPunct="0">
              <a:tabLst>
                <a:tab pos="917575" algn="l"/>
              </a:tabLst>
              <a:defRPr/>
            </a:pPr>
            <a:r>
              <a:rPr lang="en-US" sz="2400" dirty="0">
                <a:solidFill>
                  <a:schemeClr val="accent2">
                    <a:lumMod val="50000"/>
                  </a:schemeClr>
                </a:solidFill>
                <a:latin typeface="Times New Roman" pitchFamily="18" charset="0"/>
                <a:cs typeface="+mn-cs"/>
              </a:rPr>
              <a:t>	</a:t>
            </a:r>
            <a:r>
              <a:rPr lang="en-US" sz="2800" dirty="0">
                <a:solidFill>
                  <a:schemeClr val="accent2">
                    <a:lumMod val="50000"/>
                  </a:schemeClr>
                </a:solidFill>
                <a:latin typeface="Times New Roman" pitchFamily="18" charset="0"/>
                <a:cs typeface="+mn-cs"/>
              </a:rPr>
              <a:t>-</a:t>
            </a:r>
            <a:r>
              <a:rPr lang="en-US" sz="2400" dirty="0">
                <a:solidFill>
                  <a:schemeClr val="accent2">
                    <a:lumMod val="50000"/>
                  </a:schemeClr>
                </a:solidFill>
                <a:latin typeface="Times New Roman" pitchFamily="18" charset="0"/>
                <a:cs typeface="+mn-cs"/>
              </a:rPr>
              <a:t>childhood abuse and neglect</a:t>
            </a:r>
          </a:p>
          <a:p>
            <a:pPr marL="449263" indent="-449263" eaLnBrk="0" hangingPunct="0">
              <a:tabLst>
                <a:tab pos="917575" algn="l"/>
              </a:tabLst>
              <a:defRPr/>
            </a:pPr>
            <a:r>
              <a:rPr lang="en-US" sz="2400" dirty="0">
                <a:solidFill>
                  <a:schemeClr val="accent2">
                    <a:lumMod val="50000"/>
                  </a:schemeClr>
                </a:solidFill>
                <a:latin typeface="Times New Roman" pitchFamily="18" charset="0"/>
                <a:cs typeface="+mn-cs"/>
              </a:rPr>
              <a:t>	</a:t>
            </a:r>
            <a:r>
              <a:rPr lang="en-US" sz="2800" dirty="0">
                <a:solidFill>
                  <a:schemeClr val="accent2">
                    <a:lumMod val="50000"/>
                  </a:schemeClr>
                </a:solidFill>
                <a:latin typeface="Times New Roman" pitchFamily="18" charset="0"/>
                <a:cs typeface="+mn-cs"/>
              </a:rPr>
              <a:t>-</a:t>
            </a:r>
            <a:r>
              <a:rPr lang="en-US" sz="2400" dirty="0">
                <a:solidFill>
                  <a:schemeClr val="accent2">
                    <a:lumMod val="50000"/>
                  </a:schemeClr>
                </a:solidFill>
                <a:latin typeface="Times New Roman" pitchFamily="18" charset="0"/>
                <a:cs typeface="+mn-cs"/>
              </a:rPr>
              <a:t>growing up with domestic violence, </a:t>
            </a:r>
            <a:br>
              <a:rPr lang="en-US" sz="2400" dirty="0">
                <a:solidFill>
                  <a:schemeClr val="accent2">
                    <a:lumMod val="50000"/>
                  </a:schemeClr>
                </a:solidFill>
                <a:latin typeface="Times New Roman" pitchFamily="18" charset="0"/>
                <a:cs typeface="+mn-cs"/>
              </a:rPr>
            </a:br>
            <a:r>
              <a:rPr lang="en-US" sz="2400" dirty="0">
                <a:solidFill>
                  <a:schemeClr val="accent2">
                    <a:lumMod val="50000"/>
                  </a:schemeClr>
                </a:solidFill>
                <a:latin typeface="Times New Roman" pitchFamily="18" charset="0"/>
                <a:cs typeface="+mn-cs"/>
              </a:rPr>
              <a:t>substance abuse or mental illness in </a:t>
            </a:r>
            <a:br>
              <a:rPr lang="en-US" sz="2400" dirty="0">
                <a:solidFill>
                  <a:schemeClr val="accent2">
                    <a:lumMod val="50000"/>
                  </a:schemeClr>
                </a:solidFill>
                <a:latin typeface="Times New Roman" pitchFamily="18" charset="0"/>
                <a:cs typeface="+mn-cs"/>
              </a:rPr>
            </a:br>
            <a:r>
              <a:rPr lang="en-US" sz="2400" dirty="0">
                <a:solidFill>
                  <a:schemeClr val="accent2">
                    <a:lumMod val="50000"/>
                  </a:schemeClr>
                </a:solidFill>
                <a:latin typeface="Times New Roman" pitchFamily="18" charset="0"/>
                <a:cs typeface="+mn-cs"/>
              </a:rPr>
              <a:t>the home, parental loss,  or crime</a:t>
            </a:r>
          </a:p>
        </p:txBody>
      </p:sp>
      <p:pic>
        <p:nvPicPr>
          <p:cNvPr id="1030" name="Picture 5"/>
          <p:cNvPicPr>
            <a:picLocks noChangeArrowheads="1"/>
          </p:cNvPicPr>
          <p:nvPr/>
        </p:nvPicPr>
        <p:blipFill>
          <a:blip r:embed="rId4" cstate="print"/>
          <a:srcRect/>
          <a:stretch>
            <a:fillRect/>
          </a:stretch>
        </p:blipFill>
        <p:spPr bwMode="auto">
          <a:xfrm>
            <a:off x="6367463" y="2667000"/>
            <a:ext cx="1565275" cy="2655888"/>
          </a:xfrm>
          <a:prstGeom prst="rect">
            <a:avLst/>
          </a:prstGeom>
          <a:noFill/>
          <a:ln w="9525">
            <a:noFill/>
            <a:miter lim="800000"/>
            <a:headEnd/>
            <a:tailEnd/>
          </a:ln>
        </p:spPr>
      </p:pic>
      <p:graphicFrame>
        <p:nvGraphicFramePr>
          <p:cNvPr id="1026" name="Object 6">
            <a:hlinkClick r:id="" action="ppaction://ole?verb=0"/>
          </p:cNvPr>
          <p:cNvGraphicFramePr>
            <a:graphicFrameLocks/>
          </p:cNvGraphicFramePr>
          <p:nvPr/>
        </p:nvGraphicFramePr>
        <p:xfrm>
          <a:off x="406400" y="304800"/>
          <a:ext cx="1960563" cy="1511300"/>
        </p:xfrm>
        <a:graphic>
          <a:graphicData uri="http://schemas.openxmlformats.org/presentationml/2006/ole">
            <mc:AlternateContent xmlns:mc="http://schemas.openxmlformats.org/markup-compatibility/2006">
              <mc:Choice xmlns:v="urn:schemas-microsoft-com:vml" Requires="v">
                <p:oleObj spid="_x0000_s14347" name="Clip" r:id="rId5" imgW="2205038" imgH="1511300" progId="">
                  <p:embed/>
                </p:oleObj>
              </mc:Choice>
              <mc:Fallback>
                <p:oleObj name="Clip" r:id="rId5" imgW="2205038" imgH="1511300" progId="">
                  <p:embed/>
                  <p:pic>
                    <p:nvPicPr>
                      <p:cNvPr id="0" name=""/>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6400" y="304800"/>
                        <a:ext cx="1960563" cy="151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1846428985"/>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8" name="Rectangle 2"/>
          <p:cNvSpPr>
            <a:spLocks noGrp="1" noChangeArrowheads="1"/>
          </p:cNvSpPr>
          <p:nvPr>
            <p:ph type="title"/>
          </p:nvPr>
        </p:nvSpPr>
        <p:spPr>
          <a:xfrm>
            <a:off x="1795463" y="457200"/>
            <a:ext cx="7346950" cy="1447800"/>
          </a:xfrm>
        </p:spPr>
        <p:txBody>
          <a:bodyPr lIns="90488" tIns="44450" rIns="90488" bIns="44450"/>
          <a:lstStyle/>
          <a:p>
            <a:pPr eaLnBrk="1" hangingPunct="1">
              <a:defRPr/>
            </a:pPr>
            <a:r>
              <a:rPr lang="en-US" sz="3200" smtClean="0">
                <a:latin typeface="Arial Black" pitchFamily="34" charset="0"/>
              </a:rPr>
              <a:t>Categories of Adverse </a:t>
            </a:r>
            <a:br>
              <a:rPr lang="en-US" sz="3200" smtClean="0">
                <a:latin typeface="Arial Black" pitchFamily="34" charset="0"/>
              </a:rPr>
            </a:br>
            <a:r>
              <a:rPr lang="en-US" sz="3200" smtClean="0">
                <a:latin typeface="Arial Black" pitchFamily="34" charset="0"/>
              </a:rPr>
              <a:t>Childhood Experiences</a:t>
            </a:r>
          </a:p>
        </p:txBody>
      </p:sp>
      <p:grpSp>
        <p:nvGrpSpPr>
          <p:cNvPr id="2" name="Group 3"/>
          <p:cNvGrpSpPr>
            <a:grpSpLocks/>
          </p:cNvGrpSpPr>
          <p:nvPr/>
        </p:nvGrpSpPr>
        <p:grpSpPr bwMode="auto">
          <a:xfrm>
            <a:off x="412750" y="1801813"/>
            <a:ext cx="8393113" cy="4697413"/>
            <a:chOff x="293" y="1135"/>
            <a:chExt cx="5947" cy="2959"/>
          </a:xfrm>
        </p:grpSpPr>
        <p:sp>
          <p:nvSpPr>
            <p:cNvPr id="40963" name="Rectangle 4"/>
            <p:cNvSpPr>
              <a:spLocks noChangeArrowheads="1"/>
            </p:cNvSpPr>
            <p:nvPr/>
          </p:nvSpPr>
          <p:spPr bwMode="auto">
            <a:xfrm>
              <a:off x="4327" y="1135"/>
              <a:ext cx="1426" cy="516"/>
            </a:xfrm>
            <a:prstGeom prst="rect">
              <a:avLst/>
            </a:prstGeom>
            <a:noFill/>
            <a:ln w="9525">
              <a:noFill/>
              <a:miter lim="800000"/>
              <a:headEnd/>
              <a:tailEnd/>
            </a:ln>
          </p:spPr>
          <p:txBody>
            <a:bodyPr wrap="none" lIns="90488" tIns="44450" rIns="90488" bIns="44450">
              <a:spAutoFit/>
            </a:bodyPr>
            <a:lstStyle/>
            <a:p>
              <a:pPr eaLnBrk="0" hangingPunct="0"/>
              <a:r>
                <a:rPr lang="en-US" sz="2400" b="0">
                  <a:solidFill>
                    <a:schemeClr val="bg1"/>
                  </a:solidFill>
                  <a:latin typeface="Times New Roman" pitchFamily="18" charset="0"/>
                </a:rPr>
                <a:t>     </a:t>
              </a:r>
              <a:r>
                <a:rPr lang="en-US" sz="2000" b="0">
                  <a:solidFill>
                    <a:srgbClr val="FFFFFF"/>
                  </a:solidFill>
                  <a:latin typeface="Arial Black"/>
                </a:rPr>
                <a:t>Category</a:t>
              </a:r>
            </a:p>
            <a:p>
              <a:pPr eaLnBrk="0" hangingPunct="0"/>
              <a:r>
                <a:rPr lang="en-US" sz="2000" b="0">
                  <a:solidFill>
                    <a:srgbClr val="FFFFFF"/>
                  </a:solidFill>
                  <a:latin typeface="Arial Black"/>
                </a:rPr>
                <a:t>Prevalence</a:t>
              </a:r>
              <a:r>
                <a:rPr lang="en-US" sz="2400" b="0">
                  <a:solidFill>
                    <a:srgbClr val="FFFFFF"/>
                  </a:solidFill>
                  <a:latin typeface="Times New Roman" pitchFamily="18" charset="0"/>
                </a:rPr>
                <a:t> </a:t>
              </a:r>
              <a:r>
                <a:rPr lang="en-US" sz="2000" b="0">
                  <a:solidFill>
                    <a:srgbClr val="FFFFFF"/>
                  </a:solidFill>
                  <a:latin typeface="Arial Black"/>
                </a:rPr>
                <a:t>(%)</a:t>
              </a:r>
            </a:p>
          </p:txBody>
        </p:sp>
        <p:sp>
          <p:nvSpPr>
            <p:cNvPr id="40964" name="Line 5"/>
            <p:cNvSpPr>
              <a:spLocks noChangeShapeType="1"/>
            </p:cNvSpPr>
            <p:nvPr/>
          </p:nvSpPr>
          <p:spPr bwMode="auto">
            <a:xfrm>
              <a:off x="293" y="1680"/>
              <a:ext cx="5947" cy="0"/>
            </a:xfrm>
            <a:prstGeom prst="line">
              <a:avLst/>
            </a:prstGeom>
            <a:noFill/>
            <a:ln w="25400">
              <a:solidFill>
                <a:srgbClr val="FFFF00"/>
              </a:solidFill>
              <a:round/>
              <a:headEnd type="none" w="sm" len="sm"/>
              <a:tailEnd type="none" w="sm" len="sm"/>
            </a:ln>
          </p:spPr>
          <p:txBody>
            <a:bodyPr wrap="none" anchor="ctr"/>
            <a:lstStyle/>
            <a:p>
              <a:endParaRPr lang="en-US"/>
            </a:p>
          </p:txBody>
        </p:sp>
        <p:sp>
          <p:nvSpPr>
            <p:cNvPr id="40965" name="Rectangle 6"/>
            <p:cNvSpPr>
              <a:spLocks noChangeArrowheads="1"/>
            </p:cNvSpPr>
            <p:nvPr/>
          </p:nvSpPr>
          <p:spPr bwMode="auto">
            <a:xfrm>
              <a:off x="295" y="1711"/>
              <a:ext cx="4466" cy="2383"/>
            </a:xfrm>
            <a:prstGeom prst="rect">
              <a:avLst/>
            </a:prstGeom>
            <a:noFill/>
            <a:ln w="9525">
              <a:noFill/>
              <a:miter lim="800000"/>
              <a:headEnd/>
              <a:tailEnd/>
            </a:ln>
          </p:spPr>
          <p:txBody>
            <a:bodyPr wrap="none" lIns="90488" tIns="44450" rIns="90488" bIns="44450">
              <a:spAutoFit/>
            </a:bodyPr>
            <a:lstStyle/>
            <a:p>
              <a:pPr eaLnBrk="0" hangingPunct="0"/>
              <a:r>
                <a:rPr lang="en-US" sz="2400" b="0" dirty="0">
                  <a:latin typeface="Arial Black"/>
                </a:rPr>
                <a:t>Abuse, by Category</a:t>
              </a:r>
              <a:endParaRPr lang="en-US" sz="2400" b="0" u="sng" dirty="0">
                <a:latin typeface="Times New Roman" pitchFamily="18" charset="0"/>
              </a:endParaRPr>
            </a:p>
            <a:p>
              <a:pPr eaLnBrk="0" hangingPunct="0"/>
              <a:r>
                <a:rPr lang="en-US" sz="2400" b="0" dirty="0">
                  <a:latin typeface="Times New Roman" pitchFamily="18" charset="0"/>
                </a:rPr>
                <a:t>    Psychological (by parents)					11%</a:t>
              </a:r>
            </a:p>
            <a:p>
              <a:pPr eaLnBrk="0" hangingPunct="0"/>
              <a:r>
                <a:rPr lang="en-US" sz="2400" b="0" dirty="0">
                  <a:latin typeface="Times New Roman" pitchFamily="18" charset="0"/>
                </a:rPr>
                <a:t>    Physical (by parents)					</a:t>
              </a:r>
              <a:r>
                <a:rPr lang="en-US" sz="2400" b="0" dirty="0" smtClean="0">
                  <a:latin typeface="Times New Roman" pitchFamily="18" charset="0"/>
                </a:rPr>
                <a:t>	11</a:t>
              </a:r>
              <a:r>
                <a:rPr lang="en-US" sz="2400" b="0" dirty="0">
                  <a:latin typeface="Times New Roman" pitchFamily="18" charset="0"/>
                </a:rPr>
                <a:t>%</a:t>
              </a:r>
            </a:p>
            <a:p>
              <a:pPr eaLnBrk="0" hangingPunct="0"/>
              <a:r>
                <a:rPr lang="en-US" sz="2400" b="0" dirty="0">
                  <a:latin typeface="Times New Roman" pitchFamily="18" charset="0"/>
                </a:rPr>
                <a:t>    Sexual (anyone)						</a:t>
              </a:r>
              <a:r>
                <a:rPr lang="en-US" sz="2400" b="0" dirty="0" smtClean="0">
                  <a:latin typeface="Times New Roman" pitchFamily="18" charset="0"/>
                </a:rPr>
                <a:t>	22</a:t>
              </a:r>
              <a:r>
                <a:rPr lang="en-US" sz="2400" b="0" dirty="0">
                  <a:latin typeface="Times New Roman" pitchFamily="18" charset="0"/>
                </a:rPr>
                <a:t>%</a:t>
              </a:r>
            </a:p>
            <a:p>
              <a:pPr eaLnBrk="0" hangingPunct="0"/>
              <a:endParaRPr lang="en-US" sz="2400" b="0" dirty="0">
                <a:latin typeface="Times New Roman" pitchFamily="18" charset="0"/>
              </a:endParaRPr>
            </a:p>
            <a:p>
              <a:pPr eaLnBrk="0" hangingPunct="0"/>
              <a:r>
                <a:rPr lang="en-US" sz="2400" b="0" dirty="0">
                  <a:latin typeface="Arial Black"/>
                </a:rPr>
                <a:t>Household Dysfunction, by Category</a:t>
              </a:r>
              <a:endParaRPr lang="en-US" sz="2400" b="0" u="sng" dirty="0">
                <a:latin typeface="Times New Roman" pitchFamily="18" charset="0"/>
              </a:endParaRPr>
            </a:p>
            <a:p>
              <a:pPr eaLnBrk="0" hangingPunct="0"/>
              <a:r>
                <a:rPr lang="en-US" sz="2400" b="0" dirty="0">
                  <a:latin typeface="Times New Roman" pitchFamily="18" charset="0"/>
                </a:rPr>
                <a:t>     Substance Abuse						</a:t>
              </a:r>
              <a:r>
                <a:rPr lang="en-US" sz="2400" b="0" dirty="0" smtClean="0">
                  <a:latin typeface="Times New Roman" pitchFamily="18" charset="0"/>
                </a:rPr>
                <a:t>	26</a:t>
              </a:r>
              <a:r>
                <a:rPr lang="en-US" sz="2400" b="0" dirty="0">
                  <a:latin typeface="Times New Roman" pitchFamily="18" charset="0"/>
                </a:rPr>
                <a:t>%</a:t>
              </a:r>
            </a:p>
            <a:p>
              <a:pPr eaLnBrk="0" hangingPunct="0"/>
              <a:r>
                <a:rPr lang="en-US" sz="2400" b="0" dirty="0">
                  <a:latin typeface="Times New Roman" pitchFamily="18" charset="0"/>
                </a:rPr>
                <a:t>     Mental Illness						</a:t>
              </a:r>
              <a:r>
                <a:rPr lang="en-US" sz="2400" b="0" dirty="0" smtClean="0">
                  <a:latin typeface="Times New Roman" pitchFamily="18" charset="0"/>
                </a:rPr>
                <a:t>		19</a:t>
              </a:r>
              <a:r>
                <a:rPr lang="en-US" sz="2400" b="0" dirty="0">
                  <a:latin typeface="Times New Roman" pitchFamily="18" charset="0"/>
                </a:rPr>
                <a:t>%</a:t>
              </a:r>
            </a:p>
            <a:p>
              <a:pPr eaLnBrk="0" hangingPunct="0"/>
              <a:r>
                <a:rPr lang="en-US" sz="2400" b="0" dirty="0">
                  <a:latin typeface="Times New Roman" pitchFamily="18" charset="0"/>
                </a:rPr>
                <a:t>     Mother Treated Violently					13%</a:t>
              </a:r>
            </a:p>
            <a:p>
              <a:pPr eaLnBrk="0" hangingPunct="0"/>
              <a:r>
                <a:rPr lang="en-US" sz="2400" b="0" dirty="0">
                  <a:latin typeface="Times New Roman" pitchFamily="18" charset="0"/>
                </a:rPr>
                <a:t>     Imprisoned Household Member		</a:t>
              </a:r>
              <a:r>
                <a:rPr lang="en-US" sz="2400" dirty="0">
                  <a:latin typeface="Times New Roman" pitchFamily="18" charset="0"/>
                </a:rPr>
                <a:t>	</a:t>
              </a:r>
              <a:r>
                <a:rPr lang="en-US" sz="2400" dirty="0" smtClean="0">
                  <a:latin typeface="Times New Roman" pitchFamily="18" charset="0"/>
                </a:rPr>
                <a:t>  </a:t>
              </a:r>
              <a:r>
                <a:rPr lang="en-US" sz="2400" b="0" dirty="0" smtClean="0">
                  <a:latin typeface="Times New Roman" pitchFamily="18" charset="0"/>
                </a:rPr>
                <a:t>3</a:t>
              </a:r>
              <a:r>
                <a:rPr lang="en-US" sz="2400" b="0" dirty="0">
                  <a:latin typeface="Times New Roman" pitchFamily="18" charset="0"/>
                </a:rPr>
                <a:t>%</a:t>
              </a:r>
            </a:p>
          </p:txBody>
        </p:sp>
      </p:grpSp>
    </p:spTree>
    <p:extLst>
      <p:ext uri="{BB962C8B-B14F-4D97-AF65-F5344CB8AC3E}">
        <p14:creationId xmlns:p14="http://schemas.microsoft.com/office/powerpoint/2010/main" val="1694711906"/>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body" idx="1"/>
          </p:nvPr>
        </p:nvSpPr>
        <p:spPr>
          <a:xfrm>
            <a:off x="457200" y="2965938"/>
            <a:ext cx="8229600" cy="2632686"/>
          </a:xfrm>
        </p:spPr>
        <p:txBody>
          <a:bodyPr>
            <a:normAutofit fontScale="92500"/>
          </a:bodyPr>
          <a:lstStyle/>
          <a:p>
            <a:pPr eaLnBrk="1" hangingPunct="1">
              <a:lnSpc>
                <a:spcPct val="90000"/>
              </a:lnSpc>
              <a:defRPr/>
            </a:pPr>
            <a:endParaRPr lang="en-US" sz="2800" dirty="0" smtClean="0"/>
          </a:p>
          <a:p>
            <a:pPr eaLnBrk="1" hangingPunct="1">
              <a:lnSpc>
                <a:spcPct val="90000"/>
              </a:lnSpc>
              <a:defRPr/>
            </a:pPr>
            <a:r>
              <a:rPr lang="en-US" sz="2800" dirty="0" smtClean="0">
                <a:effectLst/>
              </a:rPr>
              <a:t>Total number of ACE that each participant reported</a:t>
            </a:r>
          </a:p>
          <a:p>
            <a:pPr eaLnBrk="1" hangingPunct="1">
              <a:lnSpc>
                <a:spcPct val="90000"/>
              </a:lnSpc>
              <a:defRPr/>
            </a:pPr>
            <a:r>
              <a:rPr lang="en-US" sz="2800" dirty="0" smtClean="0">
                <a:effectLst/>
              </a:rPr>
              <a:t>Used to assess negative experiences during childhood</a:t>
            </a:r>
          </a:p>
          <a:p>
            <a:pPr eaLnBrk="1" hangingPunct="1">
              <a:lnSpc>
                <a:spcPct val="90000"/>
              </a:lnSpc>
              <a:defRPr/>
            </a:pPr>
            <a:r>
              <a:rPr lang="en-US" sz="2800" dirty="0" smtClean="0">
                <a:effectLst/>
              </a:rPr>
              <a:t>Example: Experiencing physical abuse as a child is an ACE score of one.  Experiencing  physical abuse plus witnessing IPV is an ACE store of two.</a:t>
            </a:r>
          </a:p>
        </p:txBody>
      </p:sp>
      <p:sp>
        <p:nvSpPr>
          <p:cNvPr id="664578" name="Rectangle 2"/>
          <p:cNvSpPr>
            <a:spLocks noGrp="1" noChangeArrowheads="1"/>
          </p:cNvSpPr>
          <p:nvPr>
            <p:ph type="title"/>
          </p:nvPr>
        </p:nvSpPr>
        <p:spPr>
          <a:xfrm>
            <a:off x="381000" y="304800"/>
            <a:ext cx="8229600" cy="533400"/>
          </a:xfrm>
        </p:spPr>
        <p:txBody>
          <a:bodyPr>
            <a:noAutofit/>
          </a:bodyPr>
          <a:lstStyle/>
          <a:p>
            <a:pPr eaLnBrk="1" hangingPunct="1">
              <a:defRPr/>
            </a:pPr>
            <a:r>
              <a:rPr lang="en-US" b="1" dirty="0">
                <a:effectLst>
                  <a:outerShdw blurRad="38100" dist="38100" dir="2700000" algn="tl">
                    <a:srgbClr val="C0C0C0"/>
                  </a:outerShdw>
                </a:effectLst>
              </a:rPr>
              <a:t>ACE Score</a:t>
            </a:r>
            <a:r>
              <a:rPr lang="en-US" b="1" dirty="0"/>
              <a:t> </a:t>
            </a:r>
          </a:p>
        </p:txBody>
      </p:sp>
      <p:pic>
        <p:nvPicPr>
          <p:cNvPr id="45060" name="Picture 7" descr="MCj007882800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05000" y="1066800"/>
            <a:ext cx="54864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3510076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7" name="Picture 2"/>
          <p:cNvPicPr>
            <a:picLocks noChangeArrowheads="1"/>
          </p:cNvPicPr>
          <p:nvPr/>
        </p:nvPicPr>
        <p:blipFill>
          <a:blip r:embed="rId3" cstate="print"/>
          <a:srcRect/>
          <a:stretch>
            <a:fillRect/>
          </a:stretch>
        </p:blipFill>
        <p:spPr bwMode="auto">
          <a:xfrm>
            <a:off x="5035550" y="2133600"/>
            <a:ext cx="4108450" cy="3106738"/>
          </a:xfrm>
          <a:prstGeom prst="rect">
            <a:avLst/>
          </a:prstGeom>
          <a:noFill/>
          <a:ln w="9525">
            <a:noFill/>
            <a:miter lim="800000"/>
            <a:headEnd/>
            <a:tailEnd/>
          </a:ln>
        </p:spPr>
      </p:pic>
      <p:sp>
        <p:nvSpPr>
          <p:cNvPr id="45058" name="Rectangle 3"/>
          <p:cNvSpPr>
            <a:spLocks noChangeArrowheads="1"/>
          </p:cNvSpPr>
          <p:nvPr/>
        </p:nvSpPr>
        <p:spPr bwMode="auto">
          <a:xfrm>
            <a:off x="685800" y="6248400"/>
            <a:ext cx="1905000" cy="457200"/>
          </a:xfrm>
          <a:prstGeom prst="rect">
            <a:avLst/>
          </a:prstGeom>
          <a:noFill/>
          <a:ln w="9525">
            <a:noFill/>
            <a:miter lim="800000"/>
            <a:headEnd/>
            <a:tailEnd/>
          </a:ln>
        </p:spPr>
        <p:txBody>
          <a:bodyPr wrap="none" anchor="ctr"/>
          <a:lstStyle/>
          <a:p>
            <a:pPr algn="ctr" eaLnBrk="0" hangingPunct="0"/>
            <a:endParaRPr lang="en-US"/>
          </a:p>
        </p:txBody>
      </p:sp>
      <p:sp>
        <p:nvSpPr>
          <p:cNvPr id="45059" name="Rectangle 4"/>
          <p:cNvSpPr>
            <a:spLocks noChangeArrowheads="1"/>
          </p:cNvSpPr>
          <p:nvPr/>
        </p:nvSpPr>
        <p:spPr bwMode="auto">
          <a:xfrm>
            <a:off x="3124200" y="6248400"/>
            <a:ext cx="2895600" cy="457200"/>
          </a:xfrm>
          <a:prstGeom prst="rect">
            <a:avLst/>
          </a:prstGeom>
          <a:noFill/>
          <a:ln w="9525">
            <a:noFill/>
            <a:miter lim="800000"/>
            <a:headEnd/>
            <a:tailEnd/>
          </a:ln>
        </p:spPr>
        <p:txBody>
          <a:bodyPr wrap="none" anchor="ctr"/>
          <a:lstStyle/>
          <a:p>
            <a:pPr algn="ctr" eaLnBrk="0" hangingPunct="0"/>
            <a:endParaRPr lang="en-US"/>
          </a:p>
        </p:txBody>
      </p:sp>
      <p:sp>
        <p:nvSpPr>
          <p:cNvPr id="45060" name="Rectangle 5"/>
          <p:cNvSpPr>
            <a:spLocks noChangeArrowheads="1"/>
          </p:cNvSpPr>
          <p:nvPr/>
        </p:nvSpPr>
        <p:spPr bwMode="auto">
          <a:xfrm>
            <a:off x="914400" y="304800"/>
            <a:ext cx="7645400" cy="1187450"/>
          </a:xfrm>
          <a:prstGeom prst="rect">
            <a:avLst/>
          </a:prstGeom>
          <a:noFill/>
          <a:ln w="9525">
            <a:noFill/>
            <a:miter lim="800000"/>
            <a:headEnd/>
            <a:tailEnd/>
          </a:ln>
        </p:spPr>
        <p:txBody>
          <a:bodyPr lIns="90488" tIns="44450" rIns="90488" bIns="44450">
            <a:spAutoFit/>
          </a:bodyPr>
          <a:lstStyle/>
          <a:p>
            <a:pPr algn="ctr" eaLnBrk="0" hangingPunct="0"/>
            <a:r>
              <a:rPr lang="en-US" sz="3600" b="0">
                <a:solidFill>
                  <a:schemeClr val="tx2"/>
                </a:solidFill>
                <a:latin typeface="Arial Black"/>
              </a:rPr>
              <a:t>Adverse Childhood Experiences Score</a:t>
            </a:r>
          </a:p>
        </p:txBody>
      </p:sp>
      <p:sp>
        <p:nvSpPr>
          <p:cNvPr id="45061" name="Rectangle 6"/>
          <p:cNvSpPr>
            <a:spLocks noChangeArrowheads="1"/>
          </p:cNvSpPr>
          <p:nvPr/>
        </p:nvSpPr>
        <p:spPr bwMode="auto">
          <a:xfrm>
            <a:off x="931863" y="1682750"/>
            <a:ext cx="7280275" cy="819150"/>
          </a:xfrm>
          <a:prstGeom prst="rect">
            <a:avLst/>
          </a:prstGeom>
          <a:noFill/>
          <a:ln w="9525">
            <a:noFill/>
            <a:miter lim="800000"/>
            <a:headEnd/>
            <a:tailEnd/>
          </a:ln>
        </p:spPr>
        <p:txBody>
          <a:bodyPr lIns="90488" tIns="44450" rIns="90488" bIns="44450">
            <a:spAutoFit/>
          </a:bodyPr>
          <a:lstStyle/>
          <a:p>
            <a:pPr eaLnBrk="0" hangingPunct="0"/>
            <a:r>
              <a:rPr lang="en-US" sz="2400">
                <a:solidFill>
                  <a:srgbClr val="333300"/>
                </a:solidFill>
                <a:latin typeface="Times New Roman" pitchFamily="18" charset="0"/>
              </a:rPr>
              <a:t>Number of </a:t>
            </a:r>
            <a:r>
              <a:rPr lang="en-US" sz="2400" u="sng">
                <a:solidFill>
                  <a:srgbClr val="333300"/>
                </a:solidFill>
                <a:latin typeface="Times New Roman" pitchFamily="18" charset="0"/>
              </a:rPr>
              <a:t>categories</a:t>
            </a:r>
            <a:r>
              <a:rPr lang="en-US" sz="2400">
                <a:solidFill>
                  <a:srgbClr val="333300"/>
                </a:solidFill>
                <a:latin typeface="Times New Roman" pitchFamily="18" charset="0"/>
              </a:rPr>
              <a:t> of adverse childhood experiences </a:t>
            </a:r>
            <a:br>
              <a:rPr lang="en-US" sz="2400">
                <a:solidFill>
                  <a:srgbClr val="333300"/>
                </a:solidFill>
                <a:latin typeface="Times New Roman" pitchFamily="18" charset="0"/>
              </a:rPr>
            </a:br>
            <a:r>
              <a:rPr lang="en-US" sz="2400">
                <a:solidFill>
                  <a:srgbClr val="333300"/>
                </a:solidFill>
                <a:latin typeface="Times New Roman" pitchFamily="18" charset="0"/>
              </a:rPr>
              <a:t>are summed … </a:t>
            </a:r>
          </a:p>
        </p:txBody>
      </p:sp>
      <p:sp>
        <p:nvSpPr>
          <p:cNvPr id="45062" name="Rectangle 7"/>
          <p:cNvSpPr>
            <a:spLocks noChangeArrowheads="1"/>
          </p:cNvSpPr>
          <p:nvPr/>
        </p:nvSpPr>
        <p:spPr bwMode="auto">
          <a:xfrm>
            <a:off x="1295400" y="2895600"/>
            <a:ext cx="3171825" cy="2305050"/>
          </a:xfrm>
          <a:prstGeom prst="rect">
            <a:avLst/>
          </a:prstGeom>
          <a:solidFill>
            <a:srgbClr val="FF0000"/>
          </a:solidFill>
          <a:ln w="9525">
            <a:noFill/>
            <a:miter lim="800000"/>
            <a:headEnd/>
            <a:tailEnd/>
          </a:ln>
        </p:spPr>
        <p:txBody>
          <a:bodyPr wrap="none" lIns="90488" tIns="44450" rIns="90488" bIns="44450">
            <a:spAutoFit/>
          </a:bodyPr>
          <a:lstStyle/>
          <a:p>
            <a:pPr eaLnBrk="0" hangingPunct="0">
              <a:tabLst>
                <a:tab pos="1778000" algn="l"/>
                <a:tab pos="2579688" algn="dec"/>
              </a:tabLst>
            </a:pPr>
            <a:r>
              <a:rPr lang="en-US" sz="2400" i="1" dirty="0">
                <a:solidFill>
                  <a:srgbClr val="FFFF00"/>
                </a:solidFill>
                <a:latin typeface="Times New Roman" pitchFamily="18" charset="0"/>
              </a:rPr>
              <a:t>ACE score   Prevalence</a:t>
            </a:r>
          </a:p>
          <a:p>
            <a:pPr eaLnBrk="0" hangingPunct="0">
              <a:tabLst>
                <a:tab pos="1778000" algn="l"/>
                <a:tab pos="2579688" algn="dec"/>
              </a:tabLst>
            </a:pPr>
            <a:r>
              <a:rPr lang="en-US" sz="2400" dirty="0">
                <a:solidFill>
                  <a:srgbClr val="FFFF00"/>
                </a:solidFill>
                <a:latin typeface="Times New Roman" pitchFamily="18" charset="0"/>
              </a:rPr>
              <a:t>    0		48%</a:t>
            </a:r>
          </a:p>
          <a:p>
            <a:pPr eaLnBrk="0" hangingPunct="0">
              <a:tabLst>
                <a:tab pos="1778000" algn="l"/>
                <a:tab pos="2579688" algn="dec"/>
              </a:tabLst>
            </a:pPr>
            <a:r>
              <a:rPr lang="en-US" sz="2400" dirty="0">
                <a:solidFill>
                  <a:srgbClr val="FFFF00"/>
                </a:solidFill>
                <a:latin typeface="Times New Roman" pitchFamily="18" charset="0"/>
              </a:rPr>
              <a:t>    1		25%</a:t>
            </a:r>
          </a:p>
          <a:p>
            <a:pPr eaLnBrk="0" hangingPunct="0">
              <a:tabLst>
                <a:tab pos="1778000" algn="l"/>
                <a:tab pos="2579688" algn="dec"/>
              </a:tabLst>
            </a:pPr>
            <a:r>
              <a:rPr lang="en-US" sz="2400" dirty="0">
                <a:solidFill>
                  <a:srgbClr val="FFFF00"/>
                </a:solidFill>
                <a:latin typeface="Times New Roman" pitchFamily="18" charset="0"/>
              </a:rPr>
              <a:t>    2		13%</a:t>
            </a:r>
          </a:p>
          <a:p>
            <a:pPr eaLnBrk="0" hangingPunct="0">
              <a:tabLst>
                <a:tab pos="1778000" algn="l"/>
                <a:tab pos="2579688" algn="dec"/>
              </a:tabLst>
            </a:pPr>
            <a:r>
              <a:rPr lang="en-US" sz="2400" dirty="0">
                <a:solidFill>
                  <a:srgbClr val="FFFF00"/>
                </a:solidFill>
                <a:latin typeface="Times New Roman" pitchFamily="18" charset="0"/>
              </a:rPr>
              <a:t>    3	  	7%</a:t>
            </a:r>
          </a:p>
          <a:p>
            <a:pPr eaLnBrk="0" hangingPunct="0">
              <a:tabLst>
                <a:tab pos="1778000" algn="l"/>
                <a:tab pos="2579688" algn="dec"/>
              </a:tabLst>
            </a:pPr>
            <a:r>
              <a:rPr lang="en-US" sz="2400" dirty="0">
                <a:solidFill>
                  <a:srgbClr val="FFFF00"/>
                </a:solidFill>
                <a:latin typeface="Times New Roman" pitchFamily="18" charset="0"/>
              </a:rPr>
              <a:t>4 or more		7%</a:t>
            </a:r>
          </a:p>
        </p:txBody>
      </p:sp>
      <p:sp>
        <p:nvSpPr>
          <p:cNvPr id="32776" name="Rectangle 8"/>
          <p:cNvSpPr>
            <a:spLocks noChangeArrowheads="1"/>
          </p:cNvSpPr>
          <p:nvPr/>
        </p:nvSpPr>
        <p:spPr bwMode="auto">
          <a:xfrm>
            <a:off x="1343025" y="5245100"/>
            <a:ext cx="6919913" cy="1677988"/>
          </a:xfrm>
          <a:prstGeom prst="rect">
            <a:avLst/>
          </a:prstGeom>
          <a:noFill/>
          <a:ln w="9525">
            <a:noFill/>
            <a:miter lim="800000"/>
            <a:headEnd/>
            <a:tailEnd/>
          </a:ln>
        </p:spPr>
        <p:txBody>
          <a:bodyPr lIns="90488" tIns="44450" rIns="90488" bIns="44450">
            <a:spAutoFit/>
          </a:bodyPr>
          <a:lstStyle/>
          <a:p>
            <a:pPr marL="390525" indent="-390525" eaLnBrk="0" hangingPunct="0">
              <a:spcAft>
                <a:spcPct val="30000"/>
              </a:spcAft>
              <a:buFontTx/>
              <a:buChar char="•"/>
              <a:defRPr/>
            </a:pPr>
            <a:r>
              <a:rPr lang="en-US" sz="2400" dirty="0">
                <a:solidFill>
                  <a:schemeClr val="accent2">
                    <a:lumMod val="50000"/>
                  </a:schemeClr>
                </a:solidFill>
                <a:latin typeface="Times New Roman" pitchFamily="18" charset="0"/>
                <a:cs typeface="+mn-cs"/>
              </a:rPr>
              <a:t>More than </a:t>
            </a:r>
            <a:r>
              <a:rPr lang="en-US" sz="2400" i="1" dirty="0">
                <a:solidFill>
                  <a:schemeClr val="accent2">
                    <a:lumMod val="50000"/>
                  </a:schemeClr>
                </a:solidFill>
                <a:latin typeface="Times New Roman" pitchFamily="18" charset="0"/>
                <a:cs typeface="+mn-cs"/>
              </a:rPr>
              <a:t>half have at least one ACE</a:t>
            </a:r>
            <a:endParaRPr lang="en-US" sz="2400" dirty="0">
              <a:solidFill>
                <a:schemeClr val="accent2">
                  <a:lumMod val="50000"/>
                </a:schemeClr>
              </a:solidFill>
              <a:latin typeface="Times New Roman" pitchFamily="18" charset="0"/>
              <a:cs typeface="+mn-cs"/>
            </a:endParaRPr>
          </a:p>
          <a:p>
            <a:pPr marL="390525" indent="-390525" eaLnBrk="0" hangingPunct="0">
              <a:buFontTx/>
              <a:buChar char="•"/>
              <a:defRPr/>
            </a:pPr>
            <a:r>
              <a:rPr lang="en-US" sz="2400" dirty="0">
                <a:solidFill>
                  <a:schemeClr val="accent2">
                    <a:lumMod val="50000"/>
                  </a:schemeClr>
                </a:solidFill>
                <a:latin typeface="Times New Roman" pitchFamily="18" charset="0"/>
                <a:cs typeface="+mn-cs"/>
              </a:rPr>
              <a:t>If one category of ACE is present, there is an 84% likelihood of additional categories being present.</a:t>
            </a:r>
          </a:p>
        </p:txBody>
      </p:sp>
    </p:spTree>
    <p:extLst>
      <p:ext uri="{BB962C8B-B14F-4D97-AF65-F5344CB8AC3E}">
        <p14:creationId xmlns:p14="http://schemas.microsoft.com/office/powerpoint/2010/main" val="1612099380"/>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p:txBody>
          <a:bodyPr/>
          <a:lstStyle/>
          <a:p>
            <a:pPr eaLnBrk="1" hangingPunct="1">
              <a:defRPr/>
            </a:pPr>
            <a:r>
              <a:rPr lang="en-US" smtClean="0"/>
              <a:t>HEALTH CONSEQUENCES</a:t>
            </a:r>
          </a:p>
        </p:txBody>
      </p:sp>
      <p:pic>
        <p:nvPicPr>
          <p:cNvPr id="47106" name="Picture 5" descr="j0422110[1]"/>
          <p:cNvPicPr>
            <a:picLocks noGrp="1" noChangeAspect="1" noChangeArrowheads="1"/>
          </p:cNvPicPr>
          <p:nvPr>
            <p:ph type="tbl" idx="1"/>
          </p:nvPr>
        </p:nvPicPr>
        <p:blipFill>
          <a:blip r:embed="rId3" cstate="print"/>
          <a:srcRect/>
          <a:stretch>
            <a:fillRect/>
          </a:stretch>
        </p:blipFill>
        <p:spPr>
          <a:xfrm>
            <a:off x="1905000" y="1905000"/>
            <a:ext cx="5105400" cy="4114800"/>
          </a:xfrm>
          <a:ln w="57150">
            <a:solidFill>
              <a:srgbClr val="000000"/>
            </a:solidFill>
          </a:ln>
        </p:spPr>
      </p:pic>
    </p:spTree>
    <p:extLst>
      <p:ext uri="{BB962C8B-B14F-4D97-AF65-F5344CB8AC3E}">
        <p14:creationId xmlns:p14="http://schemas.microsoft.com/office/powerpoint/2010/main" val="326857702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defRPr/>
            </a:pPr>
            <a:r>
              <a:rPr lang="en-US" dirty="0" smtClean="0"/>
              <a:t>SEX</a:t>
            </a:r>
            <a:endParaRPr lang="en-US" dirty="0"/>
          </a:p>
        </p:txBody>
      </p:sp>
      <p:sp>
        <p:nvSpPr>
          <p:cNvPr id="49154" name="Table Placeholder 2"/>
          <p:cNvSpPr>
            <a:spLocks noGrp="1" noTextEdit="1"/>
          </p:cNvSpPr>
          <p:nvPr>
            <p:ph type="tbl" idx="1"/>
          </p:nvPr>
        </p:nvSpPr>
        <p:spPr/>
      </p:sp>
    </p:spTree>
    <p:extLst>
      <p:ext uri="{BB962C8B-B14F-4D97-AF65-F5344CB8AC3E}">
        <p14:creationId xmlns:p14="http://schemas.microsoft.com/office/powerpoint/2010/main" val="379563794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2"/>
          <p:cNvSpPr>
            <a:spLocks noChangeArrowheads="1"/>
          </p:cNvSpPr>
          <p:nvPr/>
        </p:nvSpPr>
        <p:spPr bwMode="auto">
          <a:xfrm>
            <a:off x="0" y="215900"/>
            <a:ext cx="9144000" cy="914400"/>
          </a:xfrm>
          <a:prstGeom prst="rect">
            <a:avLst/>
          </a:prstGeom>
          <a:noFill/>
          <a:ln w="12700">
            <a:noFill/>
            <a:miter lim="800000"/>
            <a:headEnd/>
            <a:tailEnd/>
          </a:ln>
        </p:spPr>
        <p:txBody>
          <a:bodyPr lIns="90488" tIns="44450" rIns="90488" bIns="44450" anchor="b"/>
          <a:lstStyle/>
          <a:p>
            <a:pPr algn="ctr" eaLnBrk="0" hangingPunct="0"/>
            <a:r>
              <a:rPr lang="en-US" sz="3100"/>
              <a:t>Number of Adverse Childhood Experiences </a:t>
            </a:r>
            <a:br>
              <a:rPr lang="en-US" sz="3100"/>
            </a:br>
            <a:r>
              <a:rPr lang="en-US" sz="3100"/>
              <a:t>and Teen Sexual Behaviors</a:t>
            </a:r>
          </a:p>
        </p:txBody>
      </p:sp>
      <p:graphicFrame>
        <p:nvGraphicFramePr>
          <p:cNvPr id="2050" name="Object 2">
            <a:hlinkClick r:id="" action="ppaction://ole?verb=0"/>
          </p:cNvPr>
          <p:cNvGraphicFramePr>
            <a:graphicFrameLocks/>
          </p:cNvGraphicFramePr>
          <p:nvPr/>
        </p:nvGraphicFramePr>
        <p:xfrm>
          <a:off x="0" y="917575"/>
          <a:ext cx="9153525" cy="5864225"/>
        </p:xfrm>
        <a:graphic>
          <a:graphicData uri="http://schemas.openxmlformats.org/presentationml/2006/ole">
            <mc:AlternateContent xmlns:mc="http://schemas.openxmlformats.org/markup-compatibility/2006">
              <mc:Choice xmlns:v="urn:schemas-microsoft-com:vml" Requires="v">
                <p:oleObj spid="_x0000_s15371" name="Chart" r:id="rId4" imgW="8648576" imgH="5476950" progId="MSGraph.Chart.8">
                  <p:embed followColorScheme="full"/>
                </p:oleObj>
              </mc:Choice>
              <mc:Fallback>
                <p:oleObj name="Chart" r:id="rId4" imgW="8648576" imgH="5476950" progId="MSGraph.Chart.8">
                  <p:embed followColorScheme="full"/>
                  <p:pic>
                    <p:nvPicPr>
                      <p:cNvPr id="0" name=""/>
                      <p:cNvPicPr>
                        <a:picLocks noChangeArrowheads="1"/>
                      </p:cNvPicPr>
                      <p:nvPr/>
                    </p:nvPicPr>
                    <p:blipFill>
                      <a:blip r:embed="rId5"/>
                      <a:srcRect/>
                      <a:stretch>
                        <a:fillRect/>
                      </a:stretch>
                    </p:blipFill>
                    <p:spPr bwMode="auto">
                      <a:xfrm>
                        <a:off x="0" y="917575"/>
                        <a:ext cx="9153525" cy="5864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3325703020"/>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USEFUL FOR NOW, BUT THESE NEED TO GO AWAY</a:t>
            </a:r>
            <a:endParaRPr lang="en-US" dirty="0"/>
          </a:p>
        </p:txBody>
      </p:sp>
      <p:sp>
        <p:nvSpPr>
          <p:cNvPr id="3" name="Content Placeholder 2"/>
          <p:cNvSpPr>
            <a:spLocks noGrp="1"/>
          </p:cNvSpPr>
          <p:nvPr>
            <p:ph idx="1"/>
          </p:nvPr>
        </p:nvSpPr>
        <p:spPr/>
        <p:txBody>
          <a:bodyPr/>
          <a:lstStyle/>
          <a:p>
            <a:r>
              <a:rPr lang="en-US" dirty="0" smtClean="0"/>
              <a:t>CPS</a:t>
            </a:r>
          </a:p>
          <a:p>
            <a:r>
              <a:rPr lang="en-US" dirty="0" smtClean="0"/>
              <a:t>CPT system</a:t>
            </a:r>
          </a:p>
          <a:p>
            <a:r>
              <a:rPr lang="en-US" dirty="0" smtClean="0"/>
              <a:t>Trauma informed communities</a:t>
            </a:r>
          </a:p>
          <a:p>
            <a:r>
              <a:rPr lang="en-US" dirty="0" smtClean="0"/>
              <a:t>DV shelters</a:t>
            </a:r>
          </a:p>
          <a:p>
            <a:endParaRPr lang="en-US" dirty="0"/>
          </a:p>
          <a:p>
            <a:r>
              <a:rPr lang="en-US" dirty="0" smtClean="0"/>
              <a:t>Need to prevent all of this instead!!</a:t>
            </a:r>
          </a:p>
          <a:p>
            <a:pPr marL="0" indent="0">
              <a:buNone/>
            </a:pPr>
            <a:endParaRPr lang="en-US" dirty="0" smtClean="0"/>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36333" y="2751502"/>
            <a:ext cx="2550467" cy="1577731"/>
          </a:xfrm>
          <a:prstGeom prst="rect">
            <a:avLst/>
          </a:prstGeom>
        </p:spPr>
      </p:pic>
    </p:spTree>
    <p:extLst>
      <p:ext uri="{BB962C8B-B14F-4D97-AF65-F5344CB8AC3E}">
        <p14:creationId xmlns:p14="http://schemas.microsoft.com/office/powerpoint/2010/main" val="19410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2"/>
          <p:cNvSpPr>
            <a:spLocks noChangeArrowheads="1"/>
          </p:cNvSpPr>
          <p:nvPr/>
        </p:nvSpPr>
        <p:spPr bwMode="auto">
          <a:xfrm>
            <a:off x="685800" y="6248400"/>
            <a:ext cx="1905000" cy="457200"/>
          </a:xfrm>
          <a:prstGeom prst="rect">
            <a:avLst/>
          </a:prstGeom>
          <a:noFill/>
          <a:ln w="12700">
            <a:noFill/>
            <a:miter lim="800000"/>
            <a:headEnd/>
            <a:tailEnd/>
          </a:ln>
        </p:spPr>
        <p:txBody>
          <a:bodyPr wrap="none" anchor="ctr"/>
          <a:lstStyle/>
          <a:p>
            <a:pPr algn="ctr" eaLnBrk="0" hangingPunct="0"/>
            <a:endParaRPr lang="en-US"/>
          </a:p>
        </p:txBody>
      </p:sp>
      <p:sp>
        <p:nvSpPr>
          <p:cNvPr id="4100" name="Rectangle 3"/>
          <p:cNvSpPr>
            <a:spLocks noChangeArrowheads="1"/>
          </p:cNvSpPr>
          <p:nvPr/>
        </p:nvSpPr>
        <p:spPr bwMode="auto">
          <a:xfrm>
            <a:off x="3124200" y="6248400"/>
            <a:ext cx="2895600" cy="457200"/>
          </a:xfrm>
          <a:prstGeom prst="rect">
            <a:avLst/>
          </a:prstGeom>
          <a:noFill/>
          <a:ln w="12700">
            <a:noFill/>
            <a:miter lim="800000"/>
            <a:headEnd/>
            <a:tailEnd/>
          </a:ln>
        </p:spPr>
        <p:txBody>
          <a:bodyPr wrap="none" anchor="ctr"/>
          <a:lstStyle/>
          <a:p>
            <a:pPr algn="ctr" eaLnBrk="0" hangingPunct="0"/>
            <a:endParaRPr lang="en-US"/>
          </a:p>
        </p:txBody>
      </p:sp>
      <p:sp>
        <p:nvSpPr>
          <p:cNvPr id="4101" name="Rectangle 4"/>
          <p:cNvSpPr>
            <a:spLocks noChangeArrowheads="1"/>
          </p:cNvSpPr>
          <p:nvPr/>
        </p:nvSpPr>
        <p:spPr bwMode="auto">
          <a:xfrm>
            <a:off x="609600" y="-76200"/>
            <a:ext cx="8077200" cy="993775"/>
          </a:xfrm>
          <a:prstGeom prst="rect">
            <a:avLst/>
          </a:prstGeom>
          <a:noFill/>
          <a:ln w="12700">
            <a:noFill/>
            <a:miter lim="800000"/>
            <a:headEnd/>
            <a:tailEnd/>
          </a:ln>
        </p:spPr>
        <p:txBody>
          <a:bodyPr lIns="90488" tIns="44450" rIns="90488" bIns="44450" anchor="b"/>
          <a:lstStyle/>
          <a:p>
            <a:pPr algn="ctr" eaLnBrk="0" hangingPunct="0"/>
            <a:r>
              <a:rPr lang="en-US" sz="4800">
                <a:latin typeface="Arial Narrow" pitchFamily="34" charset="0"/>
              </a:rPr>
              <a:t>ACE Score and HIV Risks </a:t>
            </a:r>
          </a:p>
        </p:txBody>
      </p:sp>
      <p:graphicFrame>
        <p:nvGraphicFramePr>
          <p:cNvPr id="4098" name="Object 2">
            <a:hlinkClick r:id="" action="ppaction://ole?verb=0"/>
          </p:cNvPr>
          <p:cNvGraphicFramePr>
            <a:graphicFrameLocks/>
          </p:cNvGraphicFramePr>
          <p:nvPr/>
        </p:nvGraphicFramePr>
        <p:xfrm>
          <a:off x="228600" y="914400"/>
          <a:ext cx="8640763" cy="5478463"/>
        </p:xfrm>
        <a:graphic>
          <a:graphicData uri="http://schemas.openxmlformats.org/presentationml/2006/ole">
            <mc:AlternateContent xmlns:mc="http://schemas.openxmlformats.org/markup-compatibility/2006">
              <mc:Choice xmlns:v="urn:schemas-microsoft-com:vml" Requires="v">
                <p:oleObj spid="_x0000_s16395" name="Chart" r:id="rId4" imgW="8629667" imgH="5486400" progId="MSGraph.Chart.8">
                  <p:embed followColorScheme="full"/>
                </p:oleObj>
              </mc:Choice>
              <mc:Fallback>
                <p:oleObj name="Chart" r:id="rId4" imgW="8629667" imgH="5486400" progId="MSGraph.Chart.8">
                  <p:embed followColorScheme="full"/>
                  <p:pic>
                    <p:nvPicPr>
                      <p:cNvPr id="0" name=""/>
                      <p:cNvPicPr>
                        <a:picLocks noChangeArrowheads="1"/>
                      </p:cNvPicPr>
                      <p:nvPr/>
                    </p:nvPicPr>
                    <p:blipFill>
                      <a:blip r:embed="rId5"/>
                      <a:srcRect/>
                      <a:stretch>
                        <a:fillRect/>
                      </a:stretch>
                    </p:blipFill>
                    <p:spPr bwMode="auto">
                      <a:xfrm>
                        <a:off x="228600" y="914400"/>
                        <a:ext cx="8640763" cy="5478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1185447884"/>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defRPr/>
            </a:pPr>
            <a:r>
              <a:rPr lang="en-US" dirty="0" smtClean="0"/>
              <a:t>DRUGS</a:t>
            </a:r>
            <a:endParaRPr lang="en-US" dirty="0"/>
          </a:p>
        </p:txBody>
      </p:sp>
      <p:sp>
        <p:nvSpPr>
          <p:cNvPr id="3" name="Content Placeholder 2"/>
          <p:cNvSpPr>
            <a:spLocks noGrp="1"/>
          </p:cNvSpPr>
          <p:nvPr>
            <p:ph idx="1"/>
          </p:nvPr>
        </p:nvSpPr>
        <p:spPr/>
        <p:txBody>
          <a:bodyPr/>
          <a:lstStyle/>
          <a:p>
            <a:pPr>
              <a:defRPr/>
            </a:pPr>
            <a:endParaRPr lang="en-US"/>
          </a:p>
        </p:txBody>
      </p:sp>
    </p:spTree>
    <p:extLst>
      <p:ext uri="{BB962C8B-B14F-4D97-AF65-F5344CB8AC3E}">
        <p14:creationId xmlns:p14="http://schemas.microsoft.com/office/powerpoint/2010/main" val="137074877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2"/>
          <p:cNvSpPr>
            <a:spLocks noChangeArrowheads="1"/>
          </p:cNvSpPr>
          <p:nvPr/>
        </p:nvSpPr>
        <p:spPr bwMode="auto">
          <a:xfrm>
            <a:off x="1030837" y="230250"/>
            <a:ext cx="7453313" cy="1187450"/>
          </a:xfrm>
          <a:prstGeom prst="rect">
            <a:avLst/>
          </a:prstGeom>
          <a:noFill/>
          <a:ln w="9525">
            <a:noFill/>
            <a:miter lim="800000"/>
            <a:headEnd/>
            <a:tailEnd/>
          </a:ln>
        </p:spPr>
        <p:txBody>
          <a:bodyPr lIns="90488" tIns="44450" rIns="90488" bIns="44450">
            <a:spAutoFit/>
          </a:bodyPr>
          <a:lstStyle/>
          <a:p>
            <a:pPr algn="ctr" eaLnBrk="0" hangingPunct="0">
              <a:defRPr/>
            </a:pPr>
            <a:r>
              <a:rPr lang="en-US" sz="3600" dirty="0">
                <a:solidFill>
                  <a:schemeClr val="tx2"/>
                </a:solidFill>
                <a:effectLst>
                  <a:outerShdw blurRad="38100" dist="38100" dir="2700000" algn="tl">
                    <a:srgbClr val="000000">
                      <a:alpha val="43137"/>
                    </a:srgbClr>
                  </a:outerShdw>
                </a:effectLst>
                <a:latin typeface="Arial Black" pitchFamily="34" charset="0"/>
                <a:cs typeface="Arial" pitchFamily="34" charset="0"/>
              </a:rPr>
              <a:t>Childhood Experiences vs. </a:t>
            </a:r>
            <a:br>
              <a:rPr lang="en-US" sz="3600" dirty="0">
                <a:solidFill>
                  <a:schemeClr val="tx2"/>
                </a:solidFill>
                <a:effectLst>
                  <a:outerShdw blurRad="38100" dist="38100" dir="2700000" algn="tl">
                    <a:srgbClr val="000000">
                      <a:alpha val="43137"/>
                    </a:srgbClr>
                  </a:outerShdw>
                </a:effectLst>
                <a:latin typeface="Arial Black" pitchFamily="34" charset="0"/>
                <a:cs typeface="Arial" pitchFamily="34" charset="0"/>
              </a:rPr>
            </a:br>
            <a:r>
              <a:rPr lang="en-US" sz="3600" dirty="0">
                <a:solidFill>
                  <a:schemeClr val="tx2"/>
                </a:solidFill>
                <a:effectLst>
                  <a:outerShdw blurRad="38100" dist="38100" dir="2700000" algn="tl">
                    <a:srgbClr val="000000">
                      <a:alpha val="43137"/>
                    </a:srgbClr>
                  </a:outerShdw>
                </a:effectLst>
                <a:latin typeface="Arial Black" pitchFamily="34" charset="0"/>
                <a:cs typeface="Arial" pitchFamily="34" charset="0"/>
              </a:rPr>
              <a:t>Adult Alcoholism</a:t>
            </a:r>
          </a:p>
        </p:txBody>
      </p:sp>
      <p:graphicFrame>
        <p:nvGraphicFramePr>
          <p:cNvPr id="5122" name="Object 3">
            <a:hlinkClick r:id="" action="ppaction://ole?verb=0"/>
          </p:cNvPr>
          <p:cNvGraphicFramePr>
            <a:graphicFrameLocks/>
          </p:cNvGraphicFramePr>
          <p:nvPr>
            <p:extLst>
              <p:ext uri="{D42A27DB-BD31-4B8C-83A1-F6EECF244321}">
                <p14:modId xmlns:p14="http://schemas.microsoft.com/office/powerpoint/2010/main" val="2671809415"/>
              </p:ext>
            </p:extLst>
          </p:nvPr>
        </p:nvGraphicFramePr>
        <p:xfrm>
          <a:off x="940350" y="1395842"/>
          <a:ext cx="7543800" cy="5376862"/>
        </p:xfrm>
        <a:graphic>
          <a:graphicData uri="http://schemas.openxmlformats.org/presentationml/2006/ole">
            <mc:AlternateContent xmlns:mc="http://schemas.openxmlformats.org/markup-compatibility/2006">
              <mc:Choice xmlns:v="urn:schemas-microsoft-com:vml" Requires="v">
                <p:oleObj spid="_x0000_s17420" name="Chart" r:id="rId4" imgW="8629667" imgH="5467230" progId="MSGraph.Chart.8">
                  <p:embed followColorScheme="full"/>
                </p:oleObj>
              </mc:Choice>
              <mc:Fallback>
                <p:oleObj name="Chart" r:id="rId4" imgW="8629667" imgH="5467230" progId="MSGraph.Chart.8">
                  <p:embed followColorScheme="full"/>
                  <p:pic>
                    <p:nvPicPr>
                      <p:cNvPr id="0" name=""/>
                      <p:cNvPicPr>
                        <a:picLocks noChangeArrowheads="1"/>
                      </p:cNvPicPr>
                      <p:nvPr/>
                    </p:nvPicPr>
                    <p:blipFill>
                      <a:blip r:embed="rId5"/>
                      <a:srcRect/>
                      <a:stretch>
                        <a:fillRect/>
                      </a:stretch>
                    </p:blipFill>
                    <p:spPr bwMode="auto">
                      <a:xfrm>
                        <a:off x="940350" y="1395842"/>
                        <a:ext cx="7543800" cy="5376862"/>
                      </a:xfrm>
                      <a:prstGeom prst="rect">
                        <a:avLst/>
                      </a:prstGeom>
                      <a:solidFill>
                        <a:schemeClr val="accent3">
                          <a:lumMod val="75000"/>
                        </a:schemeClr>
                      </a:solidFill>
                      <a:ln>
                        <a:noFill/>
                      </a:ln>
                      <a:effectLst/>
                      <a:extLst/>
                    </p:spPr>
                  </p:pic>
                </p:oleObj>
              </mc:Fallback>
            </mc:AlternateContent>
          </a:graphicData>
        </a:graphic>
      </p:graphicFrame>
      <p:sp>
        <p:nvSpPr>
          <p:cNvPr id="5124" name="Rectangle 4"/>
          <p:cNvSpPr>
            <a:spLocks noChangeArrowheads="1"/>
          </p:cNvSpPr>
          <p:nvPr/>
        </p:nvSpPr>
        <p:spPr bwMode="auto">
          <a:xfrm>
            <a:off x="2998788" y="5356225"/>
            <a:ext cx="296862" cy="454025"/>
          </a:xfrm>
          <a:prstGeom prst="rect">
            <a:avLst/>
          </a:prstGeom>
          <a:noFill/>
          <a:ln w="9525">
            <a:noFill/>
            <a:miter lim="800000"/>
            <a:headEnd/>
            <a:tailEnd/>
          </a:ln>
        </p:spPr>
        <p:txBody>
          <a:bodyPr wrap="none" lIns="90488" tIns="44450" rIns="90488" bIns="44450">
            <a:spAutoFit/>
          </a:bodyPr>
          <a:lstStyle/>
          <a:p>
            <a:pPr algn="ctr" eaLnBrk="0" hangingPunct="0"/>
            <a:r>
              <a:rPr lang="en-US" sz="2400">
                <a:solidFill>
                  <a:srgbClr val="FFFFFF"/>
                </a:solidFill>
                <a:latin typeface="Times New Roman" pitchFamily="18" charset="0"/>
              </a:rPr>
              <a:t>0</a:t>
            </a:r>
          </a:p>
        </p:txBody>
      </p:sp>
      <p:sp>
        <p:nvSpPr>
          <p:cNvPr id="5125" name="Rectangle 5"/>
          <p:cNvSpPr>
            <a:spLocks noChangeArrowheads="1"/>
          </p:cNvSpPr>
          <p:nvPr/>
        </p:nvSpPr>
        <p:spPr bwMode="auto">
          <a:xfrm>
            <a:off x="3911600" y="4826000"/>
            <a:ext cx="296863" cy="454025"/>
          </a:xfrm>
          <a:prstGeom prst="rect">
            <a:avLst/>
          </a:prstGeom>
          <a:noFill/>
          <a:ln w="9525">
            <a:noFill/>
            <a:miter lim="800000"/>
            <a:headEnd/>
            <a:tailEnd/>
          </a:ln>
        </p:spPr>
        <p:txBody>
          <a:bodyPr wrap="none" lIns="90488" tIns="44450" rIns="90488" bIns="44450">
            <a:spAutoFit/>
          </a:bodyPr>
          <a:lstStyle/>
          <a:p>
            <a:pPr algn="ctr" eaLnBrk="0" hangingPunct="0"/>
            <a:r>
              <a:rPr lang="en-US" sz="2400">
                <a:solidFill>
                  <a:srgbClr val="FFFFFF"/>
                </a:solidFill>
                <a:latin typeface="Times New Roman" pitchFamily="18" charset="0"/>
              </a:rPr>
              <a:t>1</a:t>
            </a:r>
          </a:p>
        </p:txBody>
      </p:sp>
      <p:sp>
        <p:nvSpPr>
          <p:cNvPr id="5126" name="Rectangle 6"/>
          <p:cNvSpPr>
            <a:spLocks noChangeArrowheads="1"/>
          </p:cNvSpPr>
          <p:nvPr/>
        </p:nvSpPr>
        <p:spPr bwMode="auto">
          <a:xfrm>
            <a:off x="4927600" y="3633788"/>
            <a:ext cx="296863" cy="454025"/>
          </a:xfrm>
          <a:prstGeom prst="rect">
            <a:avLst/>
          </a:prstGeom>
          <a:noFill/>
          <a:ln w="9525">
            <a:noFill/>
            <a:miter lim="800000"/>
            <a:headEnd/>
            <a:tailEnd/>
          </a:ln>
        </p:spPr>
        <p:txBody>
          <a:bodyPr wrap="none" lIns="90488" tIns="44450" rIns="90488" bIns="44450">
            <a:spAutoFit/>
          </a:bodyPr>
          <a:lstStyle/>
          <a:p>
            <a:pPr algn="ctr" eaLnBrk="0" hangingPunct="0"/>
            <a:r>
              <a:rPr lang="en-US" sz="2400">
                <a:solidFill>
                  <a:srgbClr val="FFFFFF"/>
                </a:solidFill>
                <a:latin typeface="Times New Roman" pitchFamily="18" charset="0"/>
              </a:rPr>
              <a:t>2</a:t>
            </a:r>
          </a:p>
        </p:txBody>
      </p:sp>
      <p:sp>
        <p:nvSpPr>
          <p:cNvPr id="5127" name="Rectangle 7"/>
          <p:cNvSpPr>
            <a:spLocks noChangeArrowheads="1"/>
          </p:cNvSpPr>
          <p:nvPr/>
        </p:nvSpPr>
        <p:spPr bwMode="auto">
          <a:xfrm>
            <a:off x="5870575" y="3252788"/>
            <a:ext cx="295275" cy="454025"/>
          </a:xfrm>
          <a:prstGeom prst="rect">
            <a:avLst/>
          </a:prstGeom>
          <a:noFill/>
          <a:ln w="9525">
            <a:noFill/>
            <a:miter lim="800000"/>
            <a:headEnd/>
            <a:tailEnd/>
          </a:ln>
        </p:spPr>
        <p:txBody>
          <a:bodyPr wrap="none" lIns="90488" tIns="44450" rIns="90488" bIns="44450">
            <a:spAutoFit/>
          </a:bodyPr>
          <a:lstStyle/>
          <a:p>
            <a:pPr algn="ctr" eaLnBrk="0" hangingPunct="0"/>
            <a:r>
              <a:rPr lang="en-US" sz="2400">
                <a:solidFill>
                  <a:srgbClr val="FFFFFF"/>
                </a:solidFill>
                <a:latin typeface="Times New Roman" pitchFamily="18" charset="0"/>
              </a:rPr>
              <a:t>3</a:t>
            </a:r>
          </a:p>
        </p:txBody>
      </p:sp>
      <p:sp>
        <p:nvSpPr>
          <p:cNvPr id="5128" name="Rectangle 8"/>
          <p:cNvSpPr>
            <a:spLocks noChangeArrowheads="1"/>
          </p:cNvSpPr>
          <p:nvPr/>
        </p:nvSpPr>
        <p:spPr bwMode="auto">
          <a:xfrm>
            <a:off x="6680200" y="2176463"/>
            <a:ext cx="450850" cy="454025"/>
          </a:xfrm>
          <a:prstGeom prst="rect">
            <a:avLst/>
          </a:prstGeom>
          <a:noFill/>
          <a:ln w="9525">
            <a:noFill/>
            <a:miter lim="800000"/>
            <a:headEnd/>
            <a:tailEnd/>
          </a:ln>
        </p:spPr>
        <p:txBody>
          <a:bodyPr wrap="none" lIns="90488" tIns="44450" rIns="90488" bIns="44450">
            <a:spAutoFit/>
          </a:bodyPr>
          <a:lstStyle/>
          <a:p>
            <a:pPr algn="ctr" eaLnBrk="0" hangingPunct="0"/>
            <a:r>
              <a:rPr lang="en-US" sz="2400">
                <a:solidFill>
                  <a:srgbClr val="FFFFFF"/>
                </a:solidFill>
                <a:latin typeface="Times New Roman" pitchFamily="18" charset="0"/>
              </a:rPr>
              <a:t>4+</a:t>
            </a:r>
          </a:p>
        </p:txBody>
      </p:sp>
    </p:spTree>
    <p:extLst>
      <p:ext uri="{BB962C8B-B14F-4D97-AF65-F5344CB8AC3E}">
        <p14:creationId xmlns:p14="http://schemas.microsoft.com/office/powerpoint/2010/main" val="255850114"/>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146" name="Object 2">
            <a:hlinkClick r:id="" action="ppaction://ole?verb=0"/>
          </p:cNvPr>
          <p:cNvGraphicFramePr>
            <a:graphicFrameLocks/>
          </p:cNvGraphicFramePr>
          <p:nvPr/>
        </p:nvGraphicFramePr>
        <p:xfrm>
          <a:off x="228600" y="917575"/>
          <a:ext cx="9153525" cy="5940425"/>
        </p:xfrm>
        <a:graphic>
          <a:graphicData uri="http://schemas.openxmlformats.org/presentationml/2006/ole">
            <mc:AlternateContent xmlns:mc="http://schemas.openxmlformats.org/markup-compatibility/2006">
              <mc:Choice xmlns:v="urn:schemas-microsoft-com:vml" Requires="v">
                <p:oleObj spid="_x0000_s18443" name="Chart" r:id="rId4" imgW="8648576" imgH="5467230" progId="MSGraph.Chart.8">
                  <p:embed followColorScheme="full"/>
                </p:oleObj>
              </mc:Choice>
              <mc:Fallback>
                <p:oleObj name="Chart" r:id="rId4" imgW="8648576" imgH="5467230" progId="MSGraph.Chart.8">
                  <p:embed followColorScheme="full"/>
                  <p:pic>
                    <p:nvPicPr>
                      <p:cNvPr id="0" name=""/>
                      <p:cNvPicPr>
                        <a:picLocks noChangeArrowheads="1"/>
                      </p:cNvPicPr>
                      <p:nvPr/>
                    </p:nvPicPr>
                    <p:blipFill>
                      <a:blip r:embed="rId5"/>
                      <a:srcRect/>
                      <a:stretch>
                        <a:fillRect/>
                      </a:stretch>
                    </p:blipFill>
                    <p:spPr bwMode="auto">
                      <a:xfrm>
                        <a:off x="228600" y="917575"/>
                        <a:ext cx="9153525" cy="5940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147" name="Text Box 3"/>
          <p:cNvSpPr txBox="1">
            <a:spLocks noChangeArrowheads="1"/>
          </p:cNvSpPr>
          <p:nvPr/>
        </p:nvSpPr>
        <p:spPr bwMode="auto">
          <a:xfrm>
            <a:off x="0" y="25400"/>
            <a:ext cx="9139238" cy="885825"/>
          </a:xfrm>
          <a:prstGeom prst="rect">
            <a:avLst/>
          </a:prstGeom>
          <a:noFill/>
          <a:ln w="9525">
            <a:noFill/>
            <a:miter lim="800000"/>
            <a:headEnd/>
            <a:tailEnd/>
          </a:ln>
        </p:spPr>
        <p:txBody>
          <a:bodyPr>
            <a:spAutoFit/>
          </a:bodyPr>
          <a:lstStyle/>
          <a:p>
            <a:pPr algn="ctr" eaLnBrk="0" hangingPunct="0"/>
            <a:r>
              <a:rPr lang="en-US" sz="2600">
                <a:latin typeface="Arial Narrow" pitchFamily="34" charset="0"/>
              </a:rPr>
              <a:t>Relationship Between Number of Adverse Childhood Experiences and Smoking Behaviors and Smoking-Related Lung Disease</a:t>
            </a:r>
          </a:p>
        </p:txBody>
      </p:sp>
    </p:spTree>
    <p:extLst>
      <p:ext uri="{BB962C8B-B14F-4D97-AF65-F5344CB8AC3E}">
        <p14:creationId xmlns:p14="http://schemas.microsoft.com/office/powerpoint/2010/main" val="2613942888"/>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5682" name="Rectangle 2"/>
          <p:cNvSpPr>
            <a:spLocks noGrp="1" noChangeArrowheads="1"/>
          </p:cNvSpPr>
          <p:nvPr>
            <p:ph type="title"/>
          </p:nvPr>
        </p:nvSpPr>
        <p:spPr>
          <a:xfrm>
            <a:off x="508000" y="304800"/>
            <a:ext cx="8399463" cy="1143000"/>
          </a:xfrm>
        </p:spPr>
        <p:txBody>
          <a:bodyPr lIns="90488" tIns="44450" rIns="90488" bIns="44450">
            <a:normAutofit fontScale="90000"/>
          </a:bodyPr>
          <a:lstStyle/>
          <a:p>
            <a:pPr eaLnBrk="1" hangingPunct="1">
              <a:defRPr/>
            </a:pPr>
            <a:r>
              <a:rPr lang="en-US" sz="3600" smtClean="0">
                <a:latin typeface="Arial Black" pitchFamily="34" charset="0"/>
              </a:rPr>
              <a:t>ACE Score vs. Intravenous Drug Use</a:t>
            </a:r>
          </a:p>
        </p:txBody>
      </p:sp>
      <p:graphicFrame>
        <p:nvGraphicFramePr>
          <p:cNvPr id="8194" name="Object 3">
            <a:hlinkClick r:id="" action="ppaction://ole?verb=0"/>
          </p:cNvPr>
          <p:cNvGraphicFramePr>
            <a:graphicFrameLocks/>
          </p:cNvGraphicFramePr>
          <p:nvPr>
            <p:extLst>
              <p:ext uri="{D42A27DB-BD31-4B8C-83A1-F6EECF244321}">
                <p14:modId xmlns:p14="http://schemas.microsoft.com/office/powerpoint/2010/main" val="1010874298"/>
              </p:ext>
            </p:extLst>
          </p:nvPr>
        </p:nvGraphicFramePr>
        <p:xfrm>
          <a:off x="692150" y="1752600"/>
          <a:ext cx="7786688" cy="4146550"/>
        </p:xfrm>
        <a:graphic>
          <a:graphicData uri="http://schemas.openxmlformats.org/presentationml/2006/ole">
            <mc:AlternateContent xmlns:mc="http://schemas.openxmlformats.org/markup-compatibility/2006">
              <mc:Choice xmlns:v="urn:schemas-microsoft-com:vml" Requires="v">
                <p:oleObj spid="_x0000_s19468" name="Chart" r:id="rId4" imgW="8743933" imgH="4114800" progId="MSGraph.Chart.8">
                  <p:embed followColorScheme="full"/>
                </p:oleObj>
              </mc:Choice>
              <mc:Fallback>
                <p:oleObj name="Chart" r:id="rId4" imgW="8743933" imgH="4114800" progId="MSGraph.Chart.8">
                  <p:embed followColorScheme="full"/>
                  <p:pic>
                    <p:nvPicPr>
                      <p:cNvPr id="0" name=""/>
                      <p:cNvPicPr>
                        <a:picLocks noChangeArrowheads="1"/>
                      </p:cNvPicPr>
                      <p:nvPr/>
                    </p:nvPicPr>
                    <p:blipFill>
                      <a:blip r:embed="rId5"/>
                      <a:srcRect/>
                      <a:stretch>
                        <a:fillRect/>
                      </a:stretch>
                    </p:blipFill>
                    <p:spPr bwMode="auto">
                      <a:xfrm>
                        <a:off x="692150" y="1752600"/>
                        <a:ext cx="7786688" cy="4146550"/>
                      </a:xfrm>
                      <a:prstGeom prst="rect">
                        <a:avLst/>
                      </a:prstGeom>
                      <a:solidFill>
                        <a:schemeClr val="accent3">
                          <a:lumMod val="75000"/>
                        </a:schemeClr>
                      </a:solidFill>
                      <a:ln>
                        <a:noFill/>
                      </a:ln>
                      <a:effectLst/>
                      <a:extLst/>
                    </p:spPr>
                  </p:pic>
                </p:oleObj>
              </mc:Fallback>
            </mc:AlternateContent>
          </a:graphicData>
        </a:graphic>
      </p:graphicFrame>
      <p:sp>
        <p:nvSpPr>
          <p:cNvPr id="455684" name="Rectangle 4"/>
          <p:cNvSpPr>
            <a:spLocks noChangeArrowheads="1"/>
          </p:cNvSpPr>
          <p:nvPr/>
        </p:nvSpPr>
        <p:spPr bwMode="auto">
          <a:xfrm>
            <a:off x="6735763" y="6169025"/>
            <a:ext cx="2243137" cy="705321"/>
          </a:xfrm>
          <a:prstGeom prst="rect">
            <a:avLst/>
          </a:prstGeom>
          <a:noFill/>
          <a:ln w="9525">
            <a:noFill/>
            <a:miter lim="800000"/>
            <a:headEnd/>
            <a:tailEnd/>
          </a:ln>
          <a:effectLst/>
        </p:spPr>
        <p:txBody>
          <a:bodyPr lIns="90488" tIns="44450" rIns="90488" bIns="44450">
            <a:spAutoFit/>
          </a:bodyPr>
          <a:lstStyle/>
          <a:p>
            <a:pPr eaLnBrk="0" hangingPunct="0">
              <a:defRPr/>
            </a:pPr>
            <a:r>
              <a:rPr lang="en-US" sz="2000" dirty="0">
                <a:latin typeface="Times New Roman" pitchFamily="18" charset="0"/>
                <a:cs typeface="+mn-cs"/>
              </a:rPr>
              <a:t>N = 8,022      p&lt;0.001</a:t>
            </a:r>
          </a:p>
        </p:txBody>
      </p:sp>
    </p:spTree>
    <p:extLst>
      <p:ext uri="{BB962C8B-B14F-4D97-AF65-F5344CB8AC3E}">
        <p14:creationId xmlns:p14="http://schemas.microsoft.com/office/powerpoint/2010/main" val="3549505698"/>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730" name="Rectangle 2"/>
          <p:cNvSpPr>
            <a:spLocks noGrp="1" noChangeArrowheads="1"/>
          </p:cNvSpPr>
          <p:nvPr>
            <p:ph type="title"/>
          </p:nvPr>
        </p:nvSpPr>
        <p:spPr>
          <a:xfrm>
            <a:off x="406400" y="609600"/>
            <a:ext cx="8466138" cy="1143000"/>
          </a:xfrm>
        </p:spPr>
        <p:txBody>
          <a:bodyPr lIns="90488" tIns="44450" rIns="90488" bIns="44450">
            <a:normAutofit fontScale="90000"/>
          </a:bodyPr>
          <a:lstStyle/>
          <a:p>
            <a:pPr algn="ctr" eaLnBrk="1" hangingPunct="1">
              <a:defRPr/>
            </a:pPr>
            <a:r>
              <a:rPr lang="en-US" sz="2800" dirty="0" smtClean="0">
                <a:latin typeface="Arial Black" pitchFamily="34" charset="0"/>
              </a:rPr>
              <a:t>Estimates of the Population Attributable Risk</a:t>
            </a:r>
            <a:r>
              <a:rPr lang="en-US" sz="2800" dirty="0" smtClean="0">
                <a:solidFill>
                  <a:srgbClr val="66FFFF"/>
                </a:solidFill>
                <a:latin typeface="Arial Black" pitchFamily="34" charset="0"/>
              </a:rPr>
              <a:t>* </a:t>
            </a:r>
            <a:r>
              <a:rPr lang="en-US" sz="2800" dirty="0" smtClean="0">
                <a:latin typeface="Arial Black" pitchFamily="34" charset="0"/>
              </a:rPr>
              <a:t>of ACEs for Selected Outcomes in Women</a:t>
            </a:r>
            <a:r>
              <a:rPr lang="en-US" dirty="0" smtClean="0"/>
              <a:t> </a:t>
            </a:r>
          </a:p>
        </p:txBody>
      </p:sp>
      <p:graphicFrame>
        <p:nvGraphicFramePr>
          <p:cNvPr id="9218" name="Object 3"/>
          <p:cNvGraphicFramePr>
            <a:graphicFrameLocks/>
          </p:cNvGraphicFramePr>
          <p:nvPr/>
        </p:nvGraphicFramePr>
        <p:xfrm>
          <a:off x="1558925" y="2590800"/>
          <a:ext cx="6218238" cy="2349500"/>
        </p:xfrm>
        <a:graphic>
          <a:graphicData uri="http://schemas.openxmlformats.org/presentationml/2006/ole">
            <mc:AlternateContent xmlns:mc="http://schemas.openxmlformats.org/markup-compatibility/2006">
              <mc:Choice xmlns:v="urn:schemas-microsoft-com:vml" Requires="v">
                <p:oleObj spid="_x0000_s20491" name="Document" r:id="rId4" imgW="7003854" imgH="2352092" progId="">
                  <p:embed/>
                </p:oleObj>
              </mc:Choice>
              <mc:Fallback>
                <p:oleObj name="Document" r:id="rId4" imgW="7003854" imgH="2352092" progId="">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58925" y="2590800"/>
                        <a:ext cx="6218238" cy="234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3012" name="Rectangle 4"/>
          <p:cNvSpPr>
            <a:spLocks noChangeArrowheads="1"/>
          </p:cNvSpPr>
          <p:nvPr/>
        </p:nvSpPr>
        <p:spPr bwMode="auto">
          <a:xfrm>
            <a:off x="1252538" y="5791200"/>
            <a:ext cx="6629400" cy="400050"/>
          </a:xfrm>
          <a:prstGeom prst="rect">
            <a:avLst/>
          </a:prstGeom>
          <a:noFill/>
          <a:ln w="9525">
            <a:noFill/>
            <a:miter lim="800000"/>
            <a:headEnd/>
            <a:tailEnd/>
          </a:ln>
        </p:spPr>
        <p:txBody>
          <a:bodyPr wrap="none" lIns="92075" tIns="46038" rIns="92075" bIns="46038">
            <a:spAutoFit/>
          </a:bodyPr>
          <a:lstStyle/>
          <a:p>
            <a:pPr eaLnBrk="0" hangingPunct="0">
              <a:defRPr/>
            </a:pPr>
            <a:r>
              <a:rPr lang="en-US" sz="2000" b="0" dirty="0">
                <a:solidFill>
                  <a:schemeClr val="accent2">
                    <a:lumMod val="50000"/>
                  </a:schemeClr>
                </a:solidFill>
                <a:latin typeface="Times New Roman" pitchFamily="18" charset="0"/>
                <a:cs typeface="Arial" pitchFamily="34" charset="0"/>
              </a:rPr>
              <a:t>*That portion of a condition attributable to specific risk factors</a:t>
            </a:r>
          </a:p>
        </p:txBody>
      </p:sp>
      <p:sp>
        <p:nvSpPr>
          <p:cNvPr id="9221" name="Line 5"/>
          <p:cNvSpPr>
            <a:spLocks noChangeShapeType="1"/>
          </p:cNvSpPr>
          <p:nvPr/>
        </p:nvSpPr>
        <p:spPr bwMode="auto">
          <a:xfrm>
            <a:off x="1222375" y="3048000"/>
            <a:ext cx="6770688" cy="0"/>
          </a:xfrm>
          <a:prstGeom prst="line">
            <a:avLst/>
          </a:prstGeom>
          <a:noFill/>
          <a:ln w="47625" cmpd="thickThin">
            <a:solidFill>
              <a:srgbClr val="FFFF00"/>
            </a:solidFill>
            <a:round/>
            <a:headEnd type="none" w="sm" len="sm"/>
            <a:tailEnd type="none" w="sm" len="sm"/>
          </a:ln>
        </p:spPr>
        <p:txBody>
          <a:bodyPr wrap="none" anchor="ctr"/>
          <a:lstStyle/>
          <a:p>
            <a:endParaRPr lang="en-US"/>
          </a:p>
        </p:txBody>
      </p:sp>
    </p:spTree>
    <p:extLst>
      <p:ext uri="{BB962C8B-B14F-4D97-AF65-F5344CB8AC3E}">
        <p14:creationId xmlns:p14="http://schemas.microsoft.com/office/powerpoint/2010/main" val="59034591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defRPr/>
            </a:pPr>
            <a:r>
              <a:rPr lang="en-US" dirty="0" smtClean="0"/>
              <a:t>MENTAL HEALTH</a:t>
            </a:r>
            <a:endParaRPr lang="en-US" dirty="0"/>
          </a:p>
        </p:txBody>
      </p:sp>
      <p:sp>
        <p:nvSpPr>
          <p:cNvPr id="74754" name="Table Placeholder 2"/>
          <p:cNvSpPr>
            <a:spLocks noGrp="1" noTextEdit="1"/>
          </p:cNvSpPr>
          <p:nvPr>
            <p:ph type="tbl" idx="1"/>
          </p:nvPr>
        </p:nvSpPr>
        <p:spPr/>
      </p:sp>
    </p:spTree>
    <p:extLst>
      <p:ext uri="{BB962C8B-B14F-4D97-AF65-F5344CB8AC3E}">
        <p14:creationId xmlns:p14="http://schemas.microsoft.com/office/powerpoint/2010/main" val="63756040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2"/>
          <p:cNvSpPr>
            <a:spLocks noChangeArrowheads="1"/>
          </p:cNvSpPr>
          <p:nvPr/>
        </p:nvSpPr>
        <p:spPr bwMode="auto">
          <a:xfrm>
            <a:off x="541338" y="762000"/>
            <a:ext cx="7772400" cy="1143000"/>
          </a:xfrm>
          <a:prstGeom prst="rect">
            <a:avLst/>
          </a:prstGeom>
          <a:noFill/>
          <a:ln w="9525">
            <a:noFill/>
            <a:miter lim="800000"/>
            <a:headEnd/>
            <a:tailEnd/>
          </a:ln>
        </p:spPr>
        <p:txBody>
          <a:bodyPr lIns="90488" tIns="44450" rIns="90488" bIns="44450" anchor="ctr"/>
          <a:lstStyle/>
          <a:p>
            <a:pPr algn="ctr" eaLnBrk="0" hangingPunct="0"/>
            <a:r>
              <a:rPr lang="en-US" sz="4000" b="0">
                <a:solidFill>
                  <a:schemeClr val="tx2"/>
                </a:solidFill>
                <a:latin typeface="Arial Black"/>
              </a:rPr>
              <a:t>Childhood Experiences </a:t>
            </a:r>
            <a:br>
              <a:rPr lang="en-US" sz="4000" b="0">
                <a:solidFill>
                  <a:schemeClr val="tx2"/>
                </a:solidFill>
                <a:latin typeface="Arial Black"/>
              </a:rPr>
            </a:br>
            <a:r>
              <a:rPr lang="en-US" sz="4000" b="0">
                <a:solidFill>
                  <a:schemeClr val="tx2"/>
                </a:solidFill>
                <a:latin typeface="Arial Black"/>
              </a:rPr>
              <a:t>Underlie Chronic Depression</a:t>
            </a:r>
          </a:p>
        </p:txBody>
      </p:sp>
      <p:graphicFrame>
        <p:nvGraphicFramePr>
          <p:cNvPr id="10242" name="Object 3">
            <a:hlinkClick r:id="" action="ppaction://ole?verb=0"/>
          </p:cNvPr>
          <p:cNvGraphicFramePr>
            <a:graphicFrameLocks/>
          </p:cNvGraphicFramePr>
          <p:nvPr>
            <p:extLst>
              <p:ext uri="{D42A27DB-BD31-4B8C-83A1-F6EECF244321}">
                <p14:modId xmlns:p14="http://schemas.microsoft.com/office/powerpoint/2010/main" val="497642706"/>
              </p:ext>
            </p:extLst>
          </p:nvPr>
        </p:nvGraphicFramePr>
        <p:xfrm>
          <a:off x="315913" y="2157413"/>
          <a:ext cx="8828087" cy="4700587"/>
        </p:xfrm>
        <a:graphic>
          <a:graphicData uri="http://schemas.openxmlformats.org/presentationml/2006/ole">
            <mc:AlternateContent xmlns:mc="http://schemas.openxmlformats.org/markup-compatibility/2006">
              <mc:Choice xmlns:v="urn:schemas-microsoft-com:vml" Requires="v">
                <p:oleObj spid="_x0000_s21516" name="Chart" r:id="rId4" imgW="8743933" imgH="4114800" progId="MSGraph.Chart.8">
                  <p:embed followColorScheme="full"/>
                </p:oleObj>
              </mc:Choice>
              <mc:Fallback>
                <p:oleObj name="Chart" r:id="rId4" imgW="8743933" imgH="4114800" progId="MSGraph.Chart.8">
                  <p:embed followColorScheme="full"/>
                  <p:pic>
                    <p:nvPicPr>
                      <p:cNvPr id="0" name=""/>
                      <p:cNvPicPr>
                        <a:picLocks noChangeArrowheads="1"/>
                      </p:cNvPicPr>
                      <p:nvPr/>
                    </p:nvPicPr>
                    <p:blipFill>
                      <a:blip r:embed="rId5"/>
                      <a:srcRect/>
                      <a:stretch>
                        <a:fillRect/>
                      </a:stretch>
                    </p:blipFill>
                    <p:spPr bwMode="auto">
                      <a:xfrm>
                        <a:off x="315913" y="2157413"/>
                        <a:ext cx="8828087" cy="4700587"/>
                      </a:xfrm>
                      <a:prstGeom prst="rect">
                        <a:avLst/>
                      </a:prstGeom>
                      <a:solidFill>
                        <a:schemeClr val="accent3">
                          <a:lumMod val="75000"/>
                        </a:schemeClr>
                      </a:solidFill>
                      <a:ln>
                        <a:noFill/>
                      </a:ln>
                      <a:effectLst/>
                      <a:extLst/>
                    </p:spPr>
                  </p:pic>
                </p:oleObj>
              </mc:Fallback>
            </mc:AlternateContent>
          </a:graphicData>
        </a:graphic>
      </p:graphicFrame>
    </p:spTree>
    <p:extLst>
      <p:ext uri="{BB962C8B-B14F-4D97-AF65-F5344CB8AC3E}">
        <p14:creationId xmlns:p14="http://schemas.microsoft.com/office/powerpoint/2010/main" val="2824507448"/>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2"/>
          <p:cNvSpPr>
            <a:spLocks noChangeArrowheads="1"/>
          </p:cNvSpPr>
          <p:nvPr/>
        </p:nvSpPr>
        <p:spPr bwMode="auto">
          <a:xfrm>
            <a:off x="577850" y="300038"/>
            <a:ext cx="7600950" cy="762000"/>
          </a:xfrm>
          <a:prstGeom prst="rect">
            <a:avLst/>
          </a:prstGeom>
          <a:noFill/>
          <a:ln w="9525">
            <a:noFill/>
            <a:miter lim="800000"/>
            <a:headEnd/>
            <a:tailEnd/>
          </a:ln>
        </p:spPr>
        <p:txBody>
          <a:bodyPr lIns="90488" tIns="44450" rIns="90488" bIns="44450" anchor="ctr"/>
          <a:lstStyle/>
          <a:p>
            <a:pPr algn="ctr" eaLnBrk="0" hangingPunct="0"/>
            <a:r>
              <a:rPr lang="en-US" sz="3600" b="0" dirty="0">
                <a:solidFill>
                  <a:schemeClr val="tx2"/>
                </a:solidFill>
                <a:latin typeface="Arial Black"/>
              </a:rPr>
              <a:t>Childhood Experiences </a:t>
            </a:r>
            <a:br>
              <a:rPr lang="en-US" sz="3600" b="0" dirty="0">
                <a:solidFill>
                  <a:schemeClr val="tx2"/>
                </a:solidFill>
                <a:latin typeface="Arial Black"/>
              </a:rPr>
            </a:br>
            <a:r>
              <a:rPr lang="en-US" sz="3600" b="0" dirty="0">
                <a:solidFill>
                  <a:schemeClr val="tx2"/>
                </a:solidFill>
                <a:latin typeface="Arial Black"/>
              </a:rPr>
              <a:t>Underlie </a:t>
            </a:r>
            <a:r>
              <a:rPr lang="en-US" sz="3600" b="0" dirty="0" smtClean="0">
                <a:solidFill>
                  <a:schemeClr val="tx2"/>
                </a:solidFill>
                <a:latin typeface="Arial Black"/>
              </a:rPr>
              <a:t>Attempted Suicide</a:t>
            </a:r>
            <a:endParaRPr lang="en-US" sz="3600" b="0" dirty="0">
              <a:solidFill>
                <a:schemeClr val="tx2"/>
              </a:solidFill>
              <a:latin typeface="Arial Black"/>
            </a:endParaRPr>
          </a:p>
        </p:txBody>
      </p:sp>
      <p:graphicFrame>
        <p:nvGraphicFramePr>
          <p:cNvPr id="11266" name="Object 3">
            <a:hlinkClick r:id="" action="ppaction://ole?verb=0"/>
          </p:cNvPr>
          <p:cNvGraphicFramePr>
            <a:graphicFrameLocks/>
          </p:cNvGraphicFramePr>
          <p:nvPr>
            <p:extLst>
              <p:ext uri="{D42A27DB-BD31-4B8C-83A1-F6EECF244321}">
                <p14:modId xmlns:p14="http://schemas.microsoft.com/office/powerpoint/2010/main" val="2600986709"/>
              </p:ext>
            </p:extLst>
          </p:nvPr>
        </p:nvGraphicFramePr>
        <p:xfrm>
          <a:off x="942975" y="1176338"/>
          <a:ext cx="7594600" cy="5413375"/>
        </p:xfrm>
        <a:graphic>
          <a:graphicData uri="http://schemas.openxmlformats.org/presentationml/2006/ole">
            <mc:AlternateContent xmlns:mc="http://schemas.openxmlformats.org/markup-compatibility/2006">
              <mc:Choice xmlns:v="urn:schemas-microsoft-com:vml" Requires="v">
                <p:oleObj spid="_x0000_s22540" name="Chart" r:id="rId4" imgW="8629667" imgH="5467230" progId="MSGraph.Chart.8">
                  <p:embed followColorScheme="full"/>
                </p:oleObj>
              </mc:Choice>
              <mc:Fallback>
                <p:oleObj name="Chart" r:id="rId4" imgW="8629667" imgH="5467230" progId="MSGraph.Chart.8">
                  <p:embed followColorScheme="full"/>
                  <p:pic>
                    <p:nvPicPr>
                      <p:cNvPr id="0" name=""/>
                      <p:cNvPicPr>
                        <a:picLocks noChangeArrowheads="1"/>
                      </p:cNvPicPr>
                      <p:nvPr/>
                    </p:nvPicPr>
                    <p:blipFill>
                      <a:blip r:embed="rId5"/>
                      <a:srcRect/>
                      <a:stretch>
                        <a:fillRect/>
                      </a:stretch>
                    </p:blipFill>
                    <p:spPr bwMode="auto">
                      <a:xfrm>
                        <a:off x="942975" y="1176338"/>
                        <a:ext cx="7594600" cy="5413375"/>
                      </a:xfrm>
                      <a:prstGeom prst="rect">
                        <a:avLst/>
                      </a:prstGeom>
                      <a:solidFill>
                        <a:schemeClr val="accent3">
                          <a:lumMod val="75000"/>
                        </a:schemeClr>
                      </a:solidFill>
                      <a:ln>
                        <a:noFill/>
                      </a:ln>
                      <a:effectLst/>
                      <a:extLst/>
                    </p:spPr>
                  </p:pic>
                </p:oleObj>
              </mc:Fallback>
            </mc:AlternateContent>
          </a:graphicData>
        </a:graphic>
      </p:graphicFrame>
      <p:sp>
        <p:nvSpPr>
          <p:cNvPr id="446468" name="Rectangle 4"/>
          <p:cNvSpPr>
            <a:spLocks noChangeArrowheads="1"/>
          </p:cNvSpPr>
          <p:nvPr/>
        </p:nvSpPr>
        <p:spPr bwMode="auto">
          <a:xfrm>
            <a:off x="3876675" y="5313363"/>
            <a:ext cx="295275" cy="454025"/>
          </a:xfrm>
          <a:prstGeom prst="rect">
            <a:avLst/>
          </a:prstGeom>
          <a:noFill/>
          <a:ln w="9525">
            <a:noFill/>
            <a:miter lim="800000"/>
            <a:headEnd/>
            <a:tailEnd/>
          </a:ln>
          <a:effectLst/>
        </p:spPr>
        <p:txBody>
          <a:bodyPr wrap="none" lIns="90488" tIns="44450" rIns="90488" bIns="44450">
            <a:spAutoFit/>
          </a:bodyPr>
          <a:lstStyle/>
          <a:p>
            <a:pPr eaLnBrk="0" hangingPunct="0">
              <a:defRPr/>
            </a:pPr>
            <a:r>
              <a:rPr lang="en-US" sz="2400">
                <a:solidFill>
                  <a:srgbClr val="FFFFFF"/>
                </a:solidFill>
                <a:effectLst>
                  <a:outerShdw blurRad="38100" dist="38100" dir="2700000" algn="tl">
                    <a:srgbClr val="000000"/>
                  </a:outerShdw>
                </a:effectLst>
                <a:latin typeface="Times New Roman" pitchFamily="18" charset="0"/>
                <a:cs typeface="+mn-cs"/>
              </a:rPr>
              <a:t>1</a:t>
            </a:r>
          </a:p>
        </p:txBody>
      </p:sp>
      <p:sp>
        <p:nvSpPr>
          <p:cNvPr id="446469" name="Rectangle 5"/>
          <p:cNvSpPr>
            <a:spLocks noChangeArrowheads="1"/>
          </p:cNvSpPr>
          <p:nvPr/>
        </p:nvSpPr>
        <p:spPr bwMode="auto">
          <a:xfrm>
            <a:off x="4959350" y="4856163"/>
            <a:ext cx="296863" cy="454025"/>
          </a:xfrm>
          <a:prstGeom prst="rect">
            <a:avLst/>
          </a:prstGeom>
          <a:noFill/>
          <a:ln w="9525">
            <a:noFill/>
            <a:miter lim="800000"/>
            <a:headEnd/>
            <a:tailEnd/>
          </a:ln>
          <a:effectLst/>
        </p:spPr>
        <p:txBody>
          <a:bodyPr wrap="none" lIns="90488" tIns="44450" rIns="90488" bIns="44450">
            <a:spAutoFit/>
          </a:bodyPr>
          <a:lstStyle/>
          <a:p>
            <a:pPr eaLnBrk="0" hangingPunct="0">
              <a:defRPr/>
            </a:pPr>
            <a:r>
              <a:rPr lang="en-US" sz="2400">
                <a:solidFill>
                  <a:srgbClr val="FFFFFF"/>
                </a:solidFill>
                <a:effectLst>
                  <a:outerShdw blurRad="38100" dist="38100" dir="2700000" algn="tl">
                    <a:srgbClr val="000000"/>
                  </a:outerShdw>
                </a:effectLst>
                <a:latin typeface="Times New Roman" pitchFamily="18" charset="0"/>
                <a:cs typeface="+mn-cs"/>
              </a:rPr>
              <a:t>2</a:t>
            </a:r>
          </a:p>
        </p:txBody>
      </p:sp>
      <p:sp>
        <p:nvSpPr>
          <p:cNvPr id="446470" name="Rectangle 6"/>
          <p:cNvSpPr>
            <a:spLocks noChangeArrowheads="1"/>
          </p:cNvSpPr>
          <p:nvPr/>
        </p:nvSpPr>
        <p:spPr bwMode="auto">
          <a:xfrm>
            <a:off x="3063875" y="5465763"/>
            <a:ext cx="295275" cy="454025"/>
          </a:xfrm>
          <a:prstGeom prst="rect">
            <a:avLst/>
          </a:prstGeom>
          <a:noFill/>
          <a:ln w="9525">
            <a:noFill/>
            <a:miter lim="800000"/>
            <a:headEnd/>
            <a:tailEnd/>
          </a:ln>
          <a:effectLst/>
        </p:spPr>
        <p:txBody>
          <a:bodyPr wrap="none" lIns="90488" tIns="44450" rIns="90488" bIns="44450">
            <a:spAutoFit/>
          </a:bodyPr>
          <a:lstStyle/>
          <a:p>
            <a:pPr eaLnBrk="0" hangingPunct="0">
              <a:defRPr/>
            </a:pPr>
            <a:r>
              <a:rPr lang="en-US" sz="2400">
                <a:solidFill>
                  <a:srgbClr val="FFFFFF"/>
                </a:solidFill>
                <a:effectLst>
                  <a:outerShdw blurRad="38100" dist="38100" dir="2700000" algn="tl">
                    <a:srgbClr val="000000"/>
                  </a:outerShdw>
                </a:effectLst>
                <a:latin typeface="Times New Roman" pitchFamily="18" charset="0"/>
                <a:cs typeface="+mn-cs"/>
              </a:rPr>
              <a:t>0</a:t>
            </a:r>
          </a:p>
        </p:txBody>
      </p:sp>
      <p:sp>
        <p:nvSpPr>
          <p:cNvPr id="446471" name="Rectangle 7"/>
          <p:cNvSpPr>
            <a:spLocks noChangeArrowheads="1"/>
          </p:cNvSpPr>
          <p:nvPr/>
        </p:nvSpPr>
        <p:spPr bwMode="auto">
          <a:xfrm>
            <a:off x="5840413" y="3713163"/>
            <a:ext cx="296862" cy="454025"/>
          </a:xfrm>
          <a:prstGeom prst="rect">
            <a:avLst/>
          </a:prstGeom>
          <a:noFill/>
          <a:ln w="9525">
            <a:noFill/>
            <a:miter lim="800000"/>
            <a:headEnd/>
            <a:tailEnd/>
          </a:ln>
          <a:effectLst/>
        </p:spPr>
        <p:txBody>
          <a:bodyPr wrap="none" lIns="90488" tIns="44450" rIns="90488" bIns="44450">
            <a:spAutoFit/>
          </a:bodyPr>
          <a:lstStyle/>
          <a:p>
            <a:pPr eaLnBrk="0" hangingPunct="0">
              <a:defRPr/>
            </a:pPr>
            <a:r>
              <a:rPr lang="en-US" sz="2400">
                <a:solidFill>
                  <a:srgbClr val="FFFFFF"/>
                </a:solidFill>
                <a:effectLst>
                  <a:outerShdw blurRad="38100" dist="38100" dir="2700000" algn="tl">
                    <a:srgbClr val="000000"/>
                  </a:outerShdw>
                </a:effectLst>
                <a:latin typeface="Times New Roman" pitchFamily="18" charset="0"/>
                <a:cs typeface="+mn-cs"/>
              </a:rPr>
              <a:t>3</a:t>
            </a:r>
          </a:p>
        </p:txBody>
      </p:sp>
      <p:sp>
        <p:nvSpPr>
          <p:cNvPr id="446472" name="Rectangle 8"/>
          <p:cNvSpPr>
            <a:spLocks noChangeArrowheads="1"/>
          </p:cNvSpPr>
          <p:nvPr/>
        </p:nvSpPr>
        <p:spPr bwMode="auto">
          <a:xfrm>
            <a:off x="6721475" y="1960563"/>
            <a:ext cx="449263" cy="454025"/>
          </a:xfrm>
          <a:prstGeom prst="rect">
            <a:avLst/>
          </a:prstGeom>
          <a:noFill/>
          <a:ln w="9525">
            <a:noFill/>
            <a:miter lim="800000"/>
            <a:headEnd/>
            <a:tailEnd/>
          </a:ln>
          <a:effectLst/>
        </p:spPr>
        <p:txBody>
          <a:bodyPr wrap="none" lIns="90488" tIns="44450" rIns="90488" bIns="44450">
            <a:spAutoFit/>
          </a:bodyPr>
          <a:lstStyle/>
          <a:p>
            <a:pPr eaLnBrk="0" hangingPunct="0">
              <a:defRPr/>
            </a:pPr>
            <a:r>
              <a:rPr lang="en-US" sz="2400">
                <a:solidFill>
                  <a:srgbClr val="FFFFFF"/>
                </a:solidFill>
                <a:effectLst>
                  <a:outerShdw blurRad="38100" dist="38100" dir="2700000" algn="tl">
                    <a:srgbClr val="000000"/>
                  </a:outerShdw>
                </a:effectLst>
                <a:latin typeface="Times New Roman" pitchFamily="18" charset="0"/>
                <a:cs typeface="+mn-cs"/>
              </a:rPr>
              <a:t>4+</a:t>
            </a:r>
          </a:p>
        </p:txBody>
      </p:sp>
    </p:spTree>
    <p:extLst>
      <p:ext uri="{BB962C8B-B14F-4D97-AF65-F5344CB8AC3E}">
        <p14:creationId xmlns:p14="http://schemas.microsoft.com/office/powerpoint/2010/main" val="264613766"/>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2"/>
          <p:cNvSpPr>
            <a:spLocks noChangeArrowheads="1"/>
          </p:cNvSpPr>
          <p:nvPr/>
        </p:nvSpPr>
        <p:spPr bwMode="auto">
          <a:xfrm>
            <a:off x="852488" y="76200"/>
            <a:ext cx="77724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nchor="ctr"/>
          <a:lstStyle>
            <a:lvl1pPr>
              <a:defRPr b="1">
                <a:solidFill>
                  <a:schemeClr val="tx1"/>
                </a:solidFill>
                <a:latin typeface="Tahoma" pitchFamily="34" charset="0"/>
              </a:defRPr>
            </a:lvl1pPr>
            <a:lvl2pPr marL="742950" indent="-285750">
              <a:defRPr b="1">
                <a:solidFill>
                  <a:schemeClr val="tx1"/>
                </a:solidFill>
                <a:latin typeface="Tahoma" pitchFamily="34" charset="0"/>
              </a:defRPr>
            </a:lvl2pPr>
            <a:lvl3pPr marL="1143000" indent="-228600">
              <a:defRPr b="1">
                <a:solidFill>
                  <a:schemeClr val="tx1"/>
                </a:solidFill>
                <a:latin typeface="Tahoma" pitchFamily="34" charset="0"/>
              </a:defRPr>
            </a:lvl3pPr>
            <a:lvl4pPr marL="1600200" indent="-228600">
              <a:defRPr b="1">
                <a:solidFill>
                  <a:schemeClr val="tx1"/>
                </a:solidFill>
                <a:latin typeface="Tahoma" pitchFamily="34" charset="0"/>
              </a:defRPr>
            </a:lvl4pPr>
            <a:lvl5pPr marL="2057400" indent="-228600">
              <a:defRPr b="1">
                <a:solidFill>
                  <a:schemeClr val="tx1"/>
                </a:solidFill>
                <a:latin typeface="Tahoma" pitchFamily="34" charset="0"/>
              </a:defRPr>
            </a:lvl5pPr>
            <a:lvl6pPr marL="2514600" indent="-228600" algn="ctr" eaLnBrk="0" fontAlgn="base" hangingPunct="0">
              <a:spcBef>
                <a:spcPct val="0"/>
              </a:spcBef>
              <a:spcAft>
                <a:spcPct val="0"/>
              </a:spcAft>
              <a:defRPr b="1">
                <a:solidFill>
                  <a:schemeClr val="tx1"/>
                </a:solidFill>
                <a:latin typeface="Tahoma" pitchFamily="34" charset="0"/>
              </a:defRPr>
            </a:lvl6pPr>
            <a:lvl7pPr marL="2971800" indent="-228600" algn="ctr" eaLnBrk="0" fontAlgn="base" hangingPunct="0">
              <a:spcBef>
                <a:spcPct val="0"/>
              </a:spcBef>
              <a:spcAft>
                <a:spcPct val="0"/>
              </a:spcAft>
              <a:defRPr b="1">
                <a:solidFill>
                  <a:schemeClr val="tx1"/>
                </a:solidFill>
                <a:latin typeface="Tahoma" pitchFamily="34" charset="0"/>
              </a:defRPr>
            </a:lvl7pPr>
            <a:lvl8pPr marL="3429000" indent="-228600" algn="ctr" eaLnBrk="0" fontAlgn="base" hangingPunct="0">
              <a:spcBef>
                <a:spcPct val="0"/>
              </a:spcBef>
              <a:spcAft>
                <a:spcPct val="0"/>
              </a:spcAft>
              <a:defRPr b="1">
                <a:solidFill>
                  <a:schemeClr val="tx1"/>
                </a:solidFill>
                <a:latin typeface="Tahoma" pitchFamily="34" charset="0"/>
              </a:defRPr>
            </a:lvl8pPr>
            <a:lvl9pPr marL="3886200" indent="-228600" algn="ctr" eaLnBrk="0" fontAlgn="base" hangingPunct="0">
              <a:spcBef>
                <a:spcPct val="0"/>
              </a:spcBef>
              <a:spcAft>
                <a:spcPct val="0"/>
              </a:spcAft>
              <a:defRPr b="1">
                <a:solidFill>
                  <a:schemeClr val="tx1"/>
                </a:solidFill>
                <a:latin typeface="Tahoma" pitchFamily="34" charset="0"/>
              </a:defRPr>
            </a:lvl9pPr>
          </a:lstStyle>
          <a:p>
            <a:endParaRPr lang="en-US" altLang="en-US" sz="2800">
              <a:latin typeface="Univers" pitchFamily="34" charset="0"/>
            </a:endParaRPr>
          </a:p>
        </p:txBody>
      </p:sp>
      <p:graphicFrame>
        <p:nvGraphicFramePr>
          <p:cNvPr id="14338" name="Object 3">
            <a:hlinkClick r:id="" action="ppaction://ole?verb=0"/>
          </p:cNvPr>
          <p:cNvGraphicFramePr>
            <a:graphicFrameLocks/>
          </p:cNvGraphicFramePr>
          <p:nvPr/>
        </p:nvGraphicFramePr>
        <p:xfrm>
          <a:off x="642938" y="990600"/>
          <a:ext cx="8162925" cy="4879975"/>
        </p:xfrm>
        <a:graphic>
          <a:graphicData uri="http://schemas.openxmlformats.org/presentationml/2006/ole">
            <mc:AlternateContent xmlns:mc="http://schemas.openxmlformats.org/markup-compatibility/2006">
              <mc:Choice xmlns:v="urn:schemas-microsoft-com:vml" Requires="v">
                <p:oleObj spid="_x0000_s23563" name="Chart" r:id="rId3" imgW="8477312" imgH="4105350" progId="MSGraph.Chart.8">
                  <p:embed followColorScheme="full"/>
                </p:oleObj>
              </mc:Choice>
              <mc:Fallback>
                <p:oleObj name="Chart" r:id="rId3" imgW="8477312" imgH="4105350" progId="MSGraph.Chart.8">
                  <p:embed followColorScheme="full"/>
                  <p:pic>
                    <p:nvPicPr>
                      <p:cNvPr id="0" name=""/>
                      <p:cNvPicPr>
                        <a:picLocks noChangeArrowheads="1"/>
                      </p:cNvPicPr>
                      <p:nvPr/>
                    </p:nvPicPr>
                    <p:blipFill>
                      <a:blip r:embed="rId4"/>
                      <a:srcRect/>
                      <a:stretch>
                        <a:fillRect/>
                      </a:stretch>
                    </p:blipFill>
                    <p:spPr bwMode="auto">
                      <a:xfrm>
                        <a:off x="642938" y="990600"/>
                        <a:ext cx="8162925" cy="4879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4340" name="Text Box 4"/>
          <p:cNvSpPr txBox="1">
            <a:spLocks noChangeArrowheads="1"/>
          </p:cNvSpPr>
          <p:nvPr/>
        </p:nvSpPr>
        <p:spPr bwMode="auto">
          <a:xfrm>
            <a:off x="3487738" y="5791200"/>
            <a:ext cx="17605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b="1">
                <a:solidFill>
                  <a:schemeClr val="tx1"/>
                </a:solidFill>
                <a:latin typeface="Tahoma" pitchFamily="34" charset="0"/>
              </a:defRPr>
            </a:lvl1pPr>
            <a:lvl2pPr marL="742950" indent="-285750">
              <a:defRPr b="1">
                <a:solidFill>
                  <a:schemeClr val="tx1"/>
                </a:solidFill>
                <a:latin typeface="Tahoma" pitchFamily="34" charset="0"/>
              </a:defRPr>
            </a:lvl2pPr>
            <a:lvl3pPr marL="1143000" indent="-228600">
              <a:defRPr b="1">
                <a:solidFill>
                  <a:schemeClr val="tx1"/>
                </a:solidFill>
                <a:latin typeface="Tahoma" pitchFamily="34" charset="0"/>
              </a:defRPr>
            </a:lvl3pPr>
            <a:lvl4pPr marL="1600200" indent="-228600">
              <a:defRPr b="1">
                <a:solidFill>
                  <a:schemeClr val="tx1"/>
                </a:solidFill>
                <a:latin typeface="Tahoma" pitchFamily="34" charset="0"/>
              </a:defRPr>
            </a:lvl4pPr>
            <a:lvl5pPr marL="2057400" indent="-228600">
              <a:defRPr b="1">
                <a:solidFill>
                  <a:schemeClr val="tx1"/>
                </a:solidFill>
                <a:latin typeface="Tahoma" pitchFamily="34" charset="0"/>
              </a:defRPr>
            </a:lvl5pPr>
            <a:lvl6pPr marL="2514600" indent="-228600" algn="ctr" eaLnBrk="0" fontAlgn="base" hangingPunct="0">
              <a:spcBef>
                <a:spcPct val="0"/>
              </a:spcBef>
              <a:spcAft>
                <a:spcPct val="0"/>
              </a:spcAft>
              <a:defRPr b="1">
                <a:solidFill>
                  <a:schemeClr val="tx1"/>
                </a:solidFill>
                <a:latin typeface="Tahoma" pitchFamily="34" charset="0"/>
              </a:defRPr>
            </a:lvl6pPr>
            <a:lvl7pPr marL="2971800" indent="-228600" algn="ctr" eaLnBrk="0" fontAlgn="base" hangingPunct="0">
              <a:spcBef>
                <a:spcPct val="0"/>
              </a:spcBef>
              <a:spcAft>
                <a:spcPct val="0"/>
              </a:spcAft>
              <a:defRPr b="1">
                <a:solidFill>
                  <a:schemeClr val="tx1"/>
                </a:solidFill>
                <a:latin typeface="Tahoma" pitchFamily="34" charset="0"/>
              </a:defRPr>
            </a:lvl7pPr>
            <a:lvl8pPr marL="3429000" indent="-228600" algn="ctr" eaLnBrk="0" fontAlgn="base" hangingPunct="0">
              <a:spcBef>
                <a:spcPct val="0"/>
              </a:spcBef>
              <a:spcAft>
                <a:spcPct val="0"/>
              </a:spcAft>
              <a:defRPr b="1">
                <a:solidFill>
                  <a:schemeClr val="tx1"/>
                </a:solidFill>
                <a:latin typeface="Tahoma" pitchFamily="34" charset="0"/>
              </a:defRPr>
            </a:lvl8pPr>
            <a:lvl9pPr marL="3886200" indent="-228600" algn="ctr" eaLnBrk="0" fontAlgn="base" hangingPunct="0">
              <a:spcBef>
                <a:spcPct val="0"/>
              </a:spcBef>
              <a:spcAft>
                <a:spcPct val="0"/>
              </a:spcAft>
              <a:defRPr b="1">
                <a:solidFill>
                  <a:schemeClr val="tx1"/>
                </a:solidFill>
                <a:latin typeface="Tahoma" pitchFamily="34" charset="0"/>
              </a:defRPr>
            </a:lvl9pPr>
          </a:lstStyle>
          <a:p>
            <a:r>
              <a:rPr lang="en-US" altLang="en-US" sz="2400">
                <a:latin typeface="Univers" pitchFamily="34" charset="0"/>
              </a:rPr>
              <a:t>ACE Score</a:t>
            </a:r>
          </a:p>
        </p:txBody>
      </p:sp>
      <p:sp>
        <p:nvSpPr>
          <p:cNvPr id="14341" name="Text Box 5"/>
          <p:cNvSpPr txBox="1">
            <a:spLocks noChangeArrowheads="1"/>
          </p:cNvSpPr>
          <p:nvPr/>
        </p:nvSpPr>
        <p:spPr bwMode="auto">
          <a:xfrm rot="-5400000">
            <a:off x="-1235075" y="3254376"/>
            <a:ext cx="3419475"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b="1">
                <a:solidFill>
                  <a:schemeClr val="tx1"/>
                </a:solidFill>
                <a:latin typeface="Tahoma" pitchFamily="34" charset="0"/>
              </a:defRPr>
            </a:lvl1pPr>
            <a:lvl2pPr marL="742950" indent="-285750">
              <a:defRPr b="1">
                <a:solidFill>
                  <a:schemeClr val="tx1"/>
                </a:solidFill>
                <a:latin typeface="Tahoma" pitchFamily="34" charset="0"/>
              </a:defRPr>
            </a:lvl2pPr>
            <a:lvl3pPr marL="1143000" indent="-228600">
              <a:defRPr b="1">
                <a:solidFill>
                  <a:schemeClr val="tx1"/>
                </a:solidFill>
                <a:latin typeface="Tahoma" pitchFamily="34" charset="0"/>
              </a:defRPr>
            </a:lvl3pPr>
            <a:lvl4pPr marL="1600200" indent="-228600">
              <a:defRPr b="1">
                <a:solidFill>
                  <a:schemeClr val="tx1"/>
                </a:solidFill>
                <a:latin typeface="Tahoma" pitchFamily="34" charset="0"/>
              </a:defRPr>
            </a:lvl4pPr>
            <a:lvl5pPr marL="2057400" indent="-228600">
              <a:defRPr b="1">
                <a:solidFill>
                  <a:schemeClr val="tx1"/>
                </a:solidFill>
                <a:latin typeface="Tahoma" pitchFamily="34" charset="0"/>
              </a:defRPr>
            </a:lvl5pPr>
            <a:lvl6pPr marL="2514600" indent="-228600" algn="ctr" eaLnBrk="0" fontAlgn="base" hangingPunct="0">
              <a:spcBef>
                <a:spcPct val="0"/>
              </a:spcBef>
              <a:spcAft>
                <a:spcPct val="0"/>
              </a:spcAft>
              <a:defRPr b="1">
                <a:solidFill>
                  <a:schemeClr val="tx1"/>
                </a:solidFill>
                <a:latin typeface="Tahoma" pitchFamily="34" charset="0"/>
              </a:defRPr>
            </a:lvl6pPr>
            <a:lvl7pPr marL="2971800" indent="-228600" algn="ctr" eaLnBrk="0" fontAlgn="base" hangingPunct="0">
              <a:spcBef>
                <a:spcPct val="0"/>
              </a:spcBef>
              <a:spcAft>
                <a:spcPct val="0"/>
              </a:spcAft>
              <a:defRPr b="1">
                <a:solidFill>
                  <a:schemeClr val="tx1"/>
                </a:solidFill>
                <a:latin typeface="Tahoma" pitchFamily="34" charset="0"/>
              </a:defRPr>
            </a:lvl7pPr>
            <a:lvl8pPr marL="3429000" indent="-228600" algn="ctr" eaLnBrk="0" fontAlgn="base" hangingPunct="0">
              <a:spcBef>
                <a:spcPct val="0"/>
              </a:spcBef>
              <a:spcAft>
                <a:spcPct val="0"/>
              </a:spcAft>
              <a:defRPr b="1">
                <a:solidFill>
                  <a:schemeClr val="tx1"/>
                </a:solidFill>
                <a:latin typeface="Tahoma" pitchFamily="34" charset="0"/>
              </a:defRPr>
            </a:lvl8pPr>
            <a:lvl9pPr marL="3886200" indent="-228600" algn="ctr" eaLnBrk="0" fontAlgn="base" hangingPunct="0">
              <a:spcBef>
                <a:spcPct val="0"/>
              </a:spcBef>
              <a:spcAft>
                <a:spcPct val="0"/>
              </a:spcAft>
              <a:defRPr b="1">
                <a:solidFill>
                  <a:schemeClr val="tx1"/>
                </a:solidFill>
                <a:latin typeface="Tahoma" pitchFamily="34" charset="0"/>
              </a:defRPr>
            </a:lvl9pPr>
          </a:lstStyle>
          <a:p>
            <a:r>
              <a:rPr lang="en-US" altLang="en-US" sz="2400">
                <a:latin typeface="Univers" pitchFamily="34" charset="0"/>
              </a:rPr>
              <a:t>Ever Hallucinated* (%)</a:t>
            </a:r>
          </a:p>
        </p:txBody>
      </p:sp>
      <p:sp>
        <p:nvSpPr>
          <p:cNvPr id="14342" name="Text Box 6"/>
          <p:cNvSpPr txBox="1">
            <a:spLocks noChangeArrowheads="1"/>
          </p:cNvSpPr>
          <p:nvPr/>
        </p:nvSpPr>
        <p:spPr bwMode="auto">
          <a:xfrm>
            <a:off x="7831138" y="1524000"/>
            <a:ext cx="1312862"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b="1">
                <a:solidFill>
                  <a:schemeClr val="tx1"/>
                </a:solidFill>
                <a:latin typeface="Tahoma" pitchFamily="34" charset="0"/>
              </a:defRPr>
            </a:lvl1pPr>
            <a:lvl2pPr marL="742950" indent="-285750">
              <a:defRPr b="1">
                <a:solidFill>
                  <a:schemeClr val="tx1"/>
                </a:solidFill>
                <a:latin typeface="Tahoma" pitchFamily="34" charset="0"/>
              </a:defRPr>
            </a:lvl2pPr>
            <a:lvl3pPr marL="1143000" indent="-228600">
              <a:defRPr b="1">
                <a:solidFill>
                  <a:schemeClr val="tx1"/>
                </a:solidFill>
                <a:latin typeface="Tahoma" pitchFamily="34" charset="0"/>
              </a:defRPr>
            </a:lvl3pPr>
            <a:lvl4pPr marL="1600200" indent="-228600">
              <a:defRPr b="1">
                <a:solidFill>
                  <a:schemeClr val="tx1"/>
                </a:solidFill>
                <a:latin typeface="Tahoma" pitchFamily="34" charset="0"/>
              </a:defRPr>
            </a:lvl4pPr>
            <a:lvl5pPr marL="2057400" indent="-228600">
              <a:defRPr b="1">
                <a:solidFill>
                  <a:schemeClr val="tx1"/>
                </a:solidFill>
                <a:latin typeface="Tahoma" pitchFamily="34" charset="0"/>
              </a:defRPr>
            </a:lvl5pPr>
            <a:lvl6pPr marL="2514600" indent="-228600" algn="ctr" eaLnBrk="0" fontAlgn="base" hangingPunct="0">
              <a:spcBef>
                <a:spcPct val="0"/>
              </a:spcBef>
              <a:spcAft>
                <a:spcPct val="0"/>
              </a:spcAft>
              <a:defRPr b="1">
                <a:solidFill>
                  <a:schemeClr val="tx1"/>
                </a:solidFill>
                <a:latin typeface="Tahoma" pitchFamily="34" charset="0"/>
              </a:defRPr>
            </a:lvl6pPr>
            <a:lvl7pPr marL="2971800" indent="-228600" algn="ctr" eaLnBrk="0" fontAlgn="base" hangingPunct="0">
              <a:spcBef>
                <a:spcPct val="0"/>
              </a:spcBef>
              <a:spcAft>
                <a:spcPct val="0"/>
              </a:spcAft>
              <a:defRPr b="1">
                <a:solidFill>
                  <a:schemeClr val="tx1"/>
                </a:solidFill>
                <a:latin typeface="Tahoma" pitchFamily="34" charset="0"/>
              </a:defRPr>
            </a:lvl7pPr>
            <a:lvl8pPr marL="3429000" indent="-228600" algn="ctr" eaLnBrk="0" fontAlgn="base" hangingPunct="0">
              <a:spcBef>
                <a:spcPct val="0"/>
              </a:spcBef>
              <a:spcAft>
                <a:spcPct val="0"/>
              </a:spcAft>
              <a:defRPr b="1">
                <a:solidFill>
                  <a:schemeClr val="tx1"/>
                </a:solidFill>
                <a:latin typeface="Tahoma" pitchFamily="34" charset="0"/>
              </a:defRPr>
            </a:lvl8pPr>
            <a:lvl9pPr marL="3886200" indent="-228600" algn="ctr" eaLnBrk="0" fontAlgn="base" hangingPunct="0">
              <a:spcBef>
                <a:spcPct val="0"/>
              </a:spcBef>
              <a:spcAft>
                <a:spcPct val="0"/>
              </a:spcAft>
              <a:defRPr b="1">
                <a:solidFill>
                  <a:schemeClr val="tx1"/>
                </a:solidFill>
                <a:latin typeface="Tahoma" pitchFamily="34" charset="0"/>
              </a:defRPr>
            </a:lvl9pPr>
          </a:lstStyle>
          <a:p>
            <a:r>
              <a:rPr lang="en-US" altLang="en-US" sz="2000">
                <a:latin typeface="Univers" pitchFamily="34" charset="0"/>
              </a:rPr>
              <a:t>Abused</a:t>
            </a:r>
          </a:p>
          <a:p>
            <a:r>
              <a:rPr lang="en-US" altLang="en-US" sz="2000">
                <a:latin typeface="Univers" pitchFamily="34" charset="0"/>
              </a:rPr>
              <a:t>Alcohol </a:t>
            </a:r>
          </a:p>
          <a:p>
            <a:r>
              <a:rPr lang="en-US" altLang="en-US" sz="2000">
                <a:latin typeface="Univers" pitchFamily="34" charset="0"/>
              </a:rPr>
              <a:t> or Drugs</a:t>
            </a:r>
          </a:p>
        </p:txBody>
      </p:sp>
      <p:sp>
        <p:nvSpPr>
          <p:cNvPr id="14343" name="Text Box 7"/>
          <p:cNvSpPr txBox="1">
            <a:spLocks noChangeArrowheads="1"/>
          </p:cNvSpPr>
          <p:nvPr/>
        </p:nvSpPr>
        <p:spPr bwMode="auto">
          <a:xfrm>
            <a:off x="1981200" y="6248400"/>
            <a:ext cx="291465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b="1">
                <a:solidFill>
                  <a:schemeClr val="tx1"/>
                </a:solidFill>
                <a:latin typeface="Tahoma" pitchFamily="34" charset="0"/>
              </a:defRPr>
            </a:lvl1pPr>
            <a:lvl2pPr marL="742950" indent="-285750">
              <a:defRPr b="1">
                <a:solidFill>
                  <a:schemeClr val="tx1"/>
                </a:solidFill>
                <a:latin typeface="Tahoma" pitchFamily="34" charset="0"/>
              </a:defRPr>
            </a:lvl2pPr>
            <a:lvl3pPr marL="1143000" indent="-228600">
              <a:defRPr b="1">
                <a:solidFill>
                  <a:schemeClr val="tx1"/>
                </a:solidFill>
                <a:latin typeface="Tahoma" pitchFamily="34" charset="0"/>
              </a:defRPr>
            </a:lvl3pPr>
            <a:lvl4pPr marL="1600200" indent="-228600">
              <a:defRPr b="1">
                <a:solidFill>
                  <a:schemeClr val="tx1"/>
                </a:solidFill>
                <a:latin typeface="Tahoma" pitchFamily="34" charset="0"/>
              </a:defRPr>
            </a:lvl4pPr>
            <a:lvl5pPr marL="2057400" indent="-228600">
              <a:defRPr b="1">
                <a:solidFill>
                  <a:schemeClr val="tx1"/>
                </a:solidFill>
                <a:latin typeface="Tahoma" pitchFamily="34" charset="0"/>
              </a:defRPr>
            </a:lvl5pPr>
            <a:lvl6pPr marL="2514600" indent="-228600" algn="ctr" eaLnBrk="0" fontAlgn="base" hangingPunct="0">
              <a:spcBef>
                <a:spcPct val="0"/>
              </a:spcBef>
              <a:spcAft>
                <a:spcPct val="0"/>
              </a:spcAft>
              <a:defRPr b="1">
                <a:solidFill>
                  <a:schemeClr val="tx1"/>
                </a:solidFill>
                <a:latin typeface="Tahoma" pitchFamily="34" charset="0"/>
              </a:defRPr>
            </a:lvl6pPr>
            <a:lvl7pPr marL="2971800" indent="-228600" algn="ctr" eaLnBrk="0" fontAlgn="base" hangingPunct="0">
              <a:spcBef>
                <a:spcPct val="0"/>
              </a:spcBef>
              <a:spcAft>
                <a:spcPct val="0"/>
              </a:spcAft>
              <a:defRPr b="1">
                <a:solidFill>
                  <a:schemeClr val="tx1"/>
                </a:solidFill>
                <a:latin typeface="Tahoma" pitchFamily="34" charset="0"/>
              </a:defRPr>
            </a:lvl7pPr>
            <a:lvl8pPr marL="3429000" indent="-228600" algn="ctr" eaLnBrk="0" fontAlgn="base" hangingPunct="0">
              <a:spcBef>
                <a:spcPct val="0"/>
              </a:spcBef>
              <a:spcAft>
                <a:spcPct val="0"/>
              </a:spcAft>
              <a:defRPr b="1">
                <a:solidFill>
                  <a:schemeClr val="tx1"/>
                </a:solidFill>
                <a:latin typeface="Tahoma" pitchFamily="34" charset="0"/>
              </a:defRPr>
            </a:lvl8pPr>
            <a:lvl9pPr marL="3886200" indent="-228600" algn="ctr" eaLnBrk="0" fontAlgn="base" hangingPunct="0">
              <a:spcBef>
                <a:spcPct val="0"/>
              </a:spcBef>
              <a:spcAft>
                <a:spcPct val="0"/>
              </a:spcAft>
              <a:defRPr b="1">
                <a:solidFill>
                  <a:schemeClr val="tx1"/>
                </a:solidFill>
                <a:latin typeface="Tahoma" pitchFamily="34" charset="0"/>
              </a:defRPr>
            </a:lvl9pPr>
          </a:lstStyle>
          <a:p>
            <a:r>
              <a:rPr lang="en-US" altLang="en-US" sz="1100">
                <a:solidFill>
                  <a:srgbClr val="FF0066"/>
                </a:solidFill>
                <a:latin typeface="Univers" pitchFamily="34" charset="0"/>
              </a:rPr>
              <a:t>*Adjusted for age, sex, race, and education</a:t>
            </a:r>
            <a:r>
              <a:rPr lang="en-US" altLang="en-US" sz="1100">
                <a:solidFill>
                  <a:schemeClr val="folHlink"/>
                </a:solidFill>
                <a:latin typeface="Univers" pitchFamily="34" charset="0"/>
              </a:rPr>
              <a:t>.</a:t>
            </a:r>
          </a:p>
        </p:txBody>
      </p:sp>
      <p:sp>
        <p:nvSpPr>
          <p:cNvPr id="454664" name="Rectangle 8"/>
          <p:cNvSpPr>
            <a:spLocks noChangeArrowheads="1"/>
          </p:cNvSpPr>
          <p:nvPr/>
        </p:nvSpPr>
        <p:spPr bwMode="auto">
          <a:xfrm>
            <a:off x="677863" y="381000"/>
            <a:ext cx="7772400" cy="1143000"/>
          </a:xfrm>
          <a:prstGeom prst="rect">
            <a:avLst/>
          </a:prstGeom>
          <a:noFill/>
          <a:ln w="9525">
            <a:noFill/>
            <a:miter lim="800000"/>
            <a:headEnd/>
            <a:tailEnd/>
          </a:ln>
          <a:effectLst/>
        </p:spPr>
        <p:txBody>
          <a:bodyPr lIns="90488" tIns="44450" rIns="90488" bIns="44450" anchor="ctr"/>
          <a:lstStyle/>
          <a:p>
            <a:pPr>
              <a:defRPr/>
            </a:pPr>
            <a:r>
              <a:rPr lang="en-US" sz="3600" dirty="0">
                <a:solidFill>
                  <a:schemeClr val="tx2"/>
                </a:solidFill>
                <a:effectLst>
                  <a:outerShdw blurRad="38100" dist="38100" dir="2700000" algn="tl">
                    <a:srgbClr val="000000"/>
                  </a:outerShdw>
                </a:effectLst>
                <a:latin typeface="Arial Black" pitchFamily="34" charset="0"/>
              </a:rPr>
              <a:t>ACE Score and Hallucinations</a:t>
            </a:r>
          </a:p>
        </p:txBody>
      </p:sp>
    </p:spTree>
    <p:extLst>
      <p:ext uri="{BB962C8B-B14F-4D97-AF65-F5344CB8AC3E}">
        <p14:creationId xmlns:p14="http://schemas.microsoft.com/office/powerpoint/2010/main" val="342812036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sz="3200" smtClean="0"/>
              <a:t>SAVE THE BRAIN – PREVENT ABUSE</a:t>
            </a:r>
            <a:br>
              <a:rPr lang="en-US" sz="3200" smtClean="0"/>
            </a:br>
            <a:r>
              <a:rPr lang="en-US" sz="3200" smtClean="0"/>
              <a:t/>
            </a:r>
            <a:br>
              <a:rPr lang="en-US" sz="3200" smtClean="0"/>
            </a:br>
            <a:r>
              <a:rPr lang="en-US" sz="3200" smtClean="0"/>
              <a:t>GROW THE BRAIN - STIMULATION</a:t>
            </a:r>
          </a:p>
        </p:txBody>
      </p:sp>
      <p:sp>
        <p:nvSpPr>
          <p:cNvPr id="3" name="Content Placeholder 2"/>
          <p:cNvSpPr>
            <a:spLocks noGrp="1"/>
          </p:cNvSpPr>
          <p:nvPr>
            <p:ph idx="1"/>
          </p:nvPr>
        </p:nvSpPr>
        <p:spPr>
          <a:xfrm>
            <a:off x="381000" y="2438400"/>
            <a:ext cx="8229600" cy="4114800"/>
          </a:xfrm>
        </p:spPr>
        <p:txBody>
          <a:bodyPr/>
          <a:lstStyle/>
          <a:p>
            <a:pPr marL="609600" indent="-609600">
              <a:buFontTx/>
              <a:buNone/>
            </a:pPr>
            <a:r>
              <a:rPr lang="en-US" dirty="0" smtClean="0">
                <a:effectLst/>
              </a:rPr>
              <a:t>Brains need both: </a:t>
            </a:r>
          </a:p>
          <a:p>
            <a:pPr marL="609600" indent="-609600">
              <a:buFontTx/>
              <a:buNone/>
            </a:pPr>
            <a:endParaRPr lang="en-US" dirty="0" smtClean="0">
              <a:effectLst/>
            </a:endParaRPr>
          </a:p>
          <a:p>
            <a:pPr marL="990600" lvl="1" indent="-533400">
              <a:buFont typeface="Tahoma" pitchFamily="34" charset="0"/>
              <a:buAutoNum type="arabicPeriod"/>
            </a:pPr>
            <a:r>
              <a:rPr lang="en-US" dirty="0" smtClean="0">
                <a:effectLst/>
              </a:rPr>
              <a:t>Freedom from abuse</a:t>
            </a:r>
          </a:p>
          <a:p>
            <a:pPr marL="990600" lvl="1" indent="-533400">
              <a:buFont typeface="Tahoma" pitchFamily="34" charset="0"/>
              <a:buAutoNum type="arabicPeriod"/>
            </a:pPr>
            <a:endParaRPr lang="en-US" dirty="0" smtClean="0">
              <a:effectLst/>
            </a:endParaRPr>
          </a:p>
          <a:p>
            <a:pPr marL="990600" lvl="1" indent="-533400">
              <a:buFont typeface="Tahoma" pitchFamily="34" charset="0"/>
              <a:buAutoNum type="arabicPeriod"/>
            </a:pPr>
            <a:r>
              <a:rPr lang="en-US" dirty="0" smtClean="0">
                <a:effectLst/>
              </a:rPr>
              <a:t>Positive stimulation</a:t>
            </a:r>
          </a:p>
          <a:p>
            <a:pPr marL="990600" lvl="1" indent="-533400"/>
            <a:endParaRPr lang="en-US" dirty="0" smtClean="0">
              <a:effectLst/>
            </a:endParaRPr>
          </a:p>
          <a:p>
            <a:pPr marL="609600" indent="-609600">
              <a:buFontTx/>
              <a:buNone/>
            </a:pPr>
            <a:endParaRPr lang="en-US" dirty="0" smtClean="0">
              <a:effectLst/>
            </a:endParaRPr>
          </a:p>
        </p:txBody>
      </p:sp>
      <p:pic>
        <p:nvPicPr>
          <p:cNvPr id="103426" name="Picture 2" descr="C:\Users\Randy\AppData\Local\Microsoft\Windows\Temporary Internet Files\Content.IE5\BJGBCRW3\MP900400751[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53200" y="1868424"/>
            <a:ext cx="1447490" cy="2170176"/>
          </a:xfrm>
          <a:prstGeom prst="rect">
            <a:avLst/>
          </a:prstGeom>
          <a:noFill/>
          <a:extLst>
            <a:ext uri="{909E8E84-426E-40DD-AFC4-6F175D3DCCD1}">
              <a14:hiddenFill xmlns:a14="http://schemas.microsoft.com/office/drawing/2010/main">
                <a:solidFill>
                  <a:srgbClr val="FFFFFF"/>
                </a:solidFill>
              </a14:hiddenFill>
            </a:ext>
          </a:extLst>
        </p:spPr>
      </p:pic>
      <p:pic>
        <p:nvPicPr>
          <p:cNvPr id="103427" name="Picture 3" descr="C:\Users\Randy\AppData\Local\Microsoft\Windows\Temporary Internet Files\Content.IE5\BJGBCRW3\MC900235119[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66660" y="4724400"/>
            <a:ext cx="1820570" cy="17117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5502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2" presetClass="entr" presetSubtype="4"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anim calcmode="lin" valueType="num">
                                      <p:cBhvr additive="base">
                                        <p:cTn id="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34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34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8514" name="Rectangle 2"/>
          <p:cNvSpPr>
            <a:spLocks noGrp="1" noChangeArrowheads="1"/>
          </p:cNvSpPr>
          <p:nvPr>
            <p:ph type="title"/>
          </p:nvPr>
        </p:nvSpPr>
        <p:spPr>
          <a:xfrm>
            <a:off x="838200" y="381000"/>
            <a:ext cx="8305800" cy="1828800"/>
          </a:xfrm>
        </p:spPr>
        <p:txBody>
          <a:bodyPr lIns="90488" tIns="44450" rIns="90488" bIns="44450"/>
          <a:lstStyle/>
          <a:p>
            <a:pPr algn="ctr" eaLnBrk="1" hangingPunct="1">
              <a:defRPr/>
            </a:pPr>
            <a:r>
              <a:rPr lang="en-US" sz="2800" dirty="0" smtClean="0">
                <a:latin typeface="Arial Black" pitchFamily="34" charset="0"/>
              </a:rPr>
              <a:t>Estimates of the Population Attributable Risk</a:t>
            </a:r>
            <a:r>
              <a:rPr lang="en-US" sz="2800" dirty="0" smtClean="0">
                <a:solidFill>
                  <a:srgbClr val="66FFFF"/>
                </a:solidFill>
                <a:latin typeface="Arial Black" pitchFamily="34" charset="0"/>
              </a:rPr>
              <a:t>* </a:t>
            </a:r>
            <a:r>
              <a:rPr lang="en-US" sz="2800" dirty="0" smtClean="0">
                <a:latin typeface="Arial Black" pitchFamily="34" charset="0"/>
              </a:rPr>
              <a:t>of ACEs for selected outcomes in women</a:t>
            </a:r>
            <a:r>
              <a:rPr lang="en-US" dirty="0" smtClean="0"/>
              <a:t> </a:t>
            </a:r>
          </a:p>
        </p:txBody>
      </p:sp>
      <p:graphicFrame>
        <p:nvGraphicFramePr>
          <p:cNvPr id="13314" name="Object 3"/>
          <p:cNvGraphicFramePr>
            <a:graphicFrameLocks/>
          </p:cNvGraphicFramePr>
          <p:nvPr/>
        </p:nvGraphicFramePr>
        <p:xfrm>
          <a:off x="1566863" y="2590800"/>
          <a:ext cx="6208712" cy="2349500"/>
        </p:xfrm>
        <a:graphic>
          <a:graphicData uri="http://schemas.openxmlformats.org/presentationml/2006/ole">
            <mc:AlternateContent xmlns:mc="http://schemas.openxmlformats.org/markup-compatibility/2006">
              <mc:Choice xmlns:v="urn:schemas-microsoft-com:vml" Requires="v">
                <p:oleObj spid="_x0000_s24587" name="Document" r:id="rId4" imgW="7003854" imgH="2355336" progId="">
                  <p:embed/>
                </p:oleObj>
              </mc:Choice>
              <mc:Fallback>
                <p:oleObj name="Document" r:id="rId4" imgW="7003854" imgH="2355336" progId="">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66863" y="2590800"/>
                        <a:ext cx="6208712" cy="234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8132" name="Rectangle 4"/>
          <p:cNvSpPr>
            <a:spLocks noChangeArrowheads="1"/>
          </p:cNvSpPr>
          <p:nvPr/>
        </p:nvSpPr>
        <p:spPr bwMode="auto">
          <a:xfrm>
            <a:off x="1150938" y="5791200"/>
            <a:ext cx="6629400" cy="400050"/>
          </a:xfrm>
          <a:prstGeom prst="rect">
            <a:avLst/>
          </a:prstGeom>
          <a:noFill/>
          <a:ln w="9525">
            <a:noFill/>
            <a:miter lim="800000"/>
            <a:headEnd/>
            <a:tailEnd/>
          </a:ln>
        </p:spPr>
        <p:txBody>
          <a:bodyPr wrap="none" lIns="92075" tIns="46038" rIns="92075" bIns="46038">
            <a:spAutoFit/>
          </a:bodyPr>
          <a:lstStyle/>
          <a:p>
            <a:pPr eaLnBrk="0" hangingPunct="0">
              <a:defRPr/>
            </a:pPr>
            <a:r>
              <a:rPr lang="en-US" sz="2000" b="0" dirty="0">
                <a:solidFill>
                  <a:schemeClr val="accent2">
                    <a:lumMod val="50000"/>
                  </a:schemeClr>
                </a:solidFill>
                <a:latin typeface="Times New Roman" pitchFamily="18" charset="0"/>
                <a:cs typeface="Arial" pitchFamily="34" charset="0"/>
              </a:rPr>
              <a:t>*That portion of a condition attributable to specific risk factors</a:t>
            </a:r>
          </a:p>
        </p:txBody>
      </p:sp>
      <p:sp>
        <p:nvSpPr>
          <p:cNvPr id="13317" name="Line 5"/>
          <p:cNvSpPr>
            <a:spLocks noChangeShapeType="1"/>
          </p:cNvSpPr>
          <p:nvPr/>
        </p:nvSpPr>
        <p:spPr bwMode="auto">
          <a:xfrm>
            <a:off x="747713" y="3048000"/>
            <a:ext cx="7448550" cy="0"/>
          </a:xfrm>
          <a:prstGeom prst="line">
            <a:avLst/>
          </a:prstGeom>
          <a:noFill/>
          <a:ln w="47625" cmpd="thickThin">
            <a:solidFill>
              <a:srgbClr val="FFFF00"/>
            </a:solidFill>
            <a:round/>
            <a:headEnd type="none" w="sm" len="sm"/>
            <a:tailEnd type="none" w="sm" len="sm"/>
          </a:ln>
        </p:spPr>
        <p:txBody>
          <a:bodyPr wrap="none" anchor="ctr"/>
          <a:lstStyle/>
          <a:p>
            <a:endParaRPr lang="en-US"/>
          </a:p>
        </p:txBody>
      </p:sp>
    </p:spTree>
    <p:extLst>
      <p:ext uri="{BB962C8B-B14F-4D97-AF65-F5344CB8AC3E}">
        <p14:creationId xmlns:p14="http://schemas.microsoft.com/office/powerpoint/2010/main" val="123073754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2610" name="Rectangle 2"/>
          <p:cNvSpPr>
            <a:spLocks noGrp="1" noChangeArrowheads="1"/>
          </p:cNvSpPr>
          <p:nvPr>
            <p:ph type="title"/>
          </p:nvPr>
        </p:nvSpPr>
        <p:spPr>
          <a:xfrm>
            <a:off x="241300" y="0"/>
            <a:ext cx="8410575" cy="1676400"/>
          </a:xfrm>
        </p:spPr>
        <p:txBody>
          <a:bodyPr lIns="90488" tIns="44450" rIns="90488" bIns="44450">
            <a:normAutofit/>
          </a:bodyPr>
          <a:lstStyle/>
          <a:p>
            <a:pPr eaLnBrk="1" hangingPunct="1">
              <a:defRPr/>
            </a:pPr>
            <a:r>
              <a:rPr lang="en-US" sz="2800" dirty="0" smtClean="0">
                <a:latin typeface="Arial Black" pitchFamily="34" charset="0"/>
              </a:rPr>
              <a:t>Childhood Experiences Underlie Rape</a:t>
            </a:r>
          </a:p>
        </p:txBody>
      </p:sp>
      <p:graphicFrame>
        <p:nvGraphicFramePr>
          <p:cNvPr id="14338" name="Object 3">
            <a:hlinkClick r:id="" action="ppaction://ole?verb=0"/>
          </p:cNvPr>
          <p:cNvGraphicFramePr>
            <a:graphicFrameLocks/>
          </p:cNvGraphicFramePr>
          <p:nvPr>
            <p:extLst>
              <p:ext uri="{D42A27DB-BD31-4B8C-83A1-F6EECF244321}">
                <p14:modId xmlns:p14="http://schemas.microsoft.com/office/powerpoint/2010/main" val="162028001"/>
              </p:ext>
            </p:extLst>
          </p:nvPr>
        </p:nvGraphicFramePr>
        <p:xfrm>
          <a:off x="950913" y="1143000"/>
          <a:ext cx="7510462" cy="5353050"/>
        </p:xfrm>
        <a:graphic>
          <a:graphicData uri="http://schemas.openxmlformats.org/presentationml/2006/ole">
            <mc:AlternateContent xmlns:mc="http://schemas.openxmlformats.org/markup-compatibility/2006">
              <mc:Choice xmlns:v="urn:schemas-microsoft-com:vml" Requires="v">
                <p:oleObj spid="_x0000_s25612" name="Chart" r:id="rId4" imgW="8629667" imgH="5467230" progId="MSGraph.Chart.8">
                  <p:embed followColorScheme="full"/>
                </p:oleObj>
              </mc:Choice>
              <mc:Fallback>
                <p:oleObj name="Chart" r:id="rId4" imgW="8629667" imgH="5467230" progId="MSGraph.Chart.8">
                  <p:embed followColorScheme="full"/>
                  <p:pic>
                    <p:nvPicPr>
                      <p:cNvPr id="0" name=""/>
                      <p:cNvPicPr>
                        <a:picLocks noChangeArrowheads="1"/>
                      </p:cNvPicPr>
                      <p:nvPr/>
                    </p:nvPicPr>
                    <p:blipFill>
                      <a:blip r:embed="rId5"/>
                      <a:srcRect/>
                      <a:stretch>
                        <a:fillRect/>
                      </a:stretch>
                    </p:blipFill>
                    <p:spPr bwMode="auto">
                      <a:xfrm>
                        <a:off x="950913" y="1143000"/>
                        <a:ext cx="7510462" cy="5353050"/>
                      </a:xfrm>
                      <a:prstGeom prst="rect">
                        <a:avLst/>
                      </a:prstGeom>
                      <a:solidFill>
                        <a:schemeClr val="accent3">
                          <a:lumMod val="75000"/>
                        </a:schemeClr>
                      </a:solidFill>
                      <a:ln>
                        <a:noFill/>
                      </a:ln>
                      <a:effectLst/>
                      <a:extLst/>
                    </p:spPr>
                  </p:pic>
                </p:oleObj>
              </mc:Fallback>
            </mc:AlternateContent>
          </a:graphicData>
        </a:graphic>
      </p:graphicFrame>
      <p:sp>
        <p:nvSpPr>
          <p:cNvPr id="452612" name="Rectangle 4"/>
          <p:cNvSpPr>
            <a:spLocks noChangeArrowheads="1"/>
          </p:cNvSpPr>
          <p:nvPr/>
        </p:nvSpPr>
        <p:spPr bwMode="auto">
          <a:xfrm>
            <a:off x="2800350" y="5160963"/>
            <a:ext cx="295275" cy="454025"/>
          </a:xfrm>
          <a:prstGeom prst="rect">
            <a:avLst/>
          </a:prstGeom>
          <a:noFill/>
          <a:ln w="9525">
            <a:noFill/>
            <a:miter lim="800000"/>
            <a:headEnd/>
            <a:tailEnd/>
          </a:ln>
          <a:effectLst/>
        </p:spPr>
        <p:txBody>
          <a:bodyPr wrap="none" lIns="90488" tIns="44450" rIns="90488" bIns="44450">
            <a:spAutoFit/>
          </a:bodyPr>
          <a:lstStyle/>
          <a:p>
            <a:pPr eaLnBrk="0" hangingPunct="0">
              <a:defRPr/>
            </a:pPr>
            <a:r>
              <a:rPr lang="en-US" sz="2400">
                <a:solidFill>
                  <a:srgbClr val="FFFFFF"/>
                </a:solidFill>
                <a:effectLst>
                  <a:outerShdw blurRad="38100" dist="38100" dir="2700000" algn="tl">
                    <a:srgbClr val="000000"/>
                  </a:outerShdw>
                </a:effectLst>
                <a:latin typeface="Times New Roman" pitchFamily="18" charset="0"/>
                <a:cs typeface="+mn-cs"/>
              </a:rPr>
              <a:t>0</a:t>
            </a:r>
          </a:p>
        </p:txBody>
      </p:sp>
      <p:sp>
        <p:nvSpPr>
          <p:cNvPr id="452613" name="Rectangle 5"/>
          <p:cNvSpPr>
            <a:spLocks noChangeArrowheads="1"/>
          </p:cNvSpPr>
          <p:nvPr/>
        </p:nvSpPr>
        <p:spPr bwMode="auto">
          <a:xfrm>
            <a:off x="3867150" y="4627563"/>
            <a:ext cx="295275" cy="454025"/>
          </a:xfrm>
          <a:prstGeom prst="rect">
            <a:avLst/>
          </a:prstGeom>
          <a:noFill/>
          <a:ln w="9525">
            <a:noFill/>
            <a:miter lim="800000"/>
            <a:headEnd/>
            <a:tailEnd/>
          </a:ln>
          <a:effectLst/>
        </p:spPr>
        <p:txBody>
          <a:bodyPr wrap="none" lIns="90488" tIns="44450" rIns="90488" bIns="44450">
            <a:spAutoFit/>
          </a:bodyPr>
          <a:lstStyle/>
          <a:p>
            <a:pPr eaLnBrk="0" hangingPunct="0">
              <a:defRPr/>
            </a:pPr>
            <a:r>
              <a:rPr lang="en-US" sz="2400">
                <a:solidFill>
                  <a:srgbClr val="FFFFFF"/>
                </a:solidFill>
                <a:effectLst>
                  <a:outerShdw blurRad="38100" dist="38100" dir="2700000" algn="tl">
                    <a:srgbClr val="000000"/>
                  </a:outerShdw>
                </a:effectLst>
                <a:latin typeface="Times New Roman" pitchFamily="18" charset="0"/>
                <a:cs typeface="+mn-cs"/>
              </a:rPr>
              <a:t>1</a:t>
            </a:r>
          </a:p>
        </p:txBody>
      </p:sp>
      <p:sp>
        <p:nvSpPr>
          <p:cNvPr id="452614" name="Rectangle 6"/>
          <p:cNvSpPr>
            <a:spLocks noChangeArrowheads="1"/>
          </p:cNvSpPr>
          <p:nvPr/>
        </p:nvSpPr>
        <p:spPr bwMode="auto">
          <a:xfrm>
            <a:off x="4933950" y="3865563"/>
            <a:ext cx="295275" cy="454025"/>
          </a:xfrm>
          <a:prstGeom prst="rect">
            <a:avLst/>
          </a:prstGeom>
          <a:noFill/>
          <a:ln w="9525">
            <a:noFill/>
            <a:miter lim="800000"/>
            <a:headEnd/>
            <a:tailEnd/>
          </a:ln>
          <a:effectLst/>
        </p:spPr>
        <p:txBody>
          <a:bodyPr wrap="none" lIns="90488" tIns="44450" rIns="90488" bIns="44450">
            <a:spAutoFit/>
          </a:bodyPr>
          <a:lstStyle/>
          <a:p>
            <a:pPr eaLnBrk="0" hangingPunct="0">
              <a:defRPr/>
            </a:pPr>
            <a:r>
              <a:rPr lang="en-US" sz="2400">
                <a:solidFill>
                  <a:srgbClr val="FFFFFF"/>
                </a:solidFill>
                <a:effectLst>
                  <a:outerShdw blurRad="38100" dist="38100" dir="2700000" algn="tl">
                    <a:srgbClr val="000000"/>
                  </a:outerShdw>
                </a:effectLst>
                <a:latin typeface="Times New Roman" pitchFamily="18" charset="0"/>
                <a:cs typeface="+mn-cs"/>
              </a:rPr>
              <a:t>2</a:t>
            </a:r>
          </a:p>
        </p:txBody>
      </p:sp>
      <p:sp>
        <p:nvSpPr>
          <p:cNvPr id="452615" name="Rectangle 7"/>
          <p:cNvSpPr>
            <a:spLocks noChangeArrowheads="1"/>
          </p:cNvSpPr>
          <p:nvPr/>
        </p:nvSpPr>
        <p:spPr bwMode="auto">
          <a:xfrm>
            <a:off x="6000750" y="3560763"/>
            <a:ext cx="295275" cy="454025"/>
          </a:xfrm>
          <a:prstGeom prst="rect">
            <a:avLst/>
          </a:prstGeom>
          <a:noFill/>
          <a:ln w="9525">
            <a:noFill/>
            <a:miter lim="800000"/>
            <a:headEnd/>
            <a:tailEnd/>
          </a:ln>
          <a:effectLst/>
        </p:spPr>
        <p:txBody>
          <a:bodyPr wrap="none" lIns="90488" tIns="44450" rIns="90488" bIns="44450">
            <a:spAutoFit/>
          </a:bodyPr>
          <a:lstStyle/>
          <a:p>
            <a:pPr eaLnBrk="0" hangingPunct="0">
              <a:defRPr/>
            </a:pPr>
            <a:r>
              <a:rPr lang="en-US" sz="2400">
                <a:solidFill>
                  <a:srgbClr val="FFFFFF"/>
                </a:solidFill>
                <a:effectLst>
                  <a:outerShdw blurRad="38100" dist="38100" dir="2700000" algn="tl">
                    <a:srgbClr val="000000"/>
                  </a:outerShdw>
                </a:effectLst>
                <a:latin typeface="Times New Roman" pitchFamily="18" charset="0"/>
                <a:cs typeface="+mn-cs"/>
              </a:rPr>
              <a:t>3</a:t>
            </a:r>
          </a:p>
        </p:txBody>
      </p:sp>
      <p:sp>
        <p:nvSpPr>
          <p:cNvPr id="452616" name="Rectangle 8"/>
          <p:cNvSpPr>
            <a:spLocks noChangeArrowheads="1"/>
          </p:cNvSpPr>
          <p:nvPr/>
        </p:nvSpPr>
        <p:spPr bwMode="auto">
          <a:xfrm>
            <a:off x="6769100" y="1808163"/>
            <a:ext cx="450850" cy="454025"/>
          </a:xfrm>
          <a:prstGeom prst="rect">
            <a:avLst/>
          </a:prstGeom>
          <a:noFill/>
          <a:ln w="9525">
            <a:noFill/>
            <a:miter lim="800000"/>
            <a:headEnd/>
            <a:tailEnd/>
          </a:ln>
          <a:effectLst/>
        </p:spPr>
        <p:txBody>
          <a:bodyPr wrap="none" lIns="90488" tIns="44450" rIns="90488" bIns="44450">
            <a:spAutoFit/>
          </a:bodyPr>
          <a:lstStyle/>
          <a:p>
            <a:pPr eaLnBrk="0" hangingPunct="0">
              <a:defRPr/>
            </a:pPr>
            <a:r>
              <a:rPr lang="en-US" sz="2400">
                <a:solidFill>
                  <a:srgbClr val="FFFFFF"/>
                </a:solidFill>
                <a:effectLst>
                  <a:outerShdw blurRad="38100" dist="38100" dir="2700000" algn="tl">
                    <a:srgbClr val="000000"/>
                  </a:outerShdw>
                </a:effectLst>
                <a:latin typeface="Times New Roman" pitchFamily="18" charset="0"/>
                <a:cs typeface="+mn-cs"/>
              </a:rPr>
              <a:t>4+</a:t>
            </a:r>
          </a:p>
        </p:txBody>
      </p:sp>
    </p:spTree>
    <p:extLst>
      <p:ext uri="{BB962C8B-B14F-4D97-AF65-F5344CB8AC3E}">
        <p14:creationId xmlns:p14="http://schemas.microsoft.com/office/powerpoint/2010/main" val="1936317880"/>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2"/>
          <p:cNvSpPr>
            <a:spLocks noGrp="1" noChangeArrowheads="1"/>
          </p:cNvSpPr>
          <p:nvPr>
            <p:ph type="title"/>
          </p:nvPr>
        </p:nvSpPr>
        <p:spPr>
          <a:xfrm>
            <a:off x="381000" y="-457200"/>
            <a:ext cx="8229600" cy="2514600"/>
          </a:xfrm>
        </p:spPr>
        <p:txBody>
          <a:bodyPr/>
          <a:lstStyle/>
          <a:p>
            <a:pPr algn="ctr" eaLnBrk="1" hangingPunct="1">
              <a:defRPr/>
            </a:pPr>
            <a:r>
              <a:rPr lang="en-US" sz="4000" b="1" dirty="0" smtClean="0"/>
              <a:t>ACE STUDY FINDINGS</a:t>
            </a:r>
            <a:r>
              <a:rPr lang="en-US" b="1" dirty="0" smtClean="0"/>
              <a:t/>
            </a:r>
            <a:br>
              <a:rPr lang="en-US" b="1" dirty="0" smtClean="0"/>
            </a:br>
            <a:endParaRPr lang="en-US" b="1" dirty="0" smtClean="0">
              <a:solidFill>
                <a:srgbClr val="FFFF00"/>
              </a:solidFill>
              <a:effectLst/>
            </a:endParaRPr>
          </a:p>
        </p:txBody>
      </p:sp>
      <p:sp>
        <p:nvSpPr>
          <p:cNvPr id="52227" name="Rectangle 3"/>
          <p:cNvSpPr>
            <a:spLocks noGrp="1" noChangeArrowheads="1"/>
          </p:cNvSpPr>
          <p:nvPr>
            <p:ph type="body" idx="1"/>
          </p:nvPr>
        </p:nvSpPr>
        <p:spPr>
          <a:xfrm>
            <a:off x="381000" y="1219200"/>
            <a:ext cx="8229600" cy="4114800"/>
          </a:xfrm>
        </p:spPr>
        <p:txBody>
          <a:bodyPr>
            <a:normAutofit lnSpcReduction="10000"/>
          </a:bodyPr>
          <a:lstStyle/>
          <a:p>
            <a:pPr eaLnBrk="1" hangingPunct="1">
              <a:lnSpc>
                <a:spcPct val="80000"/>
              </a:lnSpc>
              <a:defRPr/>
            </a:pPr>
            <a:r>
              <a:rPr lang="en-US" sz="2800" dirty="0" smtClean="0">
                <a:solidFill>
                  <a:schemeClr val="accent2">
                    <a:lumMod val="50000"/>
                  </a:schemeClr>
                </a:solidFill>
                <a:effectLst/>
              </a:rPr>
              <a:t>As ACE score goes up, so does risk for:</a:t>
            </a:r>
          </a:p>
          <a:p>
            <a:pPr lvl="1" eaLnBrk="1" hangingPunct="1">
              <a:lnSpc>
                <a:spcPct val="80000"/>
              </a:lnSpc>
              <a:defRPr/>
            </a:pPr>
            <a:r>
              <a:rPr lang="en-US" sz="2400" dirty="0" smtClean="0">
                <a:solidFill>
                  <a:schemeClr val="accent2">
                    <a:lumMod val="50000"/>
                  </a:schemeClr>
                </a:solidFill>
                <a:effectLst/>
              </a:rPr>
              <a:t>Smoking        </a:t>
            </a:r>
          </a:p>
          <a:p>
            <a:pPr lvl="1" eaLnBrk="1" hangingPunct="1">
              <a:lnSpc>
                <a:spcPct val="80000"/>
              </a:lnSpc>
              <a:defRPr/>
            </a:pPr>
            <a:r>
              <a:rPr lang="en-US" sz="2400" dirty="0" smtClean="0">
                <a:solidFill>
                  <a:schemeClr val="accent2">
                    <a:lumMod val="50000"/>
                  </a:schemeClr>
                </a:solidFill>
                <a:effectLst/>
              </a:rPr>
              <a:t>Organic disease</a:t>
            </a:r>
          </a:p>
          <a:p>
            <a:pPr lvl="1" eaLnBrk="1" hangingPunct="1">
              <a:lnSpc>
                <a:spcPct val="80000"/>
              </a:lnSpc>
              <a:defRPr/>
            </a:pPr>
            <a:r>
              <a:rPr lang="en-US" sz="2400" dirty="0" smtClean="0">
                <a:solidFill>
                  <a:schemeClr val="accent2">
                    <a:lumMod val="50000"/>
                  </a:schemeClr>
                </a:solidFill>
                <a:effectLst/>
              </a:rPr>
              <a:t>Adult alcoholism</a:t>
            </a:r>
          </a:p>
          <a:p>
            <a:pPr lvl="1" eaLnBrk="1" hangingPunct="1">
              <a:lnSpc>
                <a:spcPct val="80000"/>
              </a:lnSpc>
              <a:defRPr/>
            </a:pPr>
            <a:r>
              <a:rPr lang="en-US" sz="2400" dirty="0" smtClean="0">
                <a:solidFill>
                  <a:schemeClr val="accent2">
                    <a:lumMod val="50000"/>
                  </a:schemeClr>
                </a:solidFill>
                <a:effectLst/>
              </a:rPr>
              <a:t>Depression and suicide attempts</a:t>
            </a:r>
          </a:p>
          <a:p>
            <a:pPr lvl="1" eaLnBrk="1" hangingPunct="1">
              <a:lnSpc>
                <a:spcPct val="80000"/>
              </a:lnSpc>
              <a:defRPr/>
            </a:pPr>
            <a:r>
              <a:rPr lang="en-US" sz="2400" dirty="0" smtClean="0">
                <a:solidFill>
                  <a:schemeClr val="accent2">
                    <a:lumMod val="50000"/>
                  </a:schemeClr>
                </a:solidFill>
                <a:effectLst/>
              </a:rPr>
              <a:t>Having 50+ lifetime sexual partners</a:t>
            </a:r>
          </a:p>
          <a:p>
            <a:pPr lvl="1" eaLnBrk="1" hangingPunct="1">
              <a:lnSpc>
                <a:spcPct val="80000"/>
              </a:lnSpc>
              <a:defRPr/>
            </a:pPr>
            <a:r>
              <a:rPr lang="en-US" sz="2400" dirty="0" smtClean="0">
                <a:solidFill>
                  <a:schemeClr val="accent2">
                    <a:lumMod val="50000"/>
                  </a:schemeClr>
                </a:solidFill>
                <a:effectLst/>
              </a:rPr>
              <a:t>STD’s and Rape (from 5% to 33%)</a:t>
            </a:r>
          </a:p>
          <a:p>
            <a:pPr lvl="1" eaLnBrk="1" hangingPunct="1">
              <a:lnSpc>
                <a:spcPct val="80000"/>
              </a:lnSpc>
              <a:defRPr/>
            </a:pPr>
            <a:r>
              <a:rPr lang="en-US" sz="2400" dirty="0" smtClean="0">
                <a:solidFill>
                  <a:schemeClr val="accent2">
                    <a:lumMod val="50000"/>
                  </a:schemeClr>
                </a:solidFill>
                <a:effectLst/>
              </a:rPr>
              <a:t>Hallucinations</a:t>
            </a:r>
          </a:p>
          <a:p>
            <a:pPr lvl="1" eaLnBrk="1" hangingPunct="1">
              <a:lnSpc>
                <a:spcPct val="80000"/>
              </a:lnSpc>
              <a:defRPr/>
            </a:pPr>
            <a:r>
              <a:rPr lang="en-US" sz="2400" dirty="0" smtClean="0">
                <a:solidFill>
                  <a:schemeClr val="accent2">
                    <a:lumMod val="50000"/>
                  </a:schemeClr>
                </a:solidFill>
                <a:effectLst/>
              </a:rPr>
              <a:t>Domestic Violence</a:t>
            </a:r>
          </a:p>
          <a:p>
            <a:pPr lvl="1" eaLnBrk="1" hangingPunct="1">
              <a:lnSpc>
                <a:spcPct val="80000"/>
              </a:lnSpc>
              <a:defRPr/>
            </a:pPr>
            <a:r>
              <a:rPr lang="en-US" sz="2400" dirty="0" smtClean="0">
                <a:solidFill>
                  <a:schemeClr val="accent2">
                    <a:lumMod val="50000"/>
                  </a:schemeClr>
                </a:solidFill>
                <a:effectLst/>
              </a:rPr>
              <a:t>Addictions </a:t>
            </a:r>
          </a:p>
          <a:p>
            <a:pPr lvl="1" eaLnBrk="1" hangingPunct="1">
              <a:lnSpc>
                <a:spcPct val="80000"/>
              </a:lnSpc>
              <a:defRPr/>
            </a:pPr>
            <a:r>
              <a:rPr lang="en-US" sz="2400" dirty="0" smtClean="0">
                <a:solidFill>
                  <a:schemeClr val="accent2">
                    <a:lumMod val="50000"/>
                  </a:schemeClr>
                </a:solidFill>
                <a:effectLst/>
              </a:rPr>
              <a:t>Dying early</a:t>
            </a:r>
          </a:p>
          <a:p>
            <a:pPr lvl="1" eaLnBrk="1" hangingPunct="1">
              <a:lnSpc>
                <a:spcPct val="80000"/>
              </a:lnSpc>
              <a:defRPr/>
            </a:pPr>
            <a:r>
              <a:rPr lang="en-US" sz="2400" dirty="0" smtClean="0">
                <a:solidFill>
                  <a:schemeClr val="accent2">
                    <a:lumMod val="50000"/>
                  </a:schemeClr>
                </a:solidFill>
                <a:effectLst/>
              </a:rPr>
              <a:t>Job Problems and lost time from work</a:t>
            </a:r>
          </a:p>
        </p:txBody>
      </p:sp>
      <p:sp>
        <p:nvSpPr>
          <p:cNvPr id="93187" name="TextBox 4"/>
          <p:cNvSpPr txBox="1">
            <a:spLocks noChangeArrowheads="1"/>
          </p:cNvSpPr>
          <p:nvPr/>
        </p:nvSpPr>
        <p:spPr bwMode="auto">
          <a:xfrm>
            <a:off x="1447800" y="5811838"/>
            <a:ext cx="7620000" cy="1046162"/>
          </a:xfrm>
          <a:prstGeom prst="rect">
            <a:avLst/>
          </a:prstGeom>
          <a:solidFill>
            <a:schemeClr val="accent3">
              <a:lumMod val="75000"/>
            </a:schemeClr>
          </a:solidFill>
          <a:ln w="9525">
            <a:noFill/>
            <a:miter lim="800000"/>
            <a:headEnd/>
            <a:tailEnd/>
          </a:ln>
        </p:spPr>
        <p:txBody>
          <a:bodyPr>
            <a:spAutoFit/>
          </a:bodyPr>
          <a:lstStyle/>
          <a:p>
            <a:pPr algn="ctr" eaLnBrk="0" hangingPunct="0"/>
            <a:r>
              <a:rPr lang="en-US" sz="1400" dirty="0" err="1">
                <a:solidFill>
                  <a:srgbClr val="FFFF00"/>
                </a:solidFill>
              </a:rPr>
              <a:t>Felitti</a:t>
            </a:r>
            <a:r>
              <a:rPr lang="en-US" sz="1400" dirty="0">
                <a:solidFill>
                  <a:srgbClr val="FFFF00"/>
                </a:solidFill>
              </a:rPr>
              <a:t> VJ, </a:t>
            </a:r>
            <a:r>
              <a:rPr lang="en-US" sz="1400" dirty="0" err="1">
                <a:solidFill>
                  <a:srgbClr val="FFFF00"/>
                </a:solidFill>
              </a:rPr>
              <a:t>Anda</a:t>
            </a:r>
            <a:r>
              <a:rPr lang="en-US" sz="1400" dirty="0">
                <a:solidFill>
                  <a:srgbClr val="FFFF00"/>
                </a:solidFill>
              </a:rPr>
              <a:t> RF, </a:t>
            </a:r>
            <a:r>
              <a:rPr lang="en-US" sz="1400" dirty="0" err="1">
                <a:solidFill>
                  <a:srgbClr val="FFFF00"/>
                </a:solidFill>
              </a:rPr>
              <a:t>Nordenberg</a:t>
            </a:r>
            <a:r>
              <a:rPr lang="en-US" sz="1400" dirty="0">
                <a:solidFill>
                  <a:srgbClr val="FFFF00"/>
                </a:solidFill>
              </a:rPr>
              <a:t> D, Williamson DF, Spitz AM, Edwards V, Koss MP, et al JS. The relationship of adult health status to childhood abuse and household dysfunction. American Journal of Preventive Medicine. 1998;14:245-258. </a:t>
            </a:r>
            <a:r>
              <a:rPr lang="en-US" dirty="0">
                <a:solidFill>
                  <a:srgbClr val="FFFF00"/>
                </a:solidFill>
              </a:rPr>
              <a:t/>
            </a:r>
            <a:br>
              <a:rPr lang="en-US" dirty="0">
                <a:solidFill>
                  <a:srgbClr val="FFFF00"/>
                </a:solidFill>
              </a:rPr>
            </a:br>
            <a:endParaRPr lang="en-US" dirty="0"/>
          </a:p>
        </p:txBody>
      </p:sp>
    </p:spTree>
    <p:extLst>
      <p:ext uri="{BB962C8B-B14F-4D97-AF65-F5344CB8AC3E}">
        <p14:creationId xmlns:p14="http://schemas.microsoft.com/office/powerpoint/2010/main" val="302779001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Title 1"/>
          <p:cNvSpPr>
            <a:spLocks noGrp="1"/>
          </p:cNvSpPr>
          <p:nvPr>
            <p:ph type="title" idx="4294967295"/>
          </p:nvPr>
        </p:nvSpPr>
        <p:spPr>
          <a:xfrm>
            <a:off x="0" y="0"/>
            <a:ext cx="9144000" cy="990600"/>
          </a:xfrm>
          <a:noFill/>
        </p:spPr>
        <p:txBody>
          <a:bodyPr>
            <a:normAutofit fontScale="90000"/>
          </a:bodyPr>
          <a:lstStyle/>
          <a:p>
            <a:pPr algn="ctr"/>
            <a:r>
              <a:rPr lang="en-US" sz="3200" b="1" dirty="0" smtClean="0">
                <a:effectLst/>
              </a:rPr>
              <a:t/>
            </a:r>
            <a:br>
              <a:rPr lang="en-US" sz="3200" b="1" dirty="0" smtClean="0">
                <a:effectLst/>
              </a:rPr>
            </a:br>
            <a:r>
              <a:rPr lang="en-US" sz="2800" b="1" dirty="0" smtClean="0">
                <a:effectLst/>
              </a:rPr>
              <a:t>Adverse Childhood Experiences Reported by Adults </a:t>
            </a:r>
            <a:br>
              <a:rPr lang="en-US" sz="2800" b="1" dirty="0" smtClean="0">
                <a:effectLst/>
              </a:rPr>
            </a:br>
            <a:r>
              <a:rPr lang="en-US" sz="2800" b="1" dirty="0" smtClean="0">
                <a:effectLst/>
              </a:rPr>
              <a:t>Five States, 2009</a:t>
            </a:r>
            <a:endParaRPr lang="en-US" sz="2800" dirty="0" smtClean="0">
              <a:effectLst/>
            </a:endParaRPr>
          </a:p>
        </p:txBody>
      </p:sp>
      <p:sp>
        <p:nvSpPr>
          <p:cNvPr id="3" name="Content Placeholder 2"/>
          <p:cNvSpPr>
            <a:spLocks noGrp="1"/>
          </p:cNvSpPr>
          <p:nvPr>
            <p:ph idx="4294967295"/>
          </p:nvPr>
        </p:nvSpPr>
        <p:spPr>
          <a:xfrm>
            <a:off x="457200" y="1447800"/>
            <a:ext cx="8229600" cy="4870938"/>
          </a:xfrm>
          <a:solidFill>
            <a:schemeClr val="accent3">
              <a:lumMod val="60000"/>
              <a:lumOff val="40000"/>
            </a:schemeClr>
          </a:solidFill>
        </p:spPr>
        <p:txBody>
          <a:bodyPr>
            <a:normAutofit/>
          </a:bodyPr>
          <a:lstStyle/>
          <a:p>
            <a:r>
              <a:rPr lang="en-US" sz="2400" dirty="0" smtClean="0">
                <a:effectLst/>
              </a:rPr>
              <a:t>First published report to document prevalence of ACEs in population-based representative sample from multiple states stratified by demographic characteristics, including sex, age, education, and race/ethnicity.</a:t>
            </a:r>
          </a:p>
          <a:p>
            <a:endParaRPr lang="en-US" sz="2400" dirty="0" smtClean="0">
              <a:effectLst/>
            </a:endParaRPr>
          </a:p>
          <a:p>
            <a:r>
              <a:rPr lang="en-US" sz="2400" dirty="0" smtClean="0">
                <a:effectLst/>
              </a:rPr>
              <a:t>Approximately 59% reported one or more ACEs</a:t>
            </a:r>
          </a:p>
          <a:p>
            <a:endParaRPr lang="en-US" sz="2400" dirty="0" smtClean="0">
              <a:effectLst/>
            </a:endParaRPr>
          </a:p>
          <a:p>
            <a:r>
              <a:rPr lang="en-US" sz="2400" dirty="0" smtClean="0">
                <a:effectLst/>
              </a:rPr>
              <a:t>These BRFSS estimates are similar to the findings in the Kaiser-CDC ACE study (2) and similar research, including study in Texas</a:t>
            </a:r>
          </a:p>
          <a:p>
            <a:pPr lvl="1">
              <a:buFont typeface="Tahoma" pitchFamily="34" charset="0"/>
              <a:buNone/>
            </a:pPr>
            <a:endParaRPr lang="en-US" sz="2200" dirty="0" smtClean="0">
              <a:solidFill>
                <a:schemeClr val="tx2"/>
              </a:solidFill>
              <a:effectLst/>
            </a:endParaRPr>
          </a:p>
          <a:p>
            <a:pPr lvl="1">
              <a:buFont typeface="Tahoma" pitchFamily="34" charset="0"/>
              <a:buNone/>
            </a:pPr>
            <a:r>
              <a:rPr lang="en-US" sz="1200" b="1" dirty="0" smtClean="0">
                <a:solidFill>
                  <a:schemeClr val="tx2"/>
                </a:solidFill>
                <a:effectLst/>
              </a:rPr>
              <a:t>CDC MMWR, December 17, 2010/59(49); 1609-1613</a:t>
            </a:r>
          </a:p>
        </p:txBody>
      </p:sp>
    </p:spTree>
    <p:extLst>
      <p:ext uri="{BB962C8B-B14F-4D97-AF65-F5344CB8AC3E}">
        <p14:creationId xmlns:p14="http://schemas.microsoft.com/office/powerpoint/2010/main" val="389854256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9778" name="Rectangle 2"/>
          <p:cNvSpPr>
            <a:spLocks noGrp="1" noChangeArrowheads="1"/>
          </p:cNvSpPr>
          <p:nvPr>
            <p:ph type="title"/>
          </p:nvPr>
        </p:nvSpPr>
        <p:spPr>
          <a:xfrm>
            <a:off x="381000" y="457200"/>
            <a:ext cx="8763000" cy="2590800"/>
          </a:xfrm>
        </p:spPr>
        <p:txBody>
          <a:bodyPr lIns="90488" tIns="44450" rIns="90488" bIns="44450"/>
          <a:lstStyle/>
          <a:p>
            <a:pPr algn="ctr" eaLnBrk="1" hangingPunct="1">
              <a:defRPr/>
            </a:pPr>
            <a:r>
              <a:rPr lang="en-US" sz="3600" dirty="0" smtClean="0">
                <a:latin typeface="Arial Black" pitchFamily="34" charset="0"/>
              </a:rPr>
              <a:t>Adverse Childhood Experiences determine the likelihood of the </a:t>
            </a:r>
            <a:br>
              <a:rPr lang="en-US" sz="3600" dirty="0" smtClean="0">
                <a:latin typeface="Arial Black" pitchFamily="34" charset="0"/>
              </a:rPr>
            </a:br>
            <a:r>
              <a:rPr lang="en-US" sz="3600" dirty="0" smtClean="0">
                <a:solidFill>
                  <a:srgbClr val="7030A0"/>
                </a:solidFill>
                <a:latin typeface="Arial Black" pitchFamily="34" charset="0"/>
              </a:rPr>
              <a:t>10</a:t>
            </a:r>
            <a:r>
              <a:rPr lang="en-US" sz="3600" dirty="0" smtClean="0">
                <a:latin typeface="Arial Black" pitchFamily="34" charset="0"/>
              </a:rPr>
              <a:t> most common causes of </a:t>
            </a:r>
            <a:br>
              <a:rPr lang="en-US" sz="3600" dirty="0" smtClean="0">
                <a:latin typeface="Arial Black" pitchFamily="34" charset="0"/>
              </a:rPr>
            </a:br>
            <a:r>
              <a:rPr lang="en-US" sz="3600" dirty="0" smtClean="0">
                <a:latin typeface="Arial Black" pitchFamily="34" charset="0"/>
              </a:rPr>
              <a:t>death in the US</a:t>
            </a:r>
          </a:p>
        </p:txBody>
      </p:sp>
      <p:sp>
        <p:nvSpPr>
          <p:cNvPr id="459779" name="Rectangle 3"/>
          <p:cNvSpPr>
            <a:spLocks noChangeArrowheads="1"/>
          </p:cNvSpPr>
          <p:nvPr/>
        </p:nvSpPr>
        <p:spPr bwMode="auto">
          <a:xfrm>
            <a:off x="411163" y="3048000"/>
            <a:ext cx="8713787" cy="2835275"/>
          </a:xfrm>
          <a:prstGeom prst="rect">
            <a:avLst/>
          </a:prstGeom>
          <a:noFill/>
          <a:ln w="9525">
            <a:noFill/>
            <a:miter lim="800000"/>
            <a:headEnd/>
            <a:tailEnd/>
          </a:ln>
          <a:effectLst/>
        </p:spPr>
        <p:txBody>
          <a:bodyPr lIns="90488" tIns="44450" rIns="90488" bIns="44450">
            <a:spAutoFit/>
          </a:bodyPr>
          <a:lstStyle/>
          <a:p>
            <a:pPr eaLnBrk="0" hangingPunct="0">
              <a:defRPr/>
            </a:pPr>
            <a:r>
              <a:rPr lang="en-US" sz="3600" dirty="0">
                <a:solidFill>
                  <a:schemeClr val="accent2">
                    <a:lumMod val="50000"/>
                  </a:schemeClr>
                </a:solidFill>
                <a:effectLst>
                  <a:outerShdw blurRad="38100" dist="38100" dir="2700000" algn="tl">
                    <a:srgbClr val="000000"/>
                  </a:outerShdw>
                </a:effectLst>
                <a:latin typeface="Times New Roman" pitchFamily="18" charset="0"/>
                <a:cs typeface="+mn-cs"/>
              </a:rPr>
              <a:t>Top 10 Risk Factors:  smoking, severe obesity, physical inactivity, depression, suicide attempt, alcoholism, illicit drug use, injected drug use, 50+ sexual partners,  history of STD</a:t>
            </a:r>
          </a:p>
        </p:txBody>
      </p:sp>
    </p:spTree>
    <p:extLst>
      <p:ext uri="{BB962C8B-B14F-4D97-AF65-F5344CB8AC3E}">
        <p14:creationId xmlns:p14="http://schemas.microsoft.com/office/powerpoint/2010/main" val="2839690388"/>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826" name="Rectangle 2"/>
          <p:cNvSpPr>
            <a:spLocks noGrp="1" noChangeArrowheads="1"/>
          </p:cNvSpPr>
          <p:nvPr>
            <p:ph type="title"/>
          </p:nvPr>
        </p:nvSpPr>
        <p:spPr>
          <a:xfrm>
            <a:off x="169863" y="228600"/>
            <a:ext cx="4935537" cy="6096000"/>
          </a:xfrm>
        </p:spPr>
        <p:txBody>
          <a:bodyPr lIns="90488" tIns="44450" rIns="90488" bIns="44450"/>
          <a:lstStyle/>
          <a:p>
            <a:pPr eaLnBrk="1" hangingPunct="1">
              <a:defRPr/>
            </a:pPr>
            <a:r>
              <a:rPr lang="en-US" sz="4000" dirty="0" smtClean="0">
                <a:latin typeface="Arial Black" pitchFamily="34" charset="0"/>
              </a:rPr>
              <a:t>With an ACE Score of </a:t>
            </a:r>
            <a:r>
              <a:rPr lang="en-US" dirty="0" smtClean="0">
                <a:solidFill>
                  <a:srgbClr val="FF0000"/>
                </a:solidFill>
                <a:effectLst>
                  <a:outerShdw blurRad="38100" dist="38100" dir="2700000" algn="tl">
                    <a:srgbClr val="FFFFFF"/>
                  </a:outerShdw>
                </a:effectLst>
                <a:latin typeface="Arial Black" pitchFamily="34" charset="0"/>
              </a:rPr>
              <a:t>0</a:t>
            </a:r>
            <a:r>
              <a:rPr lang="en-US" sz="4000" dirty="0" smtClean="0">
                <a:latin typeface="Arial Black" pitchFamily="34" charset="0"/>
              </a:rPr>
              <a:t> </a:t>
            </a:r>
            <a:br>
              <a:rPr lang="en-US" sz="4000" dirty="0" smtClean="0">
                <a:latin typeface="Arial Black" pitchFamily="34" charset="0"/>
              </a:rPr>
            </a:br>
            <a:r>
              <a:rPr lang="en-US" sz="4000" dirty="0" smtClean="0">
                <a:latin typeface="Arial Black" pitchFamily="34" charset="0"/>
              </a:rPr>
              <a:t/>
            </a:r>
            <a:br>
              <a:rPr lang="en-US" sz="4000" dirty="0" smtClean="0">
                <a:latin typeface="Arial Black" pitchFamily="34" charset="0"/>
              </a:rPr>
            </a:br>
            <a:r>
              <a:rPr lang="en-US" sz="4000" dirty="0" smtClean="0">
                <a:solidFill>
                  <a:srgbClr val="7030A0"/>
                </a:solidFill>
                <a:latin typeface="Arial Black" pitchFamily="34" charset="0"/>
              </a:rPr>
              <a:t>The majority of adults have few, </a:t>
            </a:r>
            <a:br>
              <a:rPr lang="en-US" sz="4000" dirty="0" smtClean="0">
                <a:solidFill>
                  <a:srgbClr val="7030A0"/>
                </a:solidFill>
                <a:latin typeface="Arial Black" pitchFamily="34" charset="0"/>
              </a:rPr>
            </a:br>
            <a:r>
              <a:rPr lang="en-US" sz="4000" dirty="0" smtClean="0">
                <a:solidFill>
                  <a:srgbClr val="7030A0"/>
                </a:solidFill>
                <a:latin typeface="Arial Black" pitchFamily="34" charset="0"/>
              </a:rPr>
              <a:t>if any, risk factors for these diseases</a:t>
            </a:r>
          </a:p>
        </p:txBody>
      </p:sp>
      <p:pic>
        <p:nvPicPr>
          <p:cNvPr id="95234" name="Content Placeholder 4" descr="Happy Family.jpg"/>
          <p:cNvPicPr>
            <a:picLocks noChangeAspect="1"/>
          </p:cNvPicPr>
          <p:nvPr/>
        </p:nvPicPr>
        <p:blipFill>
          <a:blip r:embed="rId3" cstate="print"/>
          <a:srcRect/>
          <a:stretch>
            <a:fillRect/>
          </a:stretch>
        </p:blipFill>
        <p:spPr bwMode="auto">
          <a:xfrm>
            <a:off x="5257800" y="1295400"/>
            <a:ext cx="3352800" cy="4572000"/>
          </a:xfrm>
          <a:prstGeom prst="rect">
            <a:avLst/>
          </a:prstGeom>
          <a:noFill/>
          <a:ln w="9525">
            <a:noFill/>
            <a:miter lim="800000"/>
            <a:headEnd/>
            <a:tailEnd/>
          </a:ln>
        </p:spPr>
      </p:pic>
    </p:spTree>
    <p:extLst>
      <p:ext uri="{BB962C8B-B14F-4D97-AF65-F5344CB8AC3E}">
        <p14:creationId xmlns:p14="http://schemas.microsoft.com/office/powerpoint/2010/main" val="1881784233"/>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3874" name="Rectangle 2"/>
          <p:cNvSpPr>
            <a:spLocks noGrp="1" noChangeArrowheads="1"/>
          </p:cNvSpPr>
          <p:nvPr>
            <p:ph type="title"/>
          </p:nvPr>
        </p:nvSpPr>
        <p:spPr>
          <a:xfrm>
            <a:off x="304800" y="1371600"/>
            <a:ext cx="8534400" cy="4038600"/>
          </a:xfrm>
        </p:spPr>
        <p:txBody>
          <a:bodyPr lIns="90488" tIns="44450" rIns="90488" bIns="44450">
            <a:normAutofit fontScale="90000"/>
          </a:bodyPr>
          <a:lstStyle/>
          <a:p>
            <a:pPr eaLnBrk="1" hangingPunct="1">
              <a:defRPr/>
            </a:pPr>
            <a:r>
              <a:rPr lang="en-US" sz="4000" dirty="0" smtClean="0">
                <a:latin typeface="Arial Black" pitchFamily="34" charset="0"/>
              </a:rPr>
              <a:t>However, with an ACE Score of </a:t>
            </a:r>
            <a:r>
              <a:rPr lang="en-US" dirty="0" smtClean="0">
                <a:solidFill>
                  <a:srgbClr val="FF0000"/>
                </a:solidFill>
                <a:effectLst>
                  <a:outerShdw blurRad="38100" dist="38100" dir="2700000" algn="tl">
                    <a:srgbClr val="FFFFFF"/>
                  </a:outerShdw>
                </a:effectLst>
                <a:latin typeface="Arial Black" pitchFamily="34" charset="0"/>
              </a:rPr>
              <a:t>4</a:t>
            </a:r>
            <a:r>
              <a:rPr lang="en-US" dirty="0" smtClean="0">
                <a:solidFill>
                  <a:schemeClr val="tx1"/>
                </a:solidFill>
                <a:effectLst>
                  <a:outerShdw blurRad="38100" dist="38100" dir="2700000" algn="tl">
                    <a:srgbClr val="FFFFFF"/>
                  </a:outerShdw>
                </a:effectLst>
                <a:latin typeface="Arial Black" pitchFamily="34" charset="0"/>
              </a:rPr>
              <a:t> </a:t>
            </a:r>
            <a:r>
              <a:rPr lang="en-US" sz="4000" dirty="0" smtClean="0">
                <a:latin typeface="Arial Black" pitchFamily="34" charset="0"/>
              </a:rPr>
              <a:t>or more</a:t>
            </a:r>
            <a:br>
              <a:rPr lang="en-US" sz="4000" dirty="0" smtClean="0">
                <a:latin typeface="Arial Black" pitchFamily="34" charset="0"/>
              </a:rPr>
            </a:br>
            <a:r>
              <a:rPr lang="en-US" sz="4000" dirty="0" smtClean="0">
                <a:latin typeface="Arial Black" pitchFamily="34" charset="0"/>
              </a:rPr>
              <a:t/>
            </a:r>
            <a:br>
              <a:rPr lang="en-US" sz="4000" dirty="0" smtClean="0">
                <a:latin typeface="Arial Black" pitchFamily="34" charset="0"/>
              </a:rPr>
            </a:br>
            <a:r>
              <a:rPr lang="en-US" sz="4000" dirty="0" smtClean="0">
                <a:solidFill>
                  <a:srgbClr val="7030A0"/>
                </a:solidFill>
                <a:latin typeface="Arial Black" pitchFamily="34" charset="0"/>
              </a:rPr>
              <a:t>The majority of adults have multiple risk factors for these diseases or the diseases themselves</a:t>
            </a:r>
          </a:p>
        </p:txBody>
      </p:sp>
    </p:spTree>
    <p:extLst>
      <p:ext uri="{BB962C8B-B14F-4D97-AF65-F5344CB8AC3E}">
        <p14:creationId xmlns:p14="http://schemas.microsoft.com/office/powerpoint/2010/main" val="2173799331"/>
      </p:ext>
    </p:ext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5922" name="Rectangle 2"/>
          <p:cNvSpPr>
            <a:spLocks noGrp="1" noChangeArrowheads="1"/>
          </p:cNvSpPr>
          <p:nvPr>
            <p:ph type="title"/>
          </p:nvPr>
        </p:nvSpPr>
        <p:spPr>
          <a:xfrm>
            <a:off x="582613" y="2209800"/>
            <a:ext cx="7772400" cy="2667000"/>
          </a:xfrm>
        </p:spPr>
        <p:txBody>
          <a:bodyPr lIns="90488" tIns="44450" rIns="90488" bIns="44450">
            <a:normAutofit fontScale="90000"/>
          </a:bodyPr>
          <a:lstStyle/>
          <a:p>
            <a:pPr algn="ctr" eaLnBrk="1" hangingPunct="1">
              <a:defRPr/>
            </a:pPr>
            <a:r>
              <a:rPr lang="en-US" smtClean="0">
                <a:latin typeface="Arial Black" pitchFamily="34" charset="0"/>
              </a:rPr>
              <a:t>Many chronic diseases</a:t>
            </a:r>
            <a:br>
              <a:rPr lang="en-US" smtClean="0">
                <a:latin typeface="Arial Black" pitchFamily="34" charset="0"/>
              </a:rPr>
            </a:br>
            <a:r>
              <a:rPr lang="en-US" smtClean="0">
                <a:latin typeface="Arial Black" pitchFamily="34" charset="0"/>
              </a:rPr>
              <a:t>in adults are determined</a:t>
            </a:r>
            <a:br>
              <a:rPr lang="en-US" smtClean="0">
                <a:latin typeface="Arial Black" pitchFamily="34" charset="0"/>
              </a:rPr>
            </a:br>
            <a:r>
              <a:rPr lang="en-US" smtClean="0">
                <a:latin typeface="Arial Black" pitchFamily="34" charset="0"/>
              </a:rPr>
              <a:t>decades earlier, in childhood</a:t>
            </a:r>
          </a:p>
        </p:txBody>
      </p:sp>
    </p:spTree>
    <p:extLst>
      <p:ext uri="{BB962C8B-B14F-4D97-AF65-F5344CB8AC3E}">
        <p14:creationId xmlns:p14="http://schemas.microsoft.com/office/powerpoint/2010/main" val="1177942505"/>
      </p:ext>
    </p:extLst>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7970" name="Rectangle 2"/>
          <p:cNvSpPr>
            <a:spLocks noGrp="1" noChangeArrowheads="1"/>
          </p:cNvSpPr>
          <p:nvPr>
            <p:ph type="ctrTitle"/>
          </p:nvPr>
        </p:nvSpPr>
        <p:spPr>
          <a:xfrm>
            <a:off x="812800" y="838200"/>
            <a:ext cx="8331200" cy="5105400"/>
          </a:xfrm>
        </p:spPr>
        <p:txBody>
          <a:bodyPr lIns="90488" tIns="44450" rIns="90488" bIns="44450" anchor="ctr" anchorCtr="0">
            <a:normAutofit fontScale="90000"/>
          </a:bodyPr>
          <a:lstStyle/>
          <a:p>
            <a:pPr algn="l" eaLnBrk="1" hangingPunct="1"/>
            <a:r>
              <a:rPr lang="en-US" sz="4800" b="1" dirty="0" smtClean="0">
                <a:solidFill>
                  <a:srgbClr val="00B0F0"/>
                </a:solidFill>
              </a:rPr>
              <a:t>Evidence from ACE Study </a:t>
            </a:r>
            <a:r>
              <a:rPr lang="en-US" b="1" dirty="0" smtClean="0">
                <a:solidFill>
                  <a:srgbClr val="00B0F0"/>
                </a:solidFill>
              </a:rPr>
              <a:t/>
            </a:r>
            <a:br>
              <a:rPr lang="en-US" b="1" dirty="0" smtClean="0">
                <a:solidFill>
                  <a:srgbClr val="00B0F0"/>
                </a:solidFill>
              </a:rPr>
            </a:br>
            <a:r>
              <a:rPr lang="en-US" sz="4000" dirty="0" smtClean="0">
                <a:latin typeface="Arial Black"/>
              </a:rPr>
              <a:t>Adverse childhood experiences are the </a:t>
            </a:r>
            <a:r>
              <a:rPr lang="en-US" sz="4000" b="1" dirty="0" smtClean="0">
                <a:solidFill>
                  <a:schemeClr val="tx1"/>
                </a:solidFill>
                <a:effectLst>
                  <a:outerShdw blurRad="38100" dist="38100" dir="2700000" algn="tl">
                    <a:srgbClr val="FFFFFF"/>
                  </a:outerShdw>
                </a:effectLst>
                <a:latin typeface="Arial Black"/>
              </a:rPr>
              <a:t>most</a:t>
            </a:r>
            <a:r>
              <a:rPr lang="en-US" sz="4000" dirty="0" smtClean="0">
                <a:latin typeface="Arial Black"/>
              </a:rPr>
              <a:t> </a:t>
            </a:r>
            <a:r>
              <a:rPr lang="en-US" dirty="0" smtClean="0">
                <a:latin typeface="Arial Black"/>
              </a:rPr>
              <a:t>basic </a:t>
            </a:r>
            <a:r>
              <a:rPr lang="en-US" sz="4000" dirty="0" smtClean="0">
                <a:latin typeface="Arial Black"/>
              </a:rPr>
              <a:t>cause of</a:t>
            </a:r>
            <a:br>
              <a:rPr lang="en-US" sz="4000" dirty="0" smtClean="0">
                <a:latin typeface="Arial Black"/>
              </a:rPr>
            </a:br>
            <a:r>
              <a:rPr lang="en-US" sz="4000" dirty="0" smtClean="0">
                <a:solidFill>
                  <a:srgbClr val="66FFFF"/>
                </a:solidFill>
                <a:latin typeface="Arial Black"/>
              </a:rPr>
              <a:t>* </a:t>
            </a:r>
            <a:r>
              <a:rPr lang="en-US" sz="4000" dirty="0" smtClean="0">
                <a:solidFill>
                  <a:srgbClr val="00B0F0"/>
                </a:solidFill>
                <a:latin typeface="Arial Black"/>
              </a:rPr>
              <a:t>health risk behaviors</a:t>
            </a:r>
            <a:br>
              <a:rPr lang="en-US" sz="4000" dirty="0" smtClean="0">
                <a:solidFill>
                  <a:srgbClr val="00B0F0"/>
                </a:solidFill>
                <a:latin typeface="Arial Black"/>
              </a:rPr>
            </a:br>
            <a:r>
              <a:rPr lang="en-US" sz="4000" dirty="0" smtClean="0">
                <a:solidFill>
                  <a:srgbClr val="00B0F0"/>
                </a:solidFill>
                <a:latin typeface="Arial Black"/>
              </a:rPr>
              <a:t>* morbidity</a:t>
            </a:r>
            <a:br>
              <a:rPr lang="en-US" sz="4000" dirty="0" smtClean="0">
                <a:solidFill>
                  <a:srgbClr val="00B0F0"/>
                </a:solidFill>
                <a:latin typeface="Arial Black"/>
              </a:rPr>
            </a:br>
            <a:r>
              <a:rPr lang="en-US" sz="4000" dirty="0" smtClean="0">
                <a:solidFill>
                  <a:srgbClr val="00B0F0"/>
                </a:solidFill>
                <a:latin typeface="Arial Black"/>
              </a:rPr>
              <a:t>* disability</a:t>
            </a:r>
            <a:br>
              <a:rPr lang="en-US" sz="4000" dirty="0" smtClean="0">
                <a:solidFill>
                  <a:srgbClr val="00B0F0"/>
                </a:solidFill>
                <a:latin typeface="Arial Black"/>
              </a:rPr>
            </a:br>
            <a:r>
              <a:rPr lang="en-US" sz="4000" dirty="0" smtClean="0">
                <a:solidFill>
                  <a:srgbClr val="00B0F0"/>
                </a:solidFill>
                <a:latin typeface="Arial Black"/>
              </a:rPr>
              <a:t>* mortality</a:t>
            </a:r>
            <a:br>
              <a:rPr lang="en-US" sz="4000" dirty="0" smtClean="0">
                <a:solidFill>
                  <a:srgbClr val="00B0F0"/>
                </a:solidFill>
                <a:latin typeface="Arial Black"/>
              </a:rPr>
            </a:br>
            <a:r>
              <a:rPr lang="en-US" sz="4000" dirty="0" smtClean="0">
                <a:solidFill>
                  <a:srgbClr val="00B0F0"/>
                </a:solidFill>
                <a:latin typeface="Arial Black"/>
              </a:rPr>
              <a:t>* healthcare costs</a:t>
            </a:r>
            <a:br>
              <a:rPr lang="en-US" sz="4000" dirty="0" smtClean="0">
                <a:solidFill>
                  <a:srgbClr val="00B0F0"/>
                </a:solidFill>
                <a:latin typeface="Arial Black"/>
              </a:rPr>
            </a:br>
            <a:endParaRPr lang="en-US" sz="4000" dirty="0" smtClean="0">
              <a:solidFill>
                <a:srgbClr val="00B0F0"/>
              </a:solidFill>
              <a:latin typeface="Arial Black"/>
            </a:endParaRPr>
          </a:p>
        </p:txBody>
      </p:sp>
    </p:spTree>
    <p:extLst>
      <p:ext uri="{BB962C8B-B14F-4D97-AF65-F5344CB8AC3E}">
        <p14:creationId xmlns:p14="http://schemas.microsoft.com/office/powerpoint/2010/main" val="3286572413"/>
      </p:ext>
    </p:extLst>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ACES AND PREVENTION</a:t>
            </a:r>
            <a:endParaRPr lang="en-US" dirty="0"/>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32967177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4"/>
          <p:cNvSpPr>
            <a:spLocks noGrp="1"/>
          </p:cNvSpPr>
          <p:nvPr>
            <p:ph type="title"/>
          </p:nvPr>
        </p:nvSpPr>
        <p:spPr>
          <a:xfrm>
            <a:off x="152400" y="228600"/>
            <a:ext cx="8839200" cy="1371600"/>
          </a:xfrm>
        </p:spPr>
        <p:txBody>
          <a:bodyPr/>
          <a:lstStyle/>
          <a:p>
            <a:pPr eaLnBrk="1" hangingPunct="1"/>
            <a:r>
              <a:rPr lang="en-US">
                <a:latin typeface="Calibri" charset="0"/>
              </a:rPr>
              <a:t>Left Behind By Kindergarten:</a:t>
            </a:r>
            <a:br>
              <a:rPr lang="en-US">
                <a:latin typeface="Calibri" charset="0"/>
              </a:rPr>
            </a:br>
            <a:r>
              <a:rPr lang="en-US" sz="2400">
                <a:latin typeface="Calibri" charset="0"/>
              </a:rPr>
              <a:t>Children living in poverty average 15 IQ points </a:t>
            </a:r>
            <a:r>
              <a:rPr lang="en-US" sz="2400" u="sng">
                <a:latin typeface="Calibri" charset="0"/>
              </a:rPr>
              <a:t>below</a:t>
            </a:r>
            <a:r>
              <a:rPr lang="en-US" sz="2400">
                <a:latin typeface="Calibri" charset="0"/>
              </a:rPr>
              <a:t> their peers.</a:t>
            </a:r>
          </a:p>
        </p:txBody>
      </p:sp>
      <p:sp>
        <p:nvSpPr>
          <p:cNvPr id="87043" name="Rectangle 5"/>
          <p:cNvSpPr>
            <a:spLocks noGrp="1"/>
          </p:cNvSpPr>
          <p:nvPr>
            <p:ph type="body" idx="1"/>
          </p:nvPr>
        </p:nvSpPr>
        <p:spPr>
          <a:xfrm>
            <a:off x="111125" y="5045075"/>
            <a:ext cx="4267200" cy="1431925"/>
          </a:xfrm>
          <a:solidFill>
            <a:schemeClr val="tx2">
              <a:lumMod val="20000"/>
              <a:lumOff val="80000"/>
            </a:schemeClr>
          </a:solidFill>
        </p:spPr>
        <p:txBody>
          <a:bodyPr rtlCol="0">
            <a:normAutofit/>
          </a:bodyPr>
          <a:lstStyle/>
          <a:p>
            <a:pPr algn="ctr" eaLnBrk="1" fontAlgn="auto" hangingPunct="1">
              <a:lnSpc>
                <a:spcPct val="90000"/>
              </a:lnSpc>
              <a:spcAft>
                <a:spcPts val="0"/>
              </a:spcAft>
              <a:buFont typeface="Arial" pitchFamily="34" charset="0"/>
              <a:buNone/>
              <a:defRPr/>
            </a:pPr>
            <a:r>
              <a:rPr lang="en-US" sz="2000" dirty="0" smtClean="0">
                <a:ea typeface="+mn-ea"/>
                <a:cs typeface="+mn-cs"/>
              </a:rPr>
              <a:t>Vocabulary at Age 3</a:t>
            </a:r>
          </a:p>
          <a:p>
            <a:pPr algn="ctr" eaLnBrk="1" fontAlgn="auto" hangingPunct="1">
              <a:lnSpc>
                <a:spcPct val="90000"/>
              </a:lnSpc>
              <a:spcAft>
                <a:spcPts val="0"/>
              </a:spcAft>
              <a:buFont typeface="Arial" pitchFamily="34" charset="0"/>
              <a:buNone/>
              <a:defRPr/>
            </a:pPr>
            <a:r>
              <a:rPr lang="en-US" sz="2000" b="1" dirty="0" smtClean="0">
                <a:ea typeface="+mn-ea"/>
                <a:cs typeface="+mn-cs"/>
              </a:rPr>
              <a:t>Poor children: </a:t>
            </a:r>
            <a:r>
              <a:rPr lang="en-US" sz="2000" dirty="0" smtClean="0">
                <a:ea typeface="+mn-ea"/>
                <a:cs typeface="+mn-cs"/>
              </a:rPr>
              <a:t>525 words</a:t>
            </a:r>
          </a:p>
          <a:p>
            <a:pPr algn="ctr" eaLnBrk="1" fontAlgn="auto" hangingPunct="1">
              <a:lnSpc>
                <a:spcPct val="90000"/>
              </a:lnSpc>
              <a:spcAft>
                <a:spcPts val="0"/>
              </a:spcAft>
              <a:buFont typeface="Arial" pitchFamily="34" charset="0"/>
              <a:buNone/>
              <a:defRPr/>
            </a:pPr>
            <a:r>
              <a:rPr lang="en-US" sz="2000" b="1" dirty="0" smtClean="0">
                <a:ea typeface="+mn-ea"/>
                <a:cs typeface="+mn-cs"/>
              </a:rPr>
              <a:t>Working class: </a:t>
            </a:r>
            <a:r>
              <a:rPr lang="en-US" sz="2000" dirty="0" smtClean="0">
                <a:ea typeface="+mn-ea"/>
                <a:cs typeface="+mn-cs"/>
              </a:rPr>
              <a:t>749 words</a:t>
            </a:r>
          </a:p>
          <a:p>
            <a:pPr algn="ctr" eaLnBrk="1" fontAlgn="auto" hangingPunct="1">
              <a:lnSpc>
                <a:spcPct val="90000"/>
              </a:lnSpc>
              <a:spcAft>
                <a:spcPts val="0"/>
              </a:spcAft>
              <a:buFont typeface="Arial" pitchFamily="34" charset="0"/>
              <a:buNone/>
              <a:defRPr/>
            </a:pPr>
            <a:r>
              <a:rPr lang="en-US" sz="2000" b="1" dirty="0" smtClean="0">
                <a:ea typeface="+mn-ea"/>
                <a:cs typeface="+mn-cs"/>
              </a:rPr>
              <a:t>Professional: </a:t>
            </a:r>
            <a:r>
              <a:rPr lang="en-US" sz="2000" dirty="0" smtClean="0">
                <a:ea typeface="+mn-ea"/>
                <a:cs typeface="+mn-cs"/>
              </a:rPr>
              <a:t>1,116 words</a:t>
            </a:r>
          </a:p>
        </p:txBody>
      </p:sp>
      <p:pic>
        <p:nvPicPr>
          <p:cNvPr id="82947" name="Picture 3" descr="ChildrenVocabIncomeGroup"/>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57200" y="1828800"/>
            <a:ext cx="3921125"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48" name="Rectangle 4"/>
          <p:cNvSpPr>
            <a:spLocks noChangeArrowheads="1"/>
          </p:cNvSpPr>
          <p:nvPr/>
        </p:nvSpPr>
        <p:spPr bwMode="auto">
          <a:xfrm>
            <a:off x="4419600" y="4999038"/>
            <a:ext cx="4572000" cy="1477962"/>
          </a:xfrm>
          <a:prstGeom prst="rect">
            <a:avLst/>
          </a:prstGeom>
          <a:solidFill>
            <a:schemeClr val="accent2">
              <a:lumMod val="20000"/>
              <a:lumOff val="80000"/>
            </a:schemeClr>
          </a:solidFill>
          <a:ln>
            <a:noFill/>
          </a:ln>
          <a:extLst/>
        </p:spPr>
        <p:txBody>
          <a:bodyPr>
            <a:spAutoFit/>
          </a:bodyPr>
          <a:lstStyle/>
          <a:p>
            <a:pPr algn="ctr"/>
            <a:r>
              <a:rPr lang="en-US" dirty="0">
                <a:solidFill>
                  <a:srgbClr val="550014"/>
                </a:solidFill>
                <a:latin typeface="Calibri" charset="0"/>
              </a:rPr>
              <a:t>By age 4, the average child in a poor family might have been exposed to 13 million fewer words than child in a working class family and </a:t>
            </a:r>
            <a:r>
              <a:rPr lang="en-US" b="1" dirty="0">
                <a:solidFill>
                  <a:srgbClr val="550014"/>
                </a:solidFill>
                <a:latin typeface="Calibri" charset="0"/>
              </a:rPr>
              <a:t>30 million fewer words</a:t>
            </a:r>
            <a:r>
              <a:rPr lang="en-US" dirty="0">
                <a:solidFill>
                  <a:srgbClr val="550014"/>
                </a:solidFill>
                <a:latin typeface="Calibri" charset="0"/>
              </a:rPr>
              <a:t> than a child in a professional family.</a:t>
            </a:r>
          </a:p>
        </p:txBody>
      </p:sp>
      <p:pic>
        <p:nvPicPr>
          <p:cNvPr id="82949" name="Picture 3" descr="WordsChildrenAcrossIncom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724400" y="1905000"/>
            <a:ext cx="38862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50" name="Slide Number Placeholder 6"/>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2BE66B2-0FA7-A84B-9204-10B4E660A2BF}" type="slidenum">
              <a:rPr lang="en-US" sz="1200">
                <a:solidFill>
                  <a:srgbClr val="898989"/>
                </a:solidFill>
                <a:latin typeface="Calibri" charset="0"/>
              </a:rPr>
              <a:pPr eaLnBrk="1" hangingPunct="1"/>
              <a:t>4</a:t>
            </a:fld>
            <a:endParaRPr lang="en-US" sz="1200">
              <a:solidFill>
                <a:srgbClr val="898989"/>
              </a:solidFill>
              <a:latin typeface="Calibri" charset="0"/>
            </a:endParaRPr>
          </a:p>
        </p:txBody>
      </p:sp>
    </p:spTree>
    <p:extLst>
      <p:ext uri="{BB962C8B-B14F-4D97-AF65-F5344CB8AC3E}">
        <p14:creationId xmlns:p14="http://schemas.microsoft.com/office/powerpoint/2010/main" val="388476117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2"/>
          <p:cNvGrpSpPr>
            <a:grpSpLocks/>
          </p:cNvGrpSpPr>
          <p:nvPr/>
        </p:nvGrpSpPr>
        <p:grpSpPr bwMode="auto">
          <a:xfrm>
            <a:off x="2522538" y="3352800"/>
            <a:ext cx="2925762" cy="149225"/>
            <a:chOff x="1419" y="2252"/>
            <a:chExt cx="2187" cy="116"/>
          </a:xfrm>
        </p:grpSpPr>
        <p:sp>
          <p:nvSpPr>
            <p:cNvPr id="5160" name="Line 23"/>
            <p:cNvSpPr>
              <a:spLocks noChangeShapeType="1"/>
            </p:cNvSpPr>
            <p:nvPr/>
          </p:nvSpPr>
          <p:spPr bwMode="auto">
            <a:xfrm>
              <a:off x="1603" y="2366"/>
              <a:ext cx="2003" cy="0"/>
            </a:xfrm>
            <a:prstGeom prst="line">
              <a:avLst/>
            </a:prstGeom>
            <a:noFill/>
            <a:ln w="57150">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161" name="Line 24"/>
            <p:cNvSpPr>
              <a:spLocks noChangeShapeType="1"/>
            </p:cNvSpPr>
            <p:nvPr/>
          </p:nvSpPr>
          <p:spPr bwMode="auto">
            <a:xfrm>
              <a:off x="1419" y="2252"/>
              <a:ext cx="195" cy="116"/>
            </a:xfrm>
            <a:prstGeom prst="line">
              <a:avLst/>
            </a:prstGeom>
            <a:noFill/>
            <a:ln w="57150">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5123" name="AutoShape 2"/>
          <p:cNvSpPr>
            <a:spLocks noChangeArrowheads="1"/>
          </p:cNvSpPr>
          <p:nvPr/>
        </p:nvSpPr>
        <p:spPr bwMode="auto">
          <a:xfrm>
            <a:off x="6324600" y="2947988"/>
            <a:ext cx="2819400" cy="1736725"/>
          </a:xfrm>
          <a:prstGeom prst="leftArrow">
            <a:avLst>
              <a:gd name="adj1" fmla="val 50000"/>
              <a:gd name="adj2" fmla="val 36540"/>
            </a:avLst>
          </a:prstGeom>
          <a:solidFill>
            <a:srgbClr val="008000">
              <a:alpha val="7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b="1">
                <a:solidFill>
                  <a:srgbClr val="FFFF66"/>
                </a:solidFill>
                <a:latin typeface="Arial" charset="0"/>
                <a:cs typeface="Arial" charset="0"/>
              </a:defRPr>
            </a:lvl1pPr>
            <a:lvl2pPr marL="742950" indent="-285750" eaLnBrk="0" hangingPunct="0">
              <a:defRPr sz="2400" b="1">
                <a:solidFill>
                  <a:srgbClr val="FFFF66"/>
                </a:solidFill>
                <a:latin typeface="Arial" charset="0"/>
                <a:cs typeface="Arial" charset="0"/>
              </a:defRPr>
            </a:lvl2pPr>
            <a:lvl3pPr marL="1143000" indent="-228600" eaLnBrk="0" hangingPunct="0">
              <a:defRPr sz="2400" b="1">
                <a:solidFill>
                  <a:srgbClr val="FFFF66"/>
                </a:solidFill>
                <a:latin typeface="Arial" charset="0"/>
                <a:cs typeface="Arial" charset="0"/>
              </a:defRPr>
            </a:lvl3pPr>
            <a:lvl4pPr marL="1600200" indent="-228600" eaLnBrk="0" hangingPunct="0">
              <a:defRPr sz="2400" b="1">
                <a:solidFill>
                  <a:srgbClr val="FFFF66"/>
                </a:solidFill>
                <a:latin typeface="Arial" charset="0"/>
                <a:cs typeface="Arial" charset="0"/>
              </a:defRPr>
            </a:lvl4pPr>
            <a:lvl5pPr marL="2057400" indent="-228600" eaLnBrk="0" hangingPunct="0">
              <a:defRPr sz="2400" b="1">
                <a:solidFill>
                  <a:srgbClr val="FFFF66"/>
                </a:solidFill>
                <a:latin typeface="Arial" charset="0"/>
                <a:cs typeface="Arial" charset="0"/>
              </a:defRPr>
            </a:lvl5pPr>
            <a:lvl6pPr marL="2514600" indent="-228600" algn="ctr" eaLnBrk="0" fontAlgn="base" hangingPunct="0">
              <a:spcBef>
                <a:spcPct val="0"/>
              </a:spcBef>
              <a:spcAft>
                <a:spcPct val="0"/>
              </a:spcAft>
              <a:defRPr sz="2400" b="1">
                <a:solidFill>
                  <a:srgbClr val="FFFF66"/>
                </a:solidFill>
                <a:latin typeface="Arial" charset="0"/>
                <a:cs typeface="Arial" charset="0"/>
              </a:defRPr>
            </a:lvl6pPr>
            <a:lvl7pPr marL="2971800" indent="-228600" algn="ctr" eaLnBrk="0" fontAlgn="base" hangingPunct="0">
              <a:spcBef>
                <a:spcPct val="0"/>
              </a:spcBef>
              <a:spcAft>
                <a:spcPct val="0"/>
              </a:spcAft>
              <a:defRPr sz="2400" b="1">
                <a:solidFill>
                  <a:srgbClr val="FFFF66"/>
                </a:solidFill>
                <a:latin typeface="Arial" charset="0"/>
                <a:cs typeface="Arial" charset="0"/>
              </a:defRPr>
            </a:lvl7pPr>
            <a:lvl8pPr marL="3429000" indent="-228600" algn="ctr" eaLnBrk="0" fontAlgn="base" hangingPunct="0">
              <a:spcBef>
                <a:spcPct val="0"/>
              </a:spcBef>
              <a:spcAft>
                <a:spcPct val="0"/>
              </a:spcAft>
              <a:defRPr sz="2400" b="1">
                <a:solidFill>
                  <a:srgbClr val="FFFF66"/>
                </a:solidFill>
                <a:latin typeface="Arial" charset="0"/>
                <a:cs typeface="Arial" charset="0"/>
              </a:defRPr>
            </a:lvl8pPr>
            <a:lvl9pPr marL="3886200" indent="-228600" algn="ctr" eaLnBrk="0" fontAlgn="base" hangingPunct="0">
              <a:spcBef>
                <a:spcPct val="0"/>
              </a:spcBef>
              <a:spcAft>
                <a:spcPct val="0"/>
              </a:spcAft>
              <a:defRPr sz="2400" b="1">
                <a:solidFill>
                  <a:srgbClr val="FFFF66"/>
                </a:solidFill>
                <a:latin typeface="Arial" charset="0"/>
                <a:cs typeface="Arial" charset="0"/>
              </a:defRPr>
            </a:lvl9pPr>
          </a:lstStyle>
          <a:p>
            <a:pPr eaLnBrk="1" hangingPunct="1">
              <a:lnSpc>
                <a:spcPct val="85000"/>
              </a:lnSpc>
            </a:pPr>
            <a:endParaRPr lang="en-US" altLang="en-US">
              <a:solidFill>
                <a:srgbClr val="000000"/>
              </a:solidFill>
              <a:ea typeface="ＭＳ Ｐゴシック" pitchFamily="34" charset="-128"/>
            </a:endParaRPr>
          </a:p>
        </p:txBody>
      </p:sp>
      <p:sp>
        <p:nvSpPr>
          <p:cNvPr id="5124" name="AutoShape 3"/>
          <p:cNvSpPr>
            <a:spLocks noChangeArrowheads="1"/>
          </p:cNvSpPr>
          <p:nvPr/>
        </p:nvSpPr>
        <p:spPr bwMode="auto">
          <a:xfrm>
            <a:off x="6400800" y="1981200"/>
            <a:ext cx="2743200" cy="1736725"/>
          </a:xfrm>
          <a:prstGeom prst="leftArrow">
            <a:avLst>
              <a:gd name="adj1" fmla="val 50000"/>
              <a:gd name="adj2" fmla="val 35923"/>
            </a:avLst>
          </a:prstGeom>
          <a:solidFill>
            <a:srgbClr val="008000">
              <a:alpha val="7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b="1">
                <a:solidFill>
                  <a:srgbClr val="FFFF66"/>
                </a:solidFill>
                <a:latin typeface="Arial" charset="0"/>
                <a:cs typeface="Arial" charset="0"/>
              </a:defRPr>
            </a:lvl1pPr>
            <a:lvl2pPr marL="742950" indent="-285750" eaLnBrk="0" hangingPunct="0">
              <a:defRPr sz="2400" b="1">
                <a:solidFill>
                  <a:srgbClr val="FFFF66"/>
                </a:solidFill>
                <a:latin typeface="Arial" charset="0"/>
                <a:cs typeface="Arial" charset="0"/>
              </a:defRPr>
            </a:lvl2pPr>
            <a:lvl3pPr marL="1143000" indent="-228600" eaLnBrk="0" hangingPunct="0">
              <a:defRPr sz="2400" b="1">
                <a:solidFill>
                  <a:srgbClr val="FFFF66"/>
                </a:solidFill>
                <a:latin typeface="Arial" charset="0"/>
                <a:cs typeface="Arial" charset="0"/>
              </a:defRPr>
            </a:lvl3pPr>
            <a:lvl4pPr marL="1600200" indent="-228600" eaLnBrk="0" hangingPunct="0">
              <a:defRPr sz="2400" b="1">
                <a:solidFill>
                  <a:srgbClr val="FFFF66"/>
                </a:solidFill>
                <a:latin typeface="Arial" charset="0"/>
                <a:cs typeface="Arial" charset="0"/>
              </a:defRPr>
            </a:lvl4pPr>
            <a:lvl5pPr marL="2057400" indent="-228600" eaLnBrk="0" hangingPunct="0">
              <a:defRPr sz="2400" b="1">
                <a:solidFill>
                  <a:srgbClr val="FFFF66"/>
                </a:solidFill>
                <a:latin typeface="Arial" charset="0"/>
                <a:cs typeface="Arial" charset="0"/>
              </a:defRPr>
            </a:lvl5pPr>
            <a:lvl6pPr marL="2514600" indent="-228600" algn="ctr" eaLnBrk="0" fontAlgn="base" hangingPunct="0">
              <a:spcBef>
                <a:spcPct val="0"/>
              </a:spcBef>
              <a:spcAft>
                <a:spcPct val="0"/>
              </a:spcAft>
              <a:defRPr sz="2400" b="1">
                <a:solidFill>
                  <a:srgbClr val="FFFF66"/>
                </a:solidFill>
                <a:latin typeface="Arial" charset="0"/>
                <a:cs typeface="Arial" charset="0"/>
              </a:defRPr>
            </a:lvl6pPr>
            <a:lvl7pPr marL="2971800" indent="-228600" algn="ctr" eaLnBrk="0" fontAlgn="base" hangingPunct="0">
              <a:spcBef>
                <a:spcPct val="0"/>
              </a:spcBef>
              <a:spcAft>
                <a:spcPct val="0"/>
              </a:spcAft>
              <a:defRPr sz="2400" b="1">
                <a:solidFill>
                  <a:srgbClr val="FFFF66"/>
                </a:solidFill>
                <a:latin typeface="Arial" charset="0"/>
                <a:cs typeface="Arial" charset="0"/>
              </a:defRPr>
            </a:lvl7pPr>
            <a:lvl8pPr marL="3429000" indent="-228600" algn="ctr" eaLnBrk="0" fontAlgn="base" hangingPunct="0">
              <a:spcBef>
                <a:spcPct val="0"/>
              </a:spcBef>
              <a:spcAft>
                <a:spcPct val="0"/>
              </a:spcAft>
              <a:defRPr sz="2400" b="1">
                <a:solidFill>
                  <a:srgbClr val="FFFF66"/>
                </a:solidFill>
                <a:latin typeface="Arial" charset="0"/>
                <a:cs typeface="Arial" charset="0"/>
              </a:defRPr>
            </a:lvl8pPr>
            <a:lvl9pPr marL="3886200" indent="-228600" algn="ctr" eaLnBrk="0" fontAlgn="base" hangingPunct="0">
              <a:spcBef>
                <a:spcPct val="0"/>
              </a:spcBef>
              <a:spcAft>
                <a:spcPct val="0"/>
              </a:spcAft>
              <a:defRPr sz="2400" b="1">
                <a:solidFill>
                  <a:srgbClr val="FFFF66"/>
                </a:solidFill>
                <a:latin typeface="Arial" charset="0"/>
                <a:cs typeface="Arial" charset="0"/>
              </a:defRPr>
            </a:lvl9pPr>
          </a:lstStyle>
          <a:p>
            <a:pPr eaLnBrk="1" hangingPunct="1">
              <a:lnSpc>
                <a:spcPct val="85000"/>
              </a:lnSpc>
            </a:pPr>
            <a:endParaRPr lang="en-US" altLang="en-US">
              <a:solidFill>
                <a:srgbClr val="000000"/>
              </a:solidFill>
              <a:ea typeface="ＭＳ Ｐゴシック" pitchFamily="34" charset="-128"/>
            </a:endParaRPr>
          </a:p>
        </p:txBody>
      </p:sp>
      <p:sp>
        <p:nvSpPr>
          <p:cNvPr id="5125" name="AutoShape 4"/>
          <p:cNvSpPr>
            <a:spLocks noChangeArrowheads="1"/>
          </p:cNvSpPr>
          <p:nvPr/>
        </p:nvSpPr>
        <p:spPr bwMode="auto">
          <a:xfrm>
            <a:off x="6248401" y="901700"/>
            <a:ext cx="2895600" cy="1736725"/>
          </a:xfrm>
          <a:prstGeom prst="leftArrow">
            <a:avLst>
              <a:gd name="adj1" fmla="val 50000"/>
              <a:gd name="adj2" fmla="val 35489"/>
            </a:avLst>
          </a:prstGeom>
          <a:solidFill>
            <a:srgbClr val="008000">
              <a:alpha val="7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b="1">
                <a:solidFill>
                  <a:srgbClr val="FFFF66"/>
                </a:solidFill>
                <a:latin typeface="Arial" charset="0"/>
                <a:cs typeface="Arial" charset="0"/>
              </a:defRPr>
            </a:lvl1pPr>
            <a:lvl2pPr marL="742950" indent="-285750" eaLnBrk="0" hangingPunct="0">
              <a:defRPr sz="2400" b="1">
                <a:solidFill>
                  <a:srgbClr val="FFFF66"/>
                </a:solidFill>
                <a:latin typeface="Arial" charset="0"/>
                <a:cs typeface="Arial" charset="0"/>
              </a:defRPr>
            </a:lvl2pPr>
            <a:lvl3pPr marL="1143000" indent="-228600" eaLnBrk="0" hangingPunct="0">
              <a:defRPr sz="2400" b="1">
                <a:solidFill>
                  <a:srgbClr val="FFFF66"/>
                </a:solidFill>
                <a:latin typeface="Arial" charset="0"/>
                <a:cs typeface="Arial" charset="0"/>
              </a:defRPr>
            </a:lvl3pPr>
            <a:lvl4pPr marL="1600200" indent="-228600" eaLnBrk="0" hangingPunct="0">
              <a:defRPr sz="2400" b="1">
                <a:solidFill>
                  <a:srgbClr val="FFFF66"/>
                </a:solidFill>
                <a:latin typeface="Arial" charset="0"/>
                <a:cs typeface="Arial" charset="0"/>
              </a:defRPr>
            </a:lvl4pPr>
            <a:lvl5pPr marL="2057400" indent="-228600" eaLnBrk="0" hangingPunct="0">
              <a:defRPr sz="2400" b="1">
                <a:solidFill>
                  <a:srgbClr val="FFFF66"/>
                </a:solidFill>
                <a:latin typeface="Arial" charset="0"/>
                <a:cs typeface="Arial" charset="0"/>
              </a:defRPr>
            </a:lvl5pPr>
            <a:lvl6pPr marL="2514600" indent="-228600" algn="ctr" eaLnBrk="0" fontAlgn="base" hangingPunct="0">
              <a:spcBef>
                <a:spcPct val="0"/>
              </a:spcBef>
              <a:spcAft>
                <a:spcPct val="0"/>
              </a:spcAft>
              <a:defRPr sz="2400" b="1">
                <a:solidFill>
                  <a:srgbClr val="FFFF66"/>
                </a:solidFill>
                <a:latin typeface="Arial" charset="0"/>
                <a:cs typeface="Arial" charset="0"/>
              </a:defRPr>
            </a:lvl6pPr>
            <a:lvl7pPr marL="2971800" indent="-228600" algn="ctr" eaLnBrk="0" fontAlgn="base" hangingPunct="0">
              <a:spcBef>
                <a:spcPct val="0"/>
              </a:spcBef>
              <a:spcAft>
                <a:spcPct val="0"/>
              </a:spcAft>
              <a:defRPr sz="2400" b="1">
                <a:solidFill>
                  <a:srgbClr val="FFFF66"/>
                </a:solidFill>
                <a:latin typeface="Arial" charset="0"/>
                <a:cs typeface="Arial" charset="0"/>
              </a:defRPr>
            </a:lvl7pPr>
            <a:lvl8pPr marL="3429000" indent="-228600" algn="ctr" eaLnBrk="0" fontAlgn="base" hangingPunct="0">
              <a:spcBef>
                <a:spcPct val="0"/>
              </a:spcBef>
              <a:spcAft>
                <a:spcPct val="0"/>
              </a:spcAft>
              <a:defRPr sz="2400" b="1">
                <a:solidFill>
                  <a:srgbClr val="FFFF66"/>
                </a:solidFill>
                <a:latin typeface="Arial" charset="0"/>
                <a:cs typeface="Arial" charset="0"/>
              </a:defRPr>
            </a:lvl8pPr>
            <a:lvl9pPr marL="3886200" indent="-228600" algn="ctr" eaLnBrk="0" fontAlgn="base" hangingPunct="0">
              <a:spcBef>
                <a:spcPct val="0"/>
              </a:spcBef>
              <a:spcAft>
                <a:spcPct val="0"/>
              </a:spcAft>
              <a:defRPr sz="2400" b="1">
                <a:solidFill>
                  <a:srgbClr val="FFFF66"/>
                </a:solidFill>
                <a:latin typeface="Arial" charset="0"/>
                <a:cs typeface="Arial" charset="0"/>
              </a:defRPr>
            </a:lvl9pPr>
          </a:lstStyle>
          <a:p>
            <a:pPr eaLnBrk="1" hangingPunct="1">
              <a:lnSpc>
                <a:spcPct val="85000"/>
              </a:lnSpc>
            </a:pPr>
            <a:endParaRPr lang="en-US" altLang="en-US">
              <a:solidFill>
                <a:srgbClr val="000000"/>
              </a:solidFill>
              <a:ea typeface="ＭＳ Ｐゴシック" pitchFamily="34" charset="-128"/>
            </a:endParaRPr>
          </a:p>
        </p:txBody>
      </p:sp>
      <p:sp>
        <p:nvSpPr>
          <p:cNvPr id="5126" name="Text Box 6"/>
          <p:cNvSpPr txBox="1">
            <a:spLocks noChangeArrowheads="1"/>
          </p:cNvSpPr>
          <p:nvPr/>
        </p:nvSpPr>
        <p:spPr bwMode="auto">
          <a:xfrm>
            <a:off x="6261100" y="1050925"/>
            <a:ext cx="189388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rgbClr val="FFFF66"/>
                </a:solidFill>
                <a:latin typeface="Arial" charset="0"/>
                <a:cs typeface="Arial" charset="0"/>
              </a:defRPr>
            </a:lvl1pPr>
            <a:lvl2pPr marL="742950" indent="-285750" eaLnBrk="0" hangingPunct="0">
              <a:defRPr sz="2400" b="1">
                <a:solidFill>
                  <a:srgbClr val="FFFF66"/>
                </a:solidFill>
                <a:latin typeface="Arial" charset="0"/>
                <a:cs typeface="Arial" charset="0"/>
              </a:defRPr>
            </a:lvl2pPr>
            <a:lvl3pPr marL="1143000" indent="-228600" eaLnBrk="0" hangingPunct="0">
              <a:defRPr sz="2400" b="1">
                <a:solidFill>
                  <a:srgbClr val="FFFF66"/>
                </a:solidFill>
                <a:latin typeface="Arial" charset="0"/>
                <a:cs typeface="Arial" charset="0"/>
              </a:defRPr>
            </a:lvl3pPr>
            <a:lvl4pPr marL="1600200" indent="-228600" eaLnBrk="0" hangingPunct="0">
              <a:defRPr sz="2400" b="1">
                <a:solidFill>
                  <a:srgbClr val="FFFF66"/>
                </a:solidFill>
                <a:latin typeface="Arial" charset="0"/>
                <a:cs typeface="Arial" charset="0"/>
              </a:defRPr>
            </a:lvl4pPr>
            <a:lvl5pPr marL="2057400" indent="-228600" eaLnBrk="0" hangingPunct="0">
              <a:defRPr sz="2400" b="1">
                <a:solidFill>
                  <a:srgbClr val="FFFF66"/>
                </a:solidFill>
                <a:latin typeface="Arial" charset="0"/>
                <a:cs typeface="Arial" charset="0"/>
              </a:defRPr>
            </a:lvl5pPr>
            <a:lvl6pPr marL="2514600" indent="-228600" algn="ctr" eaLnBrk="0" fontAlgn="base" hangingPunct="0">
              <a:spcBef>
                <a:spcPct val="0"/>
              </a:spcBef>
              <a:spcAft>
                <a:spcPct val="0"/>
              </a:spcAft>
              <a:defRPr sz="2400" b="1">
                <a:solidFill>
                  <a:srgbClr val="FFFF66"/>
                </a:solidFill>
                <a:latin typeface="Arial" charset="0"/>
                <a:cs typeface="Arial" charset="0"/>
              </a:defRPr>
            </a:lvl6pPr>
            <a:lvl7pPr marL="2971800" indent="-228600" algn="ctr" eaLnBrk="0" fontAlgn="base" hangingPunct="0">
              <a:spcBef>
                <a:spcPct val="0"/>
              </a:spcBef>
              <a:spcAft>
                <a:spcPct val="0"/>
              </a:spcAft>
              <a:defRPr sz="2400" b="1">
                <a:solidFill>
                  <a:srgbClr val="FFFF66"/>
                </a:solidFill>
                <a:latin typeface="Arial" charset="0"/>
                <a:cs typeface="Arial" charset="0"/>
              </a:defRPr>
            </a:lvl7pPr>
            <a:lvl8pPr marL="3429000" indent="-228600" algn="ctr" eaLnBrk="0" fontAlgn="base" hangingPunct="0">
              <a:spcBef>
                <a:spcPct val="0"/>
              </a:spcBef>
              <a:spcAft>
                <a:spcPct val="0"/>
              </a:spcAft>
              <a:defRPr sz="2400" b="1">
                <a:solidFill>
                  <a:srgbClr val="FFFF66"/>
                </a:solidFill>
                <a:latin typeface="Arial" charset="0"/>
                <a:cs typeface="Arial" charset="0"/>
              </a:defRPr>
            </a:lvl8pPr>
            <a:lvl9pPr marL="3886200" indent="-228600" algn="ctr" eaLnBrk="0" fontAlgn="base" hangingPunct="0">
              <a:spcBef>
                <a:spcPct val="0"/>
              </a:spcBef>
              <a:spcAft>
                <a:spcPct val="0"/>
              </a:spcAft>
              <a:defRPr sz="2400" b="1">
                <a:solidFill>
                  <a:srgbClr val="FFFF66"/>
                </a:solidFill>
                <a:latin typeface="Arial" charset="0"/>
                <a:cs typeface="Arial" charset="0"/>
              </a:defRPr>
            </a:lvl9pPr>
          </a:lstStyle>
          <a:p>
            <a:pPr algn="r" eaLnBrk="1" hangingPunct="1"/>
            <a:endParaRPr lang="en-US" altLang="en-US">
              <a:solidFill>
                <a:srgbClr val="000000"/>
              </a:solidFill>
              <a:ea typeface="ＭＳ Ｐゴシック" pitchFamily="34" charset="-128"/>
            </a:endParaRPr>
          </a:p>
        </p:txBody>
      </p:sp>
      <p:grpSp>
        <p:nvGrpSpPr>
          <p:cNvPr id="3" name="Group 6"/>
          <p:cNvGrpSpPr>
            <a:grpSpLocks/>
          </p:cNvGrpSpPr>
          <p:nvPr/>
        </p:nvGrpSpPr>
        <p:grpSpPr bwMode="auto">
          <a:xfrm>
            <a:off x="93663" y="965201"/>
            <a:ext cx="1266825" cy="4949824"/>
            <a:chOff x="509" y="221"/>
            <a:chExt cx="798" cy="3118"/>
          </a:xfrm>
        </p:grpSpPr>
        <p:sp>
          <p:nvSpPr>
            <p:cNvPr id="5158" name="Text Box 7"/>
            <p:cNvSpPr txBox="1">
              <a:spLocks noChangeArrowheads="1"/>
            </p:cNvSpPr>
            <p:nvPr/>
          </p:nvSpPr>
          <p:spPr bwMode="auto">
            <a:xfrm>
              <a:off x="509" y="2893"/>
              <a:ext cx="700" cy="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rgbClr val="FFFF66"/>
                  </a:solidFill>
                  <a:latin typeface="Arial" charset="0"/>
                  <a:cs typeface="Arial" charset="0"/>
                </a:defRPr>
              </a:lvl1pPr>
              <a:lvl2pPr marL="742950" indent="-285750" eaLnBrk="0" hangingPunct="0">
                <a:defRPr sz="2400" b="1">
                  <a:solidFill>
                    <a:srgbClr val="FFFF66"/>
                  </a:solidFill>
                  <a:latin typeface="Arial" charset="0"/>
                  <a:cs typeface="Arial" charset="0"/>
                </a:defRPr>
              </a:lvl2pPr>
              <a:lvl3pPr marL="1143000" indent="-228600" eaLnBrk="0" hangingPunct="0">
                <a:defRPr sz="2400" b="1">
                  <a:solidFill>
                    <a:srgbClr val="FFFF66"/>
                  </a:solidFill>
                  <a:latin typeface="Arial" charset="0"/>
                  <a:cs typeface="Arial" charset="0"/>
                </a:defRPr>
              </a:lvl3pPr>
              <a:lvl4pPr marL="1600200" indent="-228600" eaLnBrk="0" hangingPunct="0">
                <a:defRPr sz="2400" b="1">
                  <a:solidFill>
                    <a:srgbClr val="FFFF66"/>
                  </a:solidFill>
                  <a:latin typeface="Arial" charset="0"/>
                  <a:cs typeface="Arial" charset="0"/>
                </a:defRPr>
              </a:lvl4pPr>
              <a:lvl5pPr marL="2057400" indent="-228600" eaLnBrk="0" hangingPunct="0">
                <a:defRPr sz="2400" b="1">
                  <a:solidFill>
                    <a:srgbClr val="FFFF66"/>
                  </a:solidFill>
                  <a:latin typeface="Arial" charset="0"/>
                  <a:cs typeface="Arial" charset="0"/>
                </a:defRPr>
              </a:lvl5pPr>
              <a:lvl6pPr marL="2514600" indent="-228600" algn="ctr" eaLnBrk="0" fontAlgn="base" hangingPunct="0">
                <a:spcBef>
                  <a:spcPct val="0"/>
                </a:spcBef>
                <a:spcAft>
                  <a:spcPct val="0"/>
                </a:spcAft>
                <a:defRPr sz="2400" b="1">
                  <a:solidFill>
                    <a:srgbClr val="FFFF66"/>
                  </a:solidFill>
                  <a:latin typeface="Arial" charset="0"/>
                  <a:cs typeface="Arial" charset="0"/>
                </a:defRPr>
              </a:lvl6pPr>
              <a:lvl7pPr marL="2971800" indent="-228600" algn="ctr" eaLnBrk="0" fontAlgn="base" hangingPunct="0">
                <a:spcBef>
                  <a:spcPct val="0"/>
                </a:spcBef>
                <a:spcAft>
                  <a:spcPct val="0"/>
                </a:spcAft>
                <a:defRPr sz="2400" b="1">
                  <a:solidFill>
                    <a:srgbClr val="FFFF66"/>
                  </a:solidFill>
                  <a:latin typeface="Arial" charset="0"/>
                  <a:cs typeface="Arial" charset="0"/>
                </a:defRPr>
              </a:lvl7pPr>
              <a:lvl8pPr marL="3429000" indent="-228600" algn="ctr" eaLnBrk="0" fontAlgn="base" hangingPunct="0">
                <a:spcBef>
                  <a:spcPct val="0"/>
                </a:spcBef>
                <a:spcAft>
                  <a:spcPct val="0"/>
                </a:spcAft>
                <a:defRPr sz="2400" b="1">
                  <a:solidFill>
                    <a:srgbClr val="FFFF66"/>
                  </a:solidFill>
                  <a:latin typeface="Arial" charset="0"/>
                  <a:cs typeface="Arial" charset="0"/>
                </a:defRPr>
              </a:lvl8pPr>
              <a:lvl9pPr marL="3886200" indent="-228600" algn="ctr" eaLnBrk="0" fontAlgn="base" hangingPunct="0">
                <a:spcBef>
                  <a:spcPct val="0"/>
                </a:spcBef>
                <a:spcAft>
                  <a:spcPct val="0"/>
                </a:spcAft>
                <a:defRPr sz="2400" b="1">
                  <a:solidFill>
                    <a:srgbClr val="FFFF66"/>
                  </a:solidFill>
                  <a:latin typeface="Arial" charset="0"/>
                  <a:cs typeface="Arial" charset="0"/>
                </a:defRPr>
              </a:lvl9pPr>
            </a:lstStyle>
            <a:p>
              <a:pPr eaLnBrk="1" hangingPunct="1"/>
              <a:r>
                <a:rPr lang="en-US" altLang="en-US" sz="2000" i="1" dirty="0">
                  <a:solidFill>
                    <a:schemeClr val="tx1"/>
                  </a:solidFill>
                  <a:ea typeface="ＭＳ Ｐゴシック" pitchFamily="34" charset="-128"/>
                </a:rPr>
                <a:t>Largest</a:t>
              </a:r>
            </a:p>
            <a:p>
              <a:pPr eaLnBrk="1" hangingPunct="1"/>
              <a:r>
                <a:rPr lang="en-US" altLang="en-US" sz="2000" i="1" dirty="0">
                  <a:solidFill>
                    <a:schemeClr val="tx1"/>
                  </a:solidFill>
                  <a:ea typeface="ＭＳ Ｐゴシック" pitchFamily="34" charset="-128"/>
                </a:rPr>
                <a:t>Impact</a:t>
              </a:r>
            </a:p>
          </p:txBody>
        </p:sp>
        <p:sp>
          <p:nvSpPr>
            <p:cNvPr id="5159" name="Text Box 8"/>
            <p:cNvSpPr txBox="1">
              <a:spLocks noChangeArrowheads="1"/>
            </p:cNvSpPr>
            <p:nvPr/>
          </p:nvSpPr>
          <p:spPr bwMode="auto">
            <a:xfrm>
              <a:off x="527" y="221"/>
              <a:ext cx="780" cy="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rgbClr val="FFFF66"/>
                  </a:solidFill>
                  <a:latin typeface="Arial" charset="0"/>
                  <a:cs typeface="Arial" charset="0"/>
                </a:defRPr>
              </a:lvl1pPr>
              <a:lvl2pPr marL="742950" indent="-285750" eaLnBrk="0" hangingPunct="0">
                <a:defRPr sz="2400" b="1">
                  <a:solidFill>
                    <a:srgbClr val="FFFF66"/>
                  </a:solidFill>
                  <a:latin typeface="Arial" charset="0"/>
                  <a:cs typeface="Arial" charset="0"/>
                </a:defRPr>
              </a:lvl2pPr>
              <a:lvl3pPr marL="1143000" indent="-228600" eaLnBrk="0" hangingPunct="0">
                <a:defRPr sz="2400" b="1">
                  <a:solidFill>
                    <a:srgbClr val="FFFF66"/>
                  </a:solidFill>
                  <a:latin typeface="Arial" charset="0"/>
                  <a:cs typeface="Arial" charset="0"/>
                </a:defRPr>
              </a:lvl3pPr>
              <a:lvl4pPr marL="1600200" indent="-228600" eaLnBrk="0" hangingPunct="0">
                <a:defRPr sz="2400" b="1">
                  <a:solidFill>
                    <a:srgbClr val="FFFF66"/>
                  </a:solidFill>
                  <a:latin typeface="Arial" charset="0"/>
                  <a:cs typeface="Arial" charset="0"/>
                </a:defRPr>
              </a:lvl4pPr>
              <a:lvl5pPr marL="2057400" indent="-228600" eaLnBrk="0" hangingPunct="0">
                <a:defRPr sz="2400" b="1">
                  <a:solidFill>
                    <a:srgbClr val="FFFF66"/>
                  </a:solidFill>
                  <a:latin typeface="Arial" charset="0"/>
                  <a:cs typeface="Arial" charset="0"/>
                </a:defRPr>
              </a:lvl5pPr>
              <a:lvl6pPr marL="2514600" indent="-228600" algn="ctr" eaLnBrk="0" fontAlgn="base" hangingPunct="0">
                <a:spcBef>
                  <a:spcPct val="0"/>
                </a:spcBef>
                <a:spcAft>
                  <a:spcPct val="0"/>
                </a:spcAft>
                <a:defRPr sz="2400" b="1">
                  <a:solidFill>
                    <a:srgbClr val="FFFF66"/>
                  </a:solidFill>
                  <a:latin typeface="Arial" charset="0"/>
                  <a:cs typeface="Arial" charset="0"/>
                </a:defRPr>
              </a:lvl6pPr>
              <a:lvl7pPr marL="2971800" indent="-228600" algn="ctr" eaLnBrk="0" fontAlgn="base" hangingPunct="0">
                <a:spcBef>
                  <a:spcPct val="0"/>
                </a:spcBef>
                <a:spcAft>
                  <a:spcPct val="0"/>
                </a:spcAft>
                <a:defRPr sz="2400" b="1">
                  <a:solidFill>
                    <a:srgbClr val="FFFF66"/>
                  </a:solidFill>
                  <a:latin typeface="Arial" charset="0"/>
                  <a:cs typeface="Arial" charset="0"/>
                </a:defRPr>
              </a:lvl7pPr>
              <a:lvl8pPr marL="3429000" indent="-228600" algn="ctr" eaLnBrk="0" fontAlgn="base" hangingPunct="0">
                <a:spcBef>
                  <a:spcPct val="0"/>
                </a:spcBef>
                <a:spcAft>
                  <a:spcPct val="0"/>
                </a:spcAft>
                <a:defRPr sz="2400" b="1">
                  <a:solidFill>
                    <a:srgbClr val="FFFF66"/>
                  </a:solidFill>
                  <a:latin typeface="Arial" charset="0"/>
                  <a:cs typeface="Arial" charset="0"/>
                </a:defRPr>
              </a:lvl8pPr>
              <a:lvl9pPr marL="3886200" indent="-228600" algn="ctr" eaLnBrk="0" fontAlgn="base" hangingPunct="0">
                <a:spcBef>
                  <a:spcPct val="0"/>
                </a:spcBef>
                <a:spcAft>
                  <a:spcPct val="0"/>
                </a:spcAft>
                <a:defRPr sz="2400" b="1">
                  <a:solidFill>
                    <a:srgbClr val="FFFF66"/>
                  </a:solidFill>
                  <a:latin typeface="Arial" charset="0"/>
                  <a:cs typeface="Arial" charset="0"/>
                </a:defRPr>
              </a:lvl9pPr>
            </a:lstStyle>
            <a:p>
              <a:pPr eaLnBrk="1" hangingPunct="1"/>
              <a:r>
                <a:rPr lang="en-US" altLang="en-US" sz="2000" i="1" dirty="0">
                  <a:solidFill>
                    <a:schemeClr val="tx1"/>
                  </a:solidFill>
                  <a:ea typeface="ＭＳ Ｐゴシック" pitchFamily="34" charset="-128"/>
                </a:rPr>
                <a:t>Smallest</a:t>
              </a:r>
            </a:p>
            <a:p>
              <a:pPr eaLnBrk="1" hangingPunct="1"/>
              <a:r>
                <a:rPr lang="en-US" altLang="en-US" sz="2000" i="1" dirty="0">
                  <a:solidFill>
                    <a:schemeClr val="tx1"/>
                  </a:solidFill>
                  <a:ea typeface="ＭＳ Ｐゴシック" pitchFamily="34" charset="-128"/>
                </a:rPr>
                <a:t>Impact</a:t>
              </a:r>
            </a:p>
          </p:txBody>
        </p:sp>
      </p:grpSp>
      <p:sp>
        <p:nvSpPr>
          <p:cNvPr id="5128" name="Rectangle 9"/>
          <p:cNvSpPr txBox="1">
            <a:spLocks noChangeArrowheads="1"/>
          </p:cNvSpPr>
          <p:nvPr/>
        </p:nvSpPr>
        <p:spPr bwMode="auto">
          <a:xfrm>
            <a:off x="0" y="0"/>
            <a:ext cx="9144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lnSpc>
                <a:spcPct val="90000"/>
              </a:lnSpc>
              <a:spcBef>
                <a:spcPct val="40000"/>
              </a:spcBef>
              <a:buFont typeface="Wingdings" pitchFamily="2" charset="2"/>
              <a:buChar char="§"/>
              <a:defRPr sz="3000">
                <a:solidFill>
                  <a:schemeClr val="bg1"/>
                </a:solidFill>
                <a:latin typeface="Tahoma" pitchFamily="34" charset="0"/>
                <a:ea typeface="ＭＳ Ｐゴシック" pitchFamily="34" charset="-128"/>
              </a:defRPr>
            </a:lvl1pPr>
            <a:lvl2pPr marL="798513" indent="-341313" algn="l" eaLnBrk="0" hangingPunct="0">
              <a:lnSpc>
                <a:spcPct val="90000"/>
              </a:lnSpc>
              <a:spcBef>
                <a:spcPct val="40000"/>
              </a:spcBef>
              <a:buFont typeface="Wingdings" pitchFamily="2" charset="2"/>
              <a:buChar char="ú"/>
              <a:defRPr sz="2600">
                <a:solidFill>
                  <a:schemeClr val="bg1"/>
                </a:solidFill>
                <a:latin typeface="Tahoma" pitchFamily="34" charset="0"/>
                <a:ea typeface="ＭＳ Ｐゴシック" pitchFamily="34" charset="-128"/>
              </a:defRPr>
            </a:lvl2pPr>
            <a:lvl3pPr marL="1262063" indent="-347663" algn="l" eaLnBrk="0" hangingPunct="0">
              <a:lnSpc>
                <a:spcPct val="90000"/>
              </a:lnSpc>
              <a:spcBef>
                <a:spcPct val="40000"/>
              </a:spcBef>
              <a:buFont typeface="Tahoma" pitchFamily="34" charset="0"/>
              <a:buChar char="−"/>
              <a:defRPr sz="2200">
                <a:solidFill>
                  <a:schemeClr val="bg1"/>
                </a:solidFill>
                <a:latin typeface="Tahoma" pitchFamily="34" charset="0"/>
                <a:ea typeface="ＭＳ Ｐゴシック" pitchFamily="34" charset="-128"/>
              </a:defRPr>
            </a:lvl3pPr>
            <a:lvl4pPr marL="1712913" indent="-336550" algn="l" eaLnBrk="0" hangingPunct="0">
              <a:lnSpc>
                <a:spcPct val="90000"/>
              </a:lnSpc>
              <a:spcBef>
                <a:spcPct val="40000"/>
              </a:spcBef>
              <a:buFont typeface="Wingdings" pitchFamily="2" charset="2"/>
              <a:buChar char="§"/>
              <a:defRPr sz="2200">
                <a:solidFill>
                  <a:schemeClr val="bg1"/>
                </a:solidFill>
                <a:latin typeface="Tahoma" pitchFamily="34" charset="0"/>
                <a:ea typeface="ＭＳ Ｐゴシック" pitchFamily="34" charset="-128"/>
              </a:defRPr>
            </a:lvl4pPr>
            <a:lvl5pPr marL="2176463" indent="-347663" algn="l" eaLnBrk="0" hangingPunct="0">
              <a:lnSpc>
                <a:spcPct val="90000"/>
              </a:lnSpc>
              <a:spcBef>
                <a:spcPct val="40000"/>
              </a:spcBef>
              <a:buFont typeface="Wingdings" pitchFamily="2" charset="2"/>
              <a:buChar char="§"/>
              <a:defRPr sz="2200">
                <a:solidFill>
                  <a:schemeClr val="bg1"/>
                </a:solidFill>
                <a:latin typeface="Tahoma" pitchFamily="34" charset="0"/>
                <a:ea typeface="ＭＳ Ｐゴシック" pitchFamily="34" charset="-128"/>
              </a:defRPr>
            </a:lvl5pPr>
            <a:lvl6pPr marL="2633663" indent="-347663" eaLnBrk="0" fontAlgn="base" hangingPunct="0">
              <a:lnSpc>
                <a:spcPct val="90000"/>
              </a:lnSpc>
              <a:spcBef>
                <a:spcPct val="40000"/>
              </a:spcBef>
              <a:spcAft>
                <a:spcPct val="0"/>
              </a:spcAft>
              <a:buFont typeface="Wingdings" pitchFamily="2" charset="2"/>
              <a:buChar char="§"/>
              <a:defRPr sz="2200">
                <a:solidFill>
                  <a:schemeClr val="bg1"/>
                </a:solidFill>
                <a:latin typeface="Tahoma" pitchFamily="34" charset="0"/>
                <a:ea typeface="ＭＳ Ｐゴシック" pitchFamily="34" charset="-128"/>
              </a:defRPr>
            </a:lvl6pPr>
            <a:lvl7pPr marL="3090863" indent="-347663" eaLnBrk="0" fontAlgn="base" hangingPunct="0">
              <a:lnSpc>
                <a:spcPct val="90000"/>
              </a:lnSpc>
              <a:spcBef>
                <a:spcPct val="40000"/>
              </a:spcBef>
              <a:spcAft>
                <a:spcPct val="0"/>
              </a:spcAft>
              <a:buFont typeface="Wingdings" pitchFamily="2" charset="2"/>
              <a:buChar char="§"/>
              <a:defRPr sz="2200">
                <a:solidFill>
                  <a:schemeClr val="bg1"/>
                </a:solidFill>
                <a:latin typeface="Tahoma" pitchFamily="34" charset="0"/>
                <a:ea typeface="ＭＳ Ｐゴシック" pitchFamily="34" charset="-128"/>
              </a:defRPr>
            </a:lvl7pPr>
            <a:lvl8pPr marL="3548063" indent="-347663" eaLnBrk="0" fontAlgn="base" hangingPunct="0">
              <a:lnSpc>
                <a:spcPct val="90000"/>
              </a:lnSpc>
              <a:spcBef>
                <a:spcPct val="40000"/>
              </a:spcBef>
              <a:spcAft>
                <a:spcPct val="0"/>
              </a:spcAft>
              <a:buFont typeface="Wingdings" pitchFamily="2" charset="2"/>
              <a:buChar char="§"/>
              <a:defRPr sz="2200">
                <a:solidFill>
                  <a:schemeClr val="bg1"/>
                </a:solidFill>
                <a:latin typeface="Tahoma" pitchFamily="34" charset="0"/>
                <a:ea typeface="ＭＳ Ｐゴシック" pitchFamily="34" charset="-128"/>
              </a:defRPr>
            </a:lvl8pPr>
            <a:lvl9pPr marL="4005263" indent="-347663" eaLnBrk="0" fontAlgn="base" hangingPunct="0">
              <a:lnSpc>
                <a:spcPct val="90000"/>
              </a:lnSpc>
              <a:spcBef>
                <a:spcPct val="40000"/>
              </a:spcBef>
              <a:spcAft>
                <a:spcPct val="0"/>
              </a:spcAft>
              <a:buFont typeface="Wingdings" pitchFamily="2" charset="2"/>
              <a:buChar char="§"/>
              <a:defRPr sz="2200">
                <a:solidFill>
                  <a:schemeClr val="bg1"/>
                </a:solidFill>
                <a:latin typeface="Tahoma" pitchFamily="34" charset="0"/>
                <a:ea typeface="ＭＳ Ｐゴシック" pitchFamily="34" charset="-128"/>
              </a:defRPr>
            </a:lvl9pPr>
          </a:lstStyle>
          <a:p>
            <a:pPr algn="ctr" eaLnBrk="1" hangingPunct="1">
              <a:lnSpc>
                <a:spcPct val="100000"/>
              </a:lnSpc>
              <a:spcBef>
                <a:spcPct val="0"/>
              </a:spcBef>
              <a:buFontTx/>
              <a:buNone/>
            </a:pPr>
            <a:r>
              <a:rPr lang="en-US" altLang="en-US" sz="2800" b="1" dirty="0" err="1" smtClean="0">
                <a:solidFill>
                  <a:schemeClr val="tx1"/>
                </a:solidFill>
              </a:rPr>
              <a:t>Frieden’s</a:t>
            </a:r>
            <a:r>
              <a:rPr lang="en-US" altLang="en-US" sz="2800" b="1" dirty="0" smtClean="0">
                <a:solidFill>
                  <a:schemeClr val="tx1"/>
                </a:solidFill>
              </a:rPr>
              <a:t> pyramid adapted to child maltreatment</a:t>
            </a:r>
            <a:endParaRPr lang="en-US" altLang="en-US" sz="2800" b="1" dirty="0">
              <a:solidFill>
                <a:schemeClr val="tx1"/>
              </a:solidFill>
            </a:endParaRPr>
          </a:p>
        </p:txBody>
      </p:sp>
      <p:sp>
        <p:nvSpPr>
          <p:cNvPr id="5129" name="Text Box 10"/>
          <p:cNvSpPr txBox="1">
            <a:spLocks noChangeArrowheads="1"/>
          </p:cNvSpPr>
          <p:nvPr/>
        </p:nvSpPr>
        <p:spPr bwMode="auto">
          <a:xfrm>
            <a:off x="7345363" y="727075"/>
            <a:ext cx="2001837"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rgbClr val="FFFF66"/>
                </a:solidFill>
                <a:latin typeface="Arial" charset="0"/>
                <a:cs typeface="Arial" charset="0"/>
              </a:defRPr>
            </a:lvl1pPr>
            <a:lvl2pPr marL="742950" indent="-285750" eaLnBrk="0" hangingPunct="0">
              <a:defRPr sz="2400" b="1">
                <a:solidFill>
                  <a:srgbClr val="FFFF66"/>
                </a:solidFill>
                <a:latin typeface="Arial" charset="0"/>
                <a:cs typeface="Arial" charset="0"/>
              </a:defRPr>
            </a:lvl2pPr>
            <a:lvl3pPr marL="1143000" indent="-228600" eaLnBrk="0" hangingPunct="0">
              <a:defRPr sz="2400" b="1">
                <a:solidFill>
                  <a:srgbClr val="FFFF66"/>
                </a:solidFill>
                <a:latin typeface="Arial" charset="0"/>
                <a:cs typeface="Arial" charset="0"/>
              </a:defRPr>
            </a:lvl3pPr>
            <a:lvl4pPr marL="1600200" indent="-228600" eaLnBrk="0" hangingPunct="0">
              <a:defRPr sz="2400" b="1">
                <a:solidFill>
                  <a:srgbClr val="FFFF66"/>
                </a:solidFill>
                <a:latin typeface="Arial" charset="0"/>
                <a:cs typeface="Arial" charset="0"/>
              </a:defRPr>
            </a:lvl4pPr>
            <a:lvl5pPr marL="2057400" indent="-228600" eaLnBrk="0" hangingPunct="0">
              <a:defRPr sz="2400" b="1">
                <a:solidFill>
                  <a:srgbClr val="FFFF66"/>
                </a:solidFill>
                <a:latin typeface="Arial" charset="0"/>
                <a:cs typeface="Arial" charset="0"/>
              </a:defRPr>
            </a:lvl5pPr>
            <a:lvl6pPr marL="2514600" indent="-228600" algn="ctr" eaLnBrk="0" fontAlgn="base" hangingPunct="0">
              <a:spcBef>
                <a:spcPct val="0"/>
              </a:spcBef>
              <a:spcAft>
                <a:spcPct val="0"/>
              </a:spcAft>
              <a:defRPr sz="2400" b="1">
                <a:solidFill>
                  <a:srgbClr val="FFFF66"/>
                </a:solidFill>
                <a:latin typeface="Arial" charset="0"/>
                <a:cs typeface="Arial" charset="0"/>
              </a:defRPr>
            </a:lvl6pPr>
            <a:lvl7pPr marL="2971800" indent="-228600" algn="ctr" eaLnBrk="0" fontAlgn="base" hangingPunct="0">
              <a:spcBef>
                <a:spcPct val="0"/>
              </a:spcBef>
              <a:spcAft>
                <a:spcPct val="0"/>
              </a:spcAft>
              <a:defRPr sz="2400" b="1">
                <a:solidFill>
                  <a:srgbClr val="FFFF66"/>
                </a:solidFill>
                <a:latin typeface="Arial" charset="0"/>
                <a:cs typeface="Arial" charset="0"/>
              </a:defRPr>
            </a:lvl7pPr>
            <a:lvl8pPr marL="3429000" indent="-228600" algn="ctr" eaLnBrk="0" fontAlgn="base" hangingPunct="0">
              <a:spcBef>
                <a:spcPct val="0"/>
              </a:spcBef>
              <a:spcAft>
                <a:spcPct val="0"/>
              </a:spcAft>
              <a:defRPr sz="2400" b="1">
                <a:solidFill>
                  <a:srgbClr val="FFFF66"/>
                </a:solidFill>
                <a:latin typeface="Arial" charset="0"/>
                <a:cs typeface="Arial" charset="0"/>
              </a:defRPr>
            </a:lvl8pPr>
            <a:lvl9pPr marL="3886200" indent="-228600" algn="ctr" eaLnBrk="0" fontAlgn="base" hangingPunct="0">
              <a:spcBef>
                <a:spcPct val="0"/>
              </a:spcBef>
              <a:spcAft>
                <a:spcPct val="0"/>
              </a:spcAft>
              <a:defRPr sz="2400" b="1">
                <a:solidFill>
                  <a:srgbClr val="FFFF66"/>
                </a:solidFill>
                <a:latin typeface="Arial" charset="0"/>
                <a:cs typeface="Arial" charset="0"/>
              </a:defRPr>
            </a:lvl9pPr>
          </a:lstStyle>
          <a:p>
            <a:pPr eaLnBrk="1" hangingPunct="1">
              <a:spcBef>
                <a:spcPct val="50000"/>
              </a:spcBef>
            </a:pPr>
            <a:r>
              <a:rPr lang="en-US" altLang="en-US" sz="2800">
                <a:solidFill>
                  <a:srgbClr val="FF0000"/>
                </a:solidFill>
                <a:ea typeface="ＭＳ Ｐゴシック" pitchFamily="34" charset="-128"/>
              </a:rPr>
              <a:t>Examples</a:t>
            </a:r>
          </a:p>
        </p:txBody>
      </p:sp>
      <p:sp>
        <p:nvSpPr>
          <p:cNvPr id="5130" name="AutoShape 31"/>
          <p:cNvSpPr>
            <a:spLocks noChangeArrowheads="1"/>
          </p:cNvSpPr>
          <p:nvPr/>
        </p:nvSpPr>
        <p:spPr bwMode="auto">
          <a:xfrm>
            <a:off x="6575425" y="3957638"/>
            <a:ext cx="2568575" cy="1736725"/>
          </a:xfrm>
          <a:prstGeom prst="leftArrow">
            <a:avLst>
              <a:gd name="adj1" fmla="val 50000"/>
              <a:gd name="adj2" fmla="val 36974"/>
            </a:avLst>
          </a:prstGeom>
          <a:solidFill>
            <a:srgbClr val="008000">
              <a:alpha val="7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b="1">
                <a:solidFill>
                  <a:srgbClr val="FFFF66"/>
                </a:solidFill>
                <a:latin typeface="Arial" charset="0"/>
                <a:cs typeface="Arial" charset="0"/>
              </a:defRPr>
            </a:lvl1pPr>
            <a:lvl2pPr marL="742950" indent="-285750" eaLnBrk="0" hangingPunct="0">
              <a:defRPr sz="2400" b="1">
                <a:solidFill>
                  <a:srgbClr val="FFFF66"/>
                </a:solidFill>
                <a:latin typeface="Arial" charset="0"/>
                <a:cs typeface="Arial" charset="0"/>
              </a:defRPr>
            </a:lvl2pPr>
            <a:lvl3pPr marL="1143000" indent="-228600" eaLnBrk="0" hangingPunct="0">
              <a:defRPr sz="2400" b="1">
                <a:solidFill>
                  <a:srgbClr val="FFFF66"/>
                </a:solidFill>
                <a:latin typeface="Arial" charset="0"/>
                <a:cs typeface="Arial" charset="0"/>
              </a:defRPr>
            </a:lvl3pPr>
            <a:lvl4pPr marL="1600200" indent="-228600" eaLnBrk="0" hangingPunct="0">
              <a:defRPr sz="2400" b="1">
                <a:solidFill>
                  <a:srgbClr val="FFFF66"/>
                </a:solidFill>
                <a:latin typeface="Arial" charset="0"/>
                <a:cs typeface="Arial" charset="0"/>
              </a:defRPr>
            </a:lvl4pPr>
            <a:lvl5pPr marL="2057400" indent="-228600" eaLnBrk="0" hangingPunct="0">
              <a:defRPr sz="2400" b="1">
                <a:solidFill>
                  <a:srgbClr val="FFFF66"/>
                </a:solidFill>
                <a:latin typeface="Arial" charset="0"/>
                <a:cs typeface="Arial" charset="0"/>
              </a:defRPr>
            </a:lvl5pPr>
            <a:lvl6pPr marL="2514600" indent="-228600" algn="ctr" eaLnBrk="0" fontAlgn="base" hangingPunct="0">
              <a:spcBef>
                <a:spcPct val="0"/>
              </a:spcBef>
              <a:spcAft>
                <a:spcPct val="0"/>
              </a:spcAft>
              <a:defRPr sz="2400" b="1">
                <a:solidFill>
                  <a:srgbClr val="FFFF66"/>
                </a:solidFill>
                <a:latin typeface="Arial" charset="0"/>
                <a:cs typeface="Arial" charset="0"/>
              </a:defRPr>
            </a:lvl6pPr>
            <a:lvl7pPr marL="2971800" indent="-228600" algn="ctr" eaLnBrk="0" fontAlgn="base" hangingPunct="0">
              <a:spcBef>
                <a:spcPct val="0"/>
              </a:spcBef>
              <a:spcAft>
                <a:spcPct val="0"/>
              </a:spcAft>
              <a:defRPr sz="2400" b="1">
                <a:solidFill>
                  <a:srgbClr val="FFFF66"/>
                </a:solidFill>
                <a:latin typeface="Arial" charset="0"/>
                <a:cs typeface="Arial" charset="0"/>
              </a:defRPr>
            </a:lvl7pPr>
            <a:lvl8pPr marL="3429000" indent="-228600" algn="ctr" eaLnBrk="0" fontAlgn="base" hangingPunct="0">
              <a:spcBef>
                <a:spcPct val="0"/>
              </a:spcBef>
              <a:spcAft>
                <a:spcPct val="0"/>
              </a:spcAft>
              <a:defRPr sz="2400" b="1">
                <a:solidFill>
                  <a:srgbClr val="FFFF66"/>
                </a:solidFill>
                <a:latin typeface="Arial" charset="0"/>
                <a:cs typeface="Arial" charset="0"/>
              </a:defRPr>
            </a:lvl8pPr>
            <a:lvl9pPr marL="3886200" indent="-228600" algn="ctr" eaLnBrk="0" fontAlgn="base" hangingPunct="0">
              <a:spcBef>
                <a:spcPct val="0"/>
              </a:spcBef>
              <a:spcAft>
                <a:spcPct val="0"/>
              </a:spcAft>
              <a:defRPr sz="2400" b="1">
                <a:solidFill>
                  <a:srgbClr val="FFFF66"/>
                </a:solidFill>
                <a:latin typeface="Arial" charset="0"/>
                <a:cs typeface="Arial" charset="0"/>
              </a:defRPr>
            </a:lvl9pPr>
          </a:lstStyle>
          <a:p>
            <a:r>
              <a:rPr lang="en-US" sz="1600" dirty="0" smtClean="0">
                <a:solidFill>
                  <a:srgbClr val="FFFFFF"/>
                </a:solidFill>
                <a:ea typeface="ＭＳ Ｐゴシック"/>
              </a:rPr>
              <a:t>Built environment</a:t>
            </a:r>
          </a:p>
          <a:p>
            <a:r>
              <a:rPr lang="en-US" sz="1600" dirty="0" smtClean="0">
                <a:solidFill>
                  <a:srgbClr val="FFFFFF"/>
                </a:solidFill>
                <a:ea typeface="ＭＳ Ｐゴシック"/>
              </a:rPr>
              <a:t>Positive Community </a:t>
            </a:r>
          </a:p>
          <a:p>
            <a:r>
              <a:rPr lang="en-US" sz="1600" dirty="0" smtClean="0">
                <a:solidFill>
                  <a:srgbClr val="FFFFFF"/>
                </a:solidFill>
                <a:ea typeface="ＭＳ Ｐゴシック"/>
              </a:rPr>
              <a:t>Norms</a:t>
            </a:r>
            <a:endParaRPr lang="en-US" sz="1600" dirty="0">
              <a:solidFill>
                <a:srgbClr val="FFFFFF"/>
              </a:solidFill>
              <a:ea typeface="ＭＳ Ｐゴシック"/>
            </a:endParaRPr>
          </a:p>
        </p:txBody>
      </p:sp>
      <p:sp>
        <p:nvSpPr>
          <p:cNvPr id="5131" name="Text Box 32"/>
          <p:cNvSpPr txBox="1">
            <a:spLocks noChangeArrowheads="1"/>
          </p:cNvSpPr>
          <p:nvPr/>
        </p:nvSpPr>
        <p:spPr bwMode="auto">
          <a:xfrm>
            <a:off x="6904038" y="1406525"/>
            <a:ext cx="24399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rgbClr val="FFFF66"/>
                </a:solidFill>
                <a:latin typeface="Arial" charset="0"/>
                <a:cs typeface="Arial" charset="0"/>
              </a:defRPr>
            </a:lvl1pPr>
            <a:lvl2pPr marL="742950" indent="-285750" eaLnBrk="0" hangingPunct="0">
              <a:defRPr sz="2400" b="1">
                <a:solidFill>
                  <a:srgbClr val="FFFF66"/>
                </a:solidFill>
                <a:latin typeface="Arial" charset="0"/>
                <a:cs typeface="Arial" charset="0"/>
              </a:defRPr>
            </a:lvl2pPr>
            <a:lvl3pPr marL="1143000" indent="-228600" eaLnBrk="0" hangingPunct="0">
              <a:defRPr sz="2400" b="1">
                <a:solidFill>
                  <a:srgbClr val="FFFF66"/>
                </a:solidFill>
                <a:latin typeface="Arial" charset="0"/>
                <a:cs typeface="Arial" charset="0"/>
              </a:defRPr>
            </a:lvl3pPr>
            <a:lvl4pPr marL="1600200" indent="-228600" eaLnBrk="0" hangingPunct="0">
              <a:defRPr sz="2400" b="1">
                <a:solidFill>
                  <a:srgbClr val="FFFF66"/>
                </a:solidFill>
                <a:latin typeface="Arial" charset="0"/>
                <a:cs typeface="Arial" charset="0"/>
              </a:defRPr>
            </a:lvl4pPr>
            <a:lvl5pPr marL="2057400" indent="-228600" eaLnBrk="0" hangingPunct="0">
              <a:defRPr sz="2400" b="1">
                <a:solidFill>
                  <a:srgbClr val="FFFF66"/>
                </a:solidFill>
                <a:latin typeface="Arial" charset="0"/>
                <a:cs typeface="Arial" charset="0"/>
              </a:defRPr>
            </a:lvl5pPr>
            <a:lvl6pPr marL="2514600" indent="-228600" algn="ctr" eaLnBrk="0" fontAlgn="base" hangingPunct="0">
              <a:spcBef>
                <a:spcPct val="0"/>
              </a:spcBef>
              <a:spcAft>
                <a:spcPct val="0"/>
              </a:spcAft>
              <a:defRPr sz="2400" b="1">
                <a:solidFill>
                  <a:srgbClr val="FFFF66"/>
                </a:solidFill>
                <a:latin typeface="Arial" charset="0"/>
                <a:cs typeface="Arial" charset="0"/>
              </a:defRPr>
            </a:lvl6pPr>
            <a:lvl7pPr marL="2971800" indent="-228600" algn="ctr" eaLnBrk="0" fontAlgn="base" hangingPunct="0">
              <a:spcBef>
                <a:spcPct val="0"/>
              </a:spcBef>
              <a:spcAft>
                <a:spcPct val="0"/>
              </a:spcAft>
              <a:defRPr sz="2400" b="1">
                <a:solidFill>
                  <a:srgbClr val="FFFF66"/>
                </a:solidFill>
                <a:latin typeface="Arial" charset="0"/>
                <a:cs typeface="Arial" charset="0"/>
              </a:defRPr>
            </a:lvl7pPr>
            <a:lvl8pPr marL="3429000" indent="-228600" algn="ctr" eaLnBrk="0" fontAlgn="base" hangingPunct="0">
              <a:spcBef>
                <a:spcPct val="0"/>
              </a:spcBef>
              <a:spcAft>
                <a:spcPct val="0"/>
              </a:spcAft>
              <a:defRPr sz="2400" b="1">
                <a:solidFill>
                  <a:srgbClr val="FFFF66"/>
                </a:solidFill>
                <a:latin typeface="Arial" charset="0"/>
                <a:cs typeface="Arial" charset="0"/>
              </a:defRPr>
            </a:lvl8pPr>
            <a:lvl9pPr marL="3886200" indent="-228600" algn="ctr" eaLnBrk="0" fontAlgn="base" hangingPunct="0">
              <a:spcBef>
                <a:spcPct val="0"/>
              </a:spcBef>
              <a:spcAft>
                <a:spcPct val="0"/>
              </a:spcAft>
              <a:defRPr sz="2400" b="1">
                <a:solidFill>
                  <a:srgbClr val="FFFF66"/>
                </a:solidFill>
                <a:latin typeface="Arial" charset="0"/>
                <a:cs typeface="Arial" charset="0"/>
              </a:defRPr>
            </a:lvl9pPr>
          </a:lstStyle>
          <a:p>
            <a:pPr eaLnBrk="1" hangingPunct="1">
              <a:spcBef>
                <a:spcPct val="50000"/>
              </a:spcBef>
            </a:pPr>
            <a:r>
              <a:rPr lang="en-US" altLang="en-US" sz="1800" dirty="0">
                <a:solidFill>
                  <a:srgbClr val="FFFFFF"/>
                </a:solidFill>
                <a:ea typeface="ＭＳ Ｐゴシック" pitchFamily="34" charset="-128"/>
              </a:rPr>
              <a:t>Parent training</a:t>
            </a:r>
          </a:p>
        </p:txBody>
      </p:sp>
      <p:sp>
        <p:nvSpPr>
          <p:cNvPr id="5132" name="Text Box 33"/>
          <p:cNvSpPr txBox="1">
            <a:spLocks noChangeArrowheads="1"/>
          </p:cNvSpPr>
          <p:nvPr/>
        </p:nvSpPr>
        <p:spPr bwMode="auto">
          <a:xfrm>
            <a:off x="6904038" y="2316163"/>
            <a:ext cx="252571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rgbClr val="FFFF66"/>
                </a:solidFill>
                <a:latin typeface="Arial" charset="0"/>
                <a:cs typeface="Arial" charset="0"/>
              </a:defRPr>
            </a:lvl1pPr>
            <a:lvl2pPr marL="742950" indent="-285750" eaLnBrk="0" hangingPunct="0">
              <a:defRPr sz="2400" b="1">
                <a:solidFill>
                  <a:srgbClr val="FFFF66"/>
                </a:solidFill>
                <a:latin typeface="Arial" charset="0"/>
                <a:cs typeface="Arial" charset="0"/>
              </a:defRPr>
            </a:lvl2pPr>
            <a:lvl3pPr marL="1143000" indent="-228600" eaLnBrk="0" hangingPunct="0">
              <a:defRPr sz="2400" b="1">
                <a:solidFill>
                  <a:srgbClr val="FFFF66"/>
                </a:solidFill>
                <a:latin typeface="Arial" charset="0"/>
                <a:cs typeface="Arial" charset="0"/>
              </a:defRPr>
            </a:lvl3pPr>
            <a:lvl4pPr marL="1600200" indent="-228600" eaLnBrk="0" hangingPunct="0">
              <a:defRPr sz="2400" b="1">
                <a:solidFill>
                  <a:srgbClr val="FFFF66"/>
                </a:solidFill>
                <a:latin typeface="Arial" charset="0"/>
                <a:cs typeface="Arial" charset="0"/>
              </a:defRPr>
            </a:lvl4pPr>
            <a:lvl5pPr marL="2057400" indent="-228600" eaLnBrk="0" hangingPunct="0">
              <a:defRPr sz="2400" b="1">
                <a:solidFill>
                  <a:srgbClr val="FFFF66"/>
                </a:solidFill>
                <a:latin typeface="Arial" charset="0"/>
                <a:cs typeface="Arial" charset="0"/>
              </a:defRPr>
            </a:lvl5pPr>
            <a:lvl6pPr marL="2514600" indent="-228600" algn="ctr" eaLnBrk="0" fontAlgn="base" hangingPunct="0">
              <a:spcBef>
                <a:spcPct val="0"/>
              </a:spcBef>
              <a:spcAft>
                <a:spcPct val="0"/>
              </a:spcAft>
              <a:defRPr sz="2400" b="1">
                <a:solidFill>
                  <a:srgbClr val="FFFF66"/>
                </a:solidFill>
                <a:latin typeface="Arial" charset="0"/>
                <a:cs typeface="Arial" charset="0"/>
              </a:defRPr>
            </a:lvl6pPr>
            <a:lvl7pPr marL="2971800" indent="-228600" algn="ctr" eaLnBrk="0" fontAlgn="base" hangingPunct="0">
              <a:spcBef>
                <a:spcPct val="0"/>
              </a:spcBef>
              <a:spcAft>
                <a:spcPct val="0"/>
              </a:spcAft>
              <a:defRPr sz="2400" b="1">
                <a:solidFill>
                  <a:srgbClr val="FFFF66"/>
                </a:solidFill>
                <a:latin typeface="Arial" charset="0"/>
                <a:cs typeface="Arial" charset="0"/>
              </a:defRPr>
            </a:lvl7pPr>
            <a:lvl8pPr marL="3429000" indent="-228600" algn="ctr" eaLnBrk="0" fontAlgn="base" hangingPunct="0">
              <a:spcBef>
                <a:spcPct val="0"/>
              </a:spcBef>
              <a:spcAft>
                <a:spcPct val="0"/>
              </a:spcAft>
              <a:defRPr sz="2400" b="1">
                <a:solidFill>
                  <a:srgbClr val="FFFF66"/>
                </a:solidFill>
                <a:latin typeface="Arial" charset="0"/>
                <a:cs typeface="Arial" charset="0"/>
              </a:defRPr>
            </a:lvl8pPr>
            <a:lvl9pPr marL="3886200" indent="-228600" algn="ctr" eaLnBrk="0" fontAlgn="base" hangingPunct="0">
              <a:spcBef>
                <a:spcPct val="0"/>
              </a:spcBef>
              <a:spcAft>
                <a:spcPct val="0"/>
              </a:spcAft>
              <a:defRPr sz="2400" b="1">
                <a:solidFill>
                  <a:srgbClr val="FFFF66"/>
                </a:solidFill>
                <a:latin typeface="Arial" charset="0"/>
                <a:cs typeface="Arial" charset="0"/>
              </a:defRPr>
            </a:lvl9pPr>
          </a:lstStyle>
          <a:p>
            <a:pPr eaLnBrk="1" hangingPunct="1">
              <a:spcBef>
                <a:spcPct val="50000"/>
              </a:spcBef>
            </a:pPr>
            <a:r>
              <a:rPr lang="en-US" altLang="en-US" sz="1600" dirty="0" smtClean="0">
                <a:solidFill>
                  <a:srgbClr val="FFFFFF"/>
                </a:solidFill>
                <a:ea typeface="ＭＳ Ｐゴシック" pitchFamily="34" charset="-128"/>
              </a:rPr>
              <a:t>Screen and refer for IPV, depression or substance abuse</a:t>
            </a:r>
            <a:endParaRPr lang="en-US" altLang="en-US" sz="1600" dirty="0">
              <a:solidFill>
                <a:srgbClr val="FFFFFF"/>
              </a:solidFill>
              <a:ea typeface="ＭＳ Ｐゴシック" pitchFamily="34" charset="-128"/>
            </a:endParaRPr>
          </a:p>
        </p:txBody>
      </p:sp>
      <p:sp>
        <p:nvSpPr>
          <p:cNvPr id="5133" name="AutoShape 34"/>
          <p:cNvSpPr>
            <a:spLocks noChangeArrowheads="1"/>
          </p:cNvSpPr>
          <p:nvPr/>
        </p:nvSpPr>
        <p:spPr bwMode="auto">
          <a:xfrm>
            <a:off x="6534150" y="5064125"/>
            <a:ext cx="2609850" cy="1736725"/>
          </a:xfrm>
          <a:prstGeom prst="leftArrow">
            <a:avLst>
              <a:gd name="adj1" fmla="val 50000"/>
              <a:gd name="adj2" fmla="val 37569"/>
            </a:avLst>
          </a:prstGeom>
          <a:solidFill>
            <a:srgbClr val="008000">
              <a:alpha val="7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b="1">
                <a:solidFill>
                  <a:srgbClr val="FFFF66"/>
                </a:solidFill>
                <a:latin typeface="Arial" charset="0"/>
                <a:cs typeface="Arial" charset="0"/>
              </a:defRPr>
            </a:lvl1pPr>
            <a:lvl2pPr marL="742950" indent="-285750" eaLnBrk="0" hangingPunct="0">
              <a:defRPr sz="2400" b="1">
                <a:solidFill>
                  <a:srgbClr val="FFFF66"/>
                </a:solidFill>
                <a:latin typeface="Arial" charset="0"/>
                <a:cs typeface="Arial" charset="0"/>
              </a:defRPr>
            </a:lvl2pPr>
            <a:lvl3pPr marL="1143000" indent="-228600" eaLnBrk="0" hangingPunct="0">
              <a:defRPr sz="2400" b="1">
                <a:solidFill>
                  <a:srgbClr val="FFFF66"/>
                </a:solidFill>
                <a:latin typeface="Arial" charset="0"/>
                <a:cs typeface="Arial" charset="0"/>
              </a:defRPr>
            </a:lvl3pPr>
            <a:lvl4pPr marL="1600200" indent="-228600" eaLnBrk="0" hangingPunct="0">
              <a:defRPr sz="2400" b="1">
                <a:solidFill>
                  <a:srgbClr val="FFFF66"/>
                </a:solidFill>
                <a:latin typeface="Arial" charset="0"/>
                <a:cs typeface="Arial" charset="0"/>
              </a:defRPr>
            </a:lvl4pPr>
            <a:lvl5pPr marL="2057400" indent="-228600" eaLnBrk="0" hangingPunct="0">
              <a:defRPr sz="2400" b="1">
                <a:solidFill>
                  <a:srgbClr val="FFFF66"/>
                </a:solidFill>
                <a:latin typeface="Arial" charset="0"/>
                <a:cs typeface="Arial" charset="0"/>
              </a:defRPr>
            </a:lvl5pPr>
            <a:lvl6pPr marL="2514600" indent="-228600" algn="ctr" eaLnBrk="0" fontAlgn="base" hangingPunct="0">
              <a:spcBef>
                <a:spcPct val="0"/>
              </a:spcBef>
              <a:spcAft>
                <a:spcPct val="0"/>
              </a:spcAft>
              <a:defRPr sz="2400" b="1">
                <a:solidFill>
                  <a:srgbClr val="FFFF66"/>
                </a:solidFill>
                <a:latin typeface="Arial" charset="0"/>
                <a:cs typeface="Arial" charset="0"/>
              </a:defRPr>
            </a:lvl6pPr>
            <a:lvl7pPr marL="2971800" indent="-228600" algn="ctr" eaLnBrk="0" fontAlgn="base" hangingPunct="0">
              <a:spcBef>
                <a:spcPct val="0"/>
              </a:spcBef>
              <a:spcAft>
                <a:spcPct val="0"/>
              </a:spcAft>
              <a:defRPr sz="2400" b="1">
                <a:solidFill>
                  <a:srgbClr val="FFFF66"/>
                </a:solidFill>
                <a:latin typeface="Arial" charset="0"/>
                <a:cs typeface="Arial" charset="0"/>
              </a:defRPr>
            </a:lvl7pPr>
            <a:lvl8pPr marL="3429000" indent="-228600" algn="ctr" eaLnBrk="0" fontAlgn="base" hangingPunct="0">
              <a:spcBef>
                <a:spcPct val="0"/>
              </a:spcBef>
              <a:spcAft>
                <a:spcPct val="0"/>
              </a:spcAft>
              <a:defRPr sz="2400" b="1">
                <a:solidFill>
                  <a:srgbClr val="FFFF66"/>
                </a:solidFill>
                <a:latin typeface="Arial" charset="0"/>
                <a:cs typeface="Arial" charset="0"/>
              </a:defRPr>
            </a:lvl8pPr>
            <a:lvl9pPr marL="3886200" indent="-228600" algn="ctr" eaLnBrk="0" fontAlgn="base" hangingPunct="0">
              <a:spcBef>
                <a:spcPct val="0"/>
              </a:spcBef>
              <a:spcAft>
                <a:spcPct val="0"/>
              </a:spcAft>
              <a:defRPr sz="2400" b="1">
                <a:solidFill>
                  <a:srgbClr val="FFFF66"/>
                </a:solidFill>
                <a:latin typeface="Arial" charset="0"/>
                <a:cs typeface="Arial" charset="0"/>
              </a:defRPr>
            </a:lvl9pPr>
          </a:lstStyle>
          <a:p>
            <a:pPr>
              <a:lnSpc>
                <a:spcPct val="85000"/>
              </a:lnSpc>
              <a:spcBef>
                <a:spcPct val="50000"/>
              </a:spcBef>
            </a:pPr>
            <a:r>
              <a:rPr lang="en-US" sz="1800" dirty="0" smtClean="0">
                <a:solidFill>
                  <a:srgbClr val="FFFFFF"/>
                </a:solidFill>
                <a:ea typeface="ＭＳ Ｐゴシック"/>
              </a:rPr>
              <a:t>Poverty, education,</a:t>
            </a:r>
          </a:p>
          <a:p>
            <a:pPr>
              <a:lnSpc>
                <a:spcPct val="85000"/>
              </a:lnSpc>
              <a:spcBef>
                <a:spcPct val="50000"/>
              </a:spcBef>
            </a:pPr>
            <a:r>
              <a:rPr lang="en-US" sz="1800" dirty="0" smtClean="0">
                <a:solidFill>
                  <a:srgbClr val="FFFFFF"/>
                </a:solidFill>
                <a:ea typeface="ＭＳ Ｐゴシック"/>
              </a:rPr>
              <a:t> housing, inequality</a:t>
            </a:r>
            <a:endParaRPr lang="en-US" sz="1800" dirty="0">
              <a:solidFill>
                <a:srgbClr val="FFFFFF"/>
              </a:solidFill>
              <a:ea typeface="ＭＳ Ｐゴシック"/>
            </a:endParaRPr>
          </a:p>
        </p:txBody>
      </p:sp>
      <p:sp>
        <p:nvSpPr>
          <p:cNvPr id="5135" name="Text Box 36"/>
          <p:cNvSpPr txBox="1">
            <a:spLocks noChangeArrowheads="1"/>
          </p:cNvSpPr>
          <p:nvPr/>
        </p:nvSpPr>
        <p:spPr bwMode="auto">
          <a:xfrm>
            <a:off x="7149755" y="3505200"/>
            <a:ext cx="199424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rgbClr val="FFFF66"/>
                </a:solidFill>
                <a:latin typeface="Arial" charset="0"/>
                <a:cs typeface="Arial" charset="0"/>
              </a:defRPr>
            </a:lvl1pPr>
            <a:lvl2pPr marL="742950" indent="-285750" eaLnBrk="0" hangingPunct="0">
              <a:defRPr sz="2400" b="1">
                <a:solidFill>
                  <a:srgbClr val="FFFF66"/>
                </a:solidFill>
                <a:latin typeface="Arial" charset="0"/>
                <a:cs typeface="Arial" charset="0"/>
              </a:defRPr>
            </a:lvl2pPr>
            <a:lvl3pPr marL="1143000" indent="-228600" eaLnBrk="0" hangingPunct="0">
              <a:defRPr sz="2400" b="1">
                <a:solidFill>
                  <a:srgbClr val="FFFF66"/>
                </a:solidFill>
                <a:latin typeface="Arial" charset="0"/>
                <a:cs typeface="Arial" charset="0"/>
              </a:defRPr>
            </a:lvl3pPr>
            <a:lvl4pPr marL="1600200" indent="-228600" eaLnBrk="0" hangingPunct="0">
              <a:defRPr sz="2400" b="1">
                <a:solidFill>
                  <a:srgbClr val="FFFF66"/>
                </a:solidFill>
                <a:latin typeface="Arial" charset="0"/>
                <a:cs typeface="Arial" charset="0"/>
              </a:defRPr>
            </a:lvl4pPr>
            <a:lvl5pPr marL="2057400" indent="-228600" eaLnBrk="0" hangingPunct="0">
              <a:defRPr sz="2400" b="1">
                <a:solidFill>
                  <a:srgbClr val="FFFF66"/>
                </a:solidFill>
                <a:latin typeface="Arial" charset="0"/>
                <a:cs typeface="Arial" charset="0"/>
              </a:defRPr>
            </a:lvl5pPr>
            <a:lvl6pPr marL="2514600" indent="-228600" algn="ctr" eaLnBrk="0" fontAlgn="base" hangingPunct="0">
              <a:spcBef>
                <a:spcPct val="0"/>
              </a:spcBef>
              <a:spcAft>
                <a:spcPct val="0"/>
              </a:spcAft>
              <a:defRPr sz="2400" b="1">
                <a:solidFill>
                  <a:srgbClr val="FFFF66"/>
                </a:solidFill>
                <a:latin typeface="Arial" charset="0"/>
                <a:cs typeface="Arial" charset="0"/>
              </a:defRPr>
            </a:lvl6pPr>
            <a:lvl7pPr marL="2971800" indent="-228600" algn="ctr" eaLnBrk="0" fontAlgn="base" hangingPunct="0">
              <a:spcBef>
                <a:spcPct val="0"/>
              </a:spcBef>
              <a:spcAft>
                <a:spcPct val="0"/>
              </a:spcAft>
              <a:defRPr sz="2400" b="1">
                <a:solidFill>
                  <a:srgbClr val="FFFF66"/>
                </a:solidFill>
                <a:latin typeface="Arial" charset="0"/>
                <a:cs typeface="Arial" charset="0"/>
              </a:defRPr>
            </a:lvl7pPr>
            <a:lvl8pPr marL="3429000" indent="-228600" algn="ctr" eaLnBrk="0" fontAlgn="base" hangingPunct="0">
              <a:spcBef>
                <a:spcPct val="0"/>
              </a:spcBef>
              <a:spcAft>
                <a:spcPct val="0"/>
              </a:spcAft>
              <a:defRPr sz="2400" b="1">
                <a:solidFill>
                  <a:srgbClr val="FFFF66"/>
                </a:solidFill>
                <a:latin typeface="Arial" charset="0"/>
                <a:cs typeface="Arial" charset="0"/>
              </a:defRPr>
            </a:lvl8pPr>
            <a:lvl9pPr marL="3886200" indent="-228600" algn="ctr" eaLnBrk="0" fontAlgn="base" hangingPunct="0">
              <a:spcBef>
                <a:spcPct val="0"/>
              </a:spcBef>
              <a:spcAft>
                <a:spcPct val="0"/>
              </a:spcAft>
              <a:defRPr sz="2400" b="1">
                <a:solidFill>
                  <a:srgbClr val="FFFF66"/>
                </a:solidFill>
                <a:latin typeface="Arial" charset="0"/>
                <a:cs typeface="Arial" charset="0"/>
              </a:defRPr>
            </a:lvl9pPr>
          </a:lstStyle>
          <a:p>
            <a:pPr eaLnBrk="1" hangingPunct="1"/>
            <a:r>
              <a:rPr lang="en-US" altLang="en-US" sz="1600" dirty="0" smtClean="0">
                <a:solidFill>
                  <a:srgbClr val="FFFFFF"/>
                </a:solidFill>
                <a:ea typeface="ＭＳ Ｐゴシック" pitchFamily="34" charset="-128"/>
              </a:rPr>
              <a:t>Home visitation</a:t>
            </a:r>
          </a:p>
          <a:p>
            <a:pPr eaLnBrk="1" hangingPunct="1"/>
            <a:r>
              <a:rPr lang="en-US" altLang="en-US" sz="1600" dirty="0" smtClean="0">
                <a:solidFill>
                  <a:srgbClr val="FFFFFF"/>
                </a:solidFill>
                <a:ea typeface="ＭＳ Ｐゴシック" pitchFamily="34" charset="-128"/>
              </a:rPr>
              <a:t>Child-Parent Centers</a:t>
            </a:r>
            <a:endParaRPr lang="en-US" altLang="en-US" sz="1600" dirty="0">
              <a:solidFill>
                <a:srgbClr val="FFFFFF"/>
              </a:solidFill>
              <a:ea typeface="ＭＳ Ｐゴシック" pitchFamily="34" charset="-128"/>
            </a:endParaRPr>
          </a:p>
        </p:txBody>
      </p:sp>
      <p:sp>
        <p:nvSpPr>
          <p:cNvPr id="5136" name="Text Box 37"/>
          <p:cNvSpPr txBox="1">
            <a:spLocks noChangeArrowheads="1"/>
          </p:cNvSpPr>
          <p:nvPr/>
        </p:nvSpPr>
        <p:spPr bwMode="auto">
          <a:xfrm>
            <a:off x="6904039" y="4575391"/>
            <a:ext cx="201136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rgbClr val="FFFF66"/>
                </a:solidFill>
                <a:latin typeface="Arial" charset="0"/>
                <a:cs typeface="Arial" charset="0"/>
              </a:defRPr>
            </a:lvl1pPr>
            <a:lvl2pPr marL="742950" indent="-285750" eaLnBrk="0" hangingPunct="0">
              <a:defRPr sz="2400" b="1">
                <a:solidFill>
                  <a:srgbClr val="FFFF66"/>
                </a:solidFill>
                <a:latin typeface="Arial" charset="0"/>
                <a:cs typeface="Arial" charset="0"/>
              </a:defRPr>
            </a:lvl2pPr>
            <a:lvl3pPr marL="1143000" indent="-228600" eaLnBrk="0" hangingPunct="0">
              <a:defRPr sz="2400" b="1">
                <a:solidFill>
                  <a:srgbClr val="FFFF66"/>
                </a:solidFill>
                <a:latin typeface="Arial" charset="0"/>
                <a:cs typeface="Arial" charset="0"/>
              </a:defRPr>
            </a:lvl3pPr>
            <a:lvl4pPr marL="1600200" indent="-228600" eaLnBrk="0" hangingPunct="0">
              <a:defRPr sz="2400" b="1">
                <a:solidFill>
                  <a:srgbClr val="FFFF66"/>
                </a:solidFill>
                <a:latin typeface="Arial" charset="0"/>
                <a:cs typeface="Arial" charset="0"/>
              </a:defRPr>
            </a:lvl4pPr>
            <a:lvl5pPr marL="2057400" indent="-228600" eaLnBrk="0" hangingPunct="0">
              <a:defRPr sz="2400" b="1">
                <a:solidFill>
                  <a:srgbClr val="FFFF66"/>
                </a:solidFill>
                <a:latin typeface="Arial" charset="0"/>
                <a:cs typeface="Arial" charset="0"/>
              </a:defRPr>
            </a:lvl5pPr>
            <a:lvl6pPr marL="2514600" indent="-228600" algn="ctr" eaLnBrk="0" fontAlgn="base" hangingPunct="0">
              <a:spcBef>
                <a:spcPct val="0"/>
              </a:spcBef>
              <a:spcAft>
                <a:spcPct val="0"/>
              </a:spcAft>
              <a:defRPr sz="2400" b="1">
                <a:solidFill>
                  <a:srgbClr val="FFFF66"/>
                </a:solidFill>
                <a:latin typeface="Arial" charset="0"/>
                <a:cs typeface="Arial" charset="0"/>
              </a:defRPr>
            </a:lvl6pPr>
            <a:lvl7pPr marL="2971800" indent="-228600" algn="ctr" eaLnBrk="0" fontAlgn="base" hangingPunct="0">
              <a:spcBef>
                <a:spcPct val="0"/>
              </a:spcBef>
              <a:spcAft>
                <a:spcPct val="0"/>
              </a:spcAft>
              <a:defRPr sz="2400" b="1">
                <a:solidFill>
                  <a:srgbClr val="FFFF66"/>
                </a:solidFill>
                <a:latin typeface="Arial" charset="0"/>
                <a:cs typeface="Arial" charset="0"/>
              </a:defRPr>
            </a:lvl7pPr>
            <a:lvl8pPr marL="3429000" indent="-228600" algn="ctr" eaLnBrk="0" fontAlgn="base" hangingPunct="0">
              <a:spcBef>
                <a:spcPct val="0"/>
              </a:spcBef>
              <a:spcAft>
                <a:spcPct val="0"/>
              </a:spcAft>
              <a:defRPr sz="2400" b="1">
                <a:solidFill>
                  <a:srgbClr val="FFFF66"/>
                </a:solidFill>
                <a:latin typeface="Arial" charset="0"/>
                <a:cs typeface="Arial" charset="0"/>
              </a:defRPr>
            </a:lvl8pPr>
            <a:lvl9pPr marL="3886200" indent="-228600" algn="ctr" eaLnBrk="0" fontAlgn="base" hangingPunct="0">
              <a:spcBef>
                <a:spcPct val="0"/>
              </a:spcBef>
              <a:spcAft>
                <a:spcPct val="0"/>
              </a:spcAft>
              <a:defRPr sz="2400" b="1">
                <a:solidFill>
                  <a:srgbClr val="FFFF66"/>
                </a:solidFill>
                <a:latin typeface="Arial" charset="0"/>
                <a:cs typeface="Arial" charset="0"/>
              </a:defRPr>
            </a:lvl9pPr>
          </a:lstStyle>
          <a:p>
            <a:pPr algn="ctr" eaLnBrk="1" hangingPunct="1"/>
            <a:endParaRPr lang="en-US" altLang="en-US" sz="2800" dirty="0">
              <a:solidFill>
                <a:srgbClr val="FFFFFF"/>
              </a:solidFill>
              <a:ea typeface="ＭＳ Ｐゴシック" pitchFamily="34" charset="-128"/>
            </a:endParaRPr>
          </a:p>
        </p:txBody>
      </p:sp>
      <p:sp>
        <p:nvSpPr>
          <p:cNvPr id="5137" name="AutoShape 12"/>
          <p:cNvSpPr>
            <a:spLocks noChangeArrowheads="1"/>
          </p:cNvSpPr>
          <p:nvPr/>
        </p:nvSpPr>
        <p:spPr bwMode="auto">
          <a:xfrm>
            <a:off x="1295400" y="533400"/>
            <a:ext cx="5741987" cy="5856287"/>
          </a:xfrm>
          <a:prstGeom prst="triangle">
            <a:avLst>
              <a:gd name="adj" fmla="val 50231"/>
            </a:avLst>
          </a:prstGeom>
          <a:solidFill>
            <a:schemeClr val="accent6"/>
          </a:solidFill>
          <a:ln w="9525">
            <a:solidFill>
              <a:schemeClr val="tx1"/>
            </a:solidFill>
            <a:miter lim="800000"/>
            <a:headEnd/>
            <a:tailEnd/>
          </a:ln>
        </p:spPr>
        <p:txBody>
          <a:bodyPr wrap="none" anchor="ctr"/>
          <a:lstStyle>
            <a:lvl1pPr eaLnBrk="0" hangingPunct="0">
              <a:defRPr sz="2400" b="1">
                <a:solidFill>
                  <a:srgbClr val="FFFF66"/>
                </a:solidFill>
                <a:latin typeface="Arial" charset="0"/>
                <a:cs typeface="Arial" charset="0"/>
              </a:defRPr>
            </a:lvl1pPr>
            <a:lvl2pPr marL="742950" indent="-285750" eaLnBrk="0" hangingPunct="0">
              <a:defRPr sz="2400" b="1">
                <a:solidFill>
                  <a:srgbClr val="FFFF66"/>
                </a:solidFill>
                <a:latin typeface="Arial" charset="0"/>
                <a:cs typeface="Arial" charset="0"/>
              </a:defRPr>
            </a:lvl2pPr>
            <a:lvl3pPr marL="1143000" indent="-228600" eaLnBrk="0" hangingPunct="0">
              <a:defRPr sz="2400" b="1">
                <a:solidFill>
                  <a:srgbClr val="FFFF66"/>
                </a:solidFill>
                <a:latin typeface="Arial" charset="0"/>
                <a:cs typeface="Arial" charset="0"/>
              </a:defRPr>
            </a:lvl3pPr>
            <a:lvl4pPr marL="1600200" indent="-228600" eaLnBrk="0" hangingPunct="0">
              <a:defRPr sz="2400" b="1">
                <a:solidFill>
                  <a:srgbClr val="FFFF66"/>
                </a:solidFill>
                <a:latin typeface="Arial" charset="0"/>
                <a:cs typeface="Arial" charset="0"/>
              </a:defRPr>
            </a:lvl4pPr>
            <a:lvl5pPr marL="2057400" indent="-228600" eaLnBrk="0" hangingPunct="0">
              <a:defRPr sz="2400" b="1">
                <a:solidFill>
                  <a:srgbClr val="FFFF66"/>
                </a:solidFill>
                <a:latin typeface="Arial" charset="0"/>
                <a:cs typeface="Arial" charset="0"/>
              </a:defRPr>
            </a:lvl5pPr>
            <a:lvl6pPr marL="2514600" indent="-228600" algn="ctr" eaLnBrk="0" fontAlgn="base" hangingPunct="0">
              <a:spcBef>
                <a:spcPct val="0"/>
              </a:spcBef>
              <a:spcAft>
                <a:spcPct val="0"/>
              </a:spcAft>
              <a:defRPr sz="2400" b="1">
                <a:solidFill>
                  <a:srgbClr val="FFFF66"/>
                </a:solidFill>
                <a:latin typeface="Arial" charset="0"/>
                <a:cs typeface="Arial" charset="0"/>
              </a:defRPr>
            </a:lvl6pPr>
            <a:lvl7pPr marL="2971800" indent="-228600" algn="ctr" eaLnBrk="0" fontAlgn="base" hangingPunct="0">
              <a:spcBef>
                <a:spcPct val="0"/>
              </a:spcBef>
              <a:spcAft>
                <a:spcPct val="0"/>
              </a:spcAft>
              <a:defRPr sz="2400" b="1">
                <a:solidFill>
                  <a:srgbClr val="FFFF66"/>
                </a:solidFill>
                <a:latin typeface="Arial" charset="0"/>
                <a:cs typeface="Arial" charset="0"/>
              </a:defRPr>
            </a:lvl7pPr>
            <a:lvl8pPr marL="3429000" indent="-228600" algn="ctr" eaLnBrk="0" fontAlgn="base" hangingPunct="0">
              <a:spcBef>
                <a:spcPct val="0"/>
              </a:spcBef>
              <a:spcAft>
                <a:spcPct val="0"/>
              </a:spcAft>
              <a:defRPr sz="2400" b="1">
                <a:solidFill>
                  <a:srgbClr val="FFFF66"/>
                </a:solidFill>
                <a:latin typeface="Arial" charset="0"/>
                <a:cs typeface="Arial" charset="0"/>
              </a:defRPr>
            </a:lvl8pPr>
            <a:lvl9pPr marL="3886200" indent="-228600" algn="ctr" eaLnBrk="0" fontAlgn="base" hangingPunct="0">
              <a:spcBef>
                <a:spcPct val="0"/>
              </a:spcBef>
              <a:spcAft>
                <a:spcPct val="0"/>
              </a:spcAft>
              <a:defRPr sz="2400" b="1">
                <a:solidFill>
                  <a:srgbClr val="FFFF66"/>
                </a:solidFill>
                <a:latin typeface="Arial" charset="0"/>
                <a:cs typeface="Arial" charset="0"/>
              </a:defRPr>
            </a:lvl9pPr>
          </a:lstStyle>
          <a:p>
            <a:pPr algn="r" eaLnBrk="1" hangingPunct="1"/>
            <a:endParaRPr lang="en-US" altLang="en-US">
              <a:solidFill>
                <a:srgbClr val="000000"/>
              </a:solidFill>
              <a:ea typeface="ＭＳ Ｐゴシック" pitchFamily="34" charset="-128"/>
            </a:endParaRPr>
          </a:p>
        </p:txBody>
      </p:sp>
      <p:sp>
        <p:nvSpPr>
          <p:cNvPr id="5138" name="AutoShape 13"/>
          <p:cNvSpPr>
            <a:spLocks noChangeArrowheads="1"/>
          </p:cNvSpPr>
          <p:nvPr/>
        </p:nvSpPr>
        <p:spPr bwMode="auto">
          <a:xfrm rot="1544747">
            <a:off x="2439988" y="215900"/>
            <a:ext cx="585787" cy="5688013"/>
          </a:xfrm>
          <a:prstGeom prst="triangle">
            <a:avLst>
              <a:gd name="adj" fmla="val 100000"/>
            </a:avLst>
          </a:prstGeom>
          <a:gradFill rotWithShape="1">
            <a:gsLst>
              <a:gs pos="0">
                <a:srgbClr val="B2B2B2"/>
              </a:gs>
              <a:gs pos="100000">
                <a:srgbClr val="525252"/>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b="1">
                <a:solidFill>
                  <a:srgbClr val="FFFF66"/>
                </a:solidFill>
                <a:latin typeface="Arial" charset="0"/>
                <a:cs typeface="Arial" charset="0"/>
              </a:defRPr>
            </a:lvl1pPr>
            <a:lvl2pPr marL="742950" indent="-285750" eaLnBrk="0" hangingPunct="0">
              <a:defRPr sz="2400" b="1">
                <a:solidFill>
                  <a:srgbClr val="FFFF66"/>
                </a:solidFill>
                <a:latin typeface="Arial" charset="0"/>
                <a:cs typeface="Arial" charset="0"/>
              </a:defRPr>
            </a:lvl2pPr>
            <a:lvl3pPr marL="1143000" indent="-228600" eaLnBrk="0" hangingPunct="0">
              <a:defRPr sz="2400" b="1">
                <a:solidFill>
                  <a:srgbClr val="FFFF66"/>
                </a:solidFill>
                <a:latin typeface="Arial" charset="0"/>
                <a:cs typeface="Arial" charset="0"/>
              </a:defRPr>
            </a:lvl3pPr>
            <a:lvl4pPr marL="1600200" indent="-228600" eaLnBrk="0" hangingPunct="0">
              <a:defRPr sz="2400" b="1">
                <a:solidFill>
                  <a:srgbClr val="FFFF66"/>
                </a:solidFill>
                <a:latin typeface="Arial" charset="0"/>
                <a:cs typeface="Arial" charset="0"/>
              </a:defRPr>
            </a:lvl4pPr>
            <a:lvl5pPr marL="2057400" indent="-228600" eaLnBrk="0" hangingPunct="0">
              <a:defRPr sz="2400" b="1">
                <a:solidFill>
                  <a:srgbClr val="FFFF66"/>
                </a:solidFill>
                <a:latin typeface="Arial" charset="0"/>
                <a:cs typeface="Arial" charset="0"/>
              </a:defRPr>
            </a:lvl5pPr>
            <a:lvl6pPr marL="2514600" indent="-228600" algn="ctr" eaLnBrk="0" fontAlgn="base" hangingPunct="0">
              <a:spcBef>
                <a:spcPct val="0"/>
              </a:spcBef>
              <a:spcAft>
                <a:spcPct val="0"/>
              </a:spcAft>
              <a:defRPr sz="2400" b="1">
                <a:solidFill>
                  <a:srgbClr val="FFFF66"/>
                </a:solidFill>
                <a:latin typeface="Arial" charset="0"/>
                <a:cs typeface="Arial" charset="0"/>
              </a:defRPr>
            </a:lvl6pPr>
            <a:lvl7pPr marL="2971800" indent="-228600" algn="ctr" eaLnBrk="0" fontAlgn="base" hangingPunct="0">
              <a:spcBef>
                <a:spcPct val="0"/>
              </a:spcBef>
              <a:spcAft>
                <a:spcPct val="0"/>
              </a:spcAft>
              <a:defRPr sz="2400" b="1">
                <a:solidFill>
                  <a:srgbClr val="FFFF66"/>
                </a:solidFill>
                <a:latin typeface="Arial" charset="0"/>
                <a:cs typeface="Arial" charset="0"/>
              </a:defRPr>
            </a:lvl7pPr>
            <a:lvl8pPr marL="3429000" indent="-228600" algn="ctr" eaLnBrk="0" fontAlgn="base" hangingPunct="0">
              <a:spcBef>
                <a:spcPct val="0"/>
              </a:spcBef>
              <a:spcAft>
                <a:spcPct val="0"/>
              </a:spcAft>
              <a:defRPr sz="2400" b="1">
                <a:solidFill>
                  <a:srgbClr val="FFFF66"/>
                </a:solidFill>
                <a:latin typeface="Arial" charset="0"/>
                <a:cs typeface="Arial" charset="0"/>
              </a:defRPr>
            </a:lvl8pPr>
            <a:lvl9pPr marL="3886200" indent="-228600" algn="ctr" eaLnBrk="0" fontAlgn="base" hangingPunct="0">
              <a:spcBef>
                <a:spcPct val="0"/>
              </a:spcBef>
              <a:spcAft>
                <a:spcPct val="0"/>
              </a:spcAft>
              <a:defRPr sz="2400" b="1">
                <a:solidFill>
                  <a:srgbClr val="FFFF66"/>
                </a:solidFill>
                <a:latin typeface="Arial" charset="0"/>
                <a:cs typeface="Arial" charset="0"/>
              </a:defRPr>
            </a:lvl9pPr>
          </a:lstStyle>
          <a:p>
            <a:pPr algn="r" eaLnBrk="1" hangingPunct="1"/>
            <a:endParaRPr lang="en-US" altLang="en-US">
              <a:solidFill>
                <a:srgbClr val="000000"/>
              </a:solidFill>
              <a:ea typeface="ＭＳ Ｐゴシック" pitchFamily="34" charset="-128"/>
            </a:endParaRPr>
          </a:p>
        </p:txBody>
      </p:sp>
      <p:sp>
        <p:nvSpPr>
          <p:cNvPr id="5139" name="AutoShape 14"/>
          <p:cNvSpPr>
            <a:spLocks noChangeArrowheads="1"/>
          </p:cNvSpPr>
          <p:nvPr/>
        </p:nvSpPr>
        <p:spPr bwMode="auto">
          <a:xfrm rot="-9139874">
            <a:off x="989013" y="5557838"/>
            <a:ext cx="585787" cy="884237"/>
          </a:xfrm>
          <a:prstGeom prst="rtTriangle">
            <a:avLst/>
          </a:prstGeom>
          <a:gradFill rotWithShape="1">
            <a:gsLst>
              <a:gs pos="0">
                <a:srgbClr val="B2B2B2"/>
              </a:gs>
              <a:gs pos="100000">
                <a:srgbClr val="61616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wrap="none" anchor="ctr"/>
          <a:lstStyle>
            <a:lvl1pPr eaLnBrk="0" hangingPunct="0">
              <a:defRPr sz="2400" b="1">
                <a:solidFill>
                  <a:srgbClr val="FFFF66"/>
                </a:solidFill>
                <a:latin typeface="Arial" charset="0"/>
                <a:cs typeface="Arial" charset="0"/>
              </a:defRPr>
            </a:lvl1pPr>
            <a:lvl2pPr marL="742950" indent="-285750" eaLnBrk="0" hangingPunct="0">
              <a:defRPr sz="2400" b="1">
                <a:solidFill>
                  <a:srgbClr val="FFFF66"/>
                </a:solidFill>
                <a:latin typeface="Arial" charset="0"/>
                <a:cs typeface="Arial" charset="0"/>
              </a:defRPr>
            </a:lvl2pPr>
            <a:lvl3pPr marL="1143000" indent="-228600" eaLnBrk="0" hangingPunct="0">
              <a:defRPr sz="2400" b="1">
                <a:solidFill>
                  <a:srgbClr val="FFFF66"/>
                </a:solidFill>
                <a:latin typeface="Arial" charset="0"/>
                <a:cs typeface="Arial" charset="0"/>
              </a:defRPr>
            </a:lvl3pPr>
            <a:lvl4pPr marL="1600200" indent="-228600" eaLnBrk="0" hangingPunct="0">
              <a:defRPr sz="2400" b="1">
                <a:solidFill>
                  <a:srgbClr val="FFFF66"/>
                </a:solidFill>
                <a:latin typeface="Arial" charset="0"/>
                <a:cs typeface="Arial" charset="0"/>
              </a:defRPr>
            </a:lvl4pPr>
            <a:lvl5pPr marL="2057400" indent="-228600" eaLnBrk="0" hangingPunct="0">
              <a:defRPr sz="2400" b="1">
                <a:solidFill>
                  <a:srgbClr val="FFFF66"/>
                </a:solidFill>
                <a:latin typeface="Arial" charset="0"/>
                <a:cs typeface="Arial" charset="0"/>
              </a:defRPr>
            </a:lvl5pPr>
            <a:lvl6pPr marL="2514600" indent="-228600" algn="ctr" eaLnBrk="0" fontAlgn="base" hangingPunct="0">
              <a:spcBef>
                <a:spcPct val="0"/>
              </a:spcBef>
              <a:spcAft>
                <a:spcPct val="0"/>
              </a:spcAft>
              <a:defRPr sz="2400" b="1">
                <a:solidFill>
                  <a:srgbClr val="FFFF66"/>
                </a:solidFill>
                <a:latin typeface="Arial" charset="0"/>
                <a:cs typeface="Arial" charset="0"/>
              </a:defRPr>
            </a:lvl6pPr>
            <a:lvl7pPr marL="2971800" indent="-228600" algn="ctr" eaLnBrk="0" fontAlgn="base" hangingPunct="0">
              <a:spcBef>
                <a:spcPct val="0"/>
              </a:spcBef>
              <a:spcAft>
                <a:spcPct val="0"/>
              </a:spcAft>
              <a:defRPr sz="2400" b="1">
                <a:solidFill>
                  <a:srgbClr val="FFFF66"/>
                </a:solidFill>
                <a:latin typeface="Arial" charset="0"/>
                <a:cs typeface="Arial" charset="0"/>
              </a:defRPr>
            </a:lvl7pPr>
            <a:lvl8pPr marL="3429000" indent="-228600" algn="ctr" eaLnBrk="0" fontAlgn="base" hangingPunct="0">
              <a:spcBef>
                <a:spcPct val="0"/>
              </a:spcBef>
              <a:spcAft>
                <a:spcPct val="0"/>
              </a:spcAft>
              <a:defRPr sz="2400" b="1">
                <a:solidFill>
                  <a:srgbClr val="FFFF66"/>
                </a:solidFill>
                <a:latin typeface="Arial" charset="0"/>
                <a:cs typeface="Arial" charset="0"/>
              </a:defRPr>
            </a:lvl8pPr>
            <a:lvl9pPr marL="3886200" indent="-228600" algn="ctr" eaLnBrk="0" fontAlgn="base" hangingPunct="0">
              <a:spcBef>
                <a:spcPct val="0"/>
              </a:spcBef>
              <a:spcAft>
                <a:spcPct val="0"/>
              </a:spcAft>
              <a:defRPr sz="2400" b="1">
                <a:solidFill>
                  <a:srgbClr val="FFFF66"/>
                </a:solidFill>
                <a:latin typeface="Arial" charset="0"/>
                <a:cs typeface="Arial" charset="0"/>
              </a:defRPr>
            </a:lvl9pPr>
          </a:lstStyle>
          <a:p>
            <a:pPr algn="r" eaLnBrk="1" hangingPunct="1"/>
            <a:endParaRPr lang="en-US" altLang="en-US">
              <a:solidFill>
                <a:srgbClr val="000000"/>
              </a:solidFill>
              <a:ea typeface="ＭＳ Ｐゴシック" pitchFamily="34" charset="-128"/>
            </a:endParaRPr>
          </a:p>
        </p:txBody>
      </p:sp>
      <p:sp>
        <p:nvSpPr>
          <p:cNvPr id="5140" name="Text Box 15"/>
          <p:cNvSpPr txBox="1">
            <a:spLocks noChangeArrowheads="1"/>
          </p:cNvSpPr>
          <p:nvPr/>
        </p:nvSpPr>
        <p:spPr bwMode="auto">
          <a:xfrm>
            <a:off x="2256871" y="5849938"/>
            <a:ext cx="4277280"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rgbClr val="FFFF66"/>
                </a:solidFill>
                <a:latin typeface="Arial" charset="0"/>
                <a:cs typeface="Arial" charset="0"/>
              </a:defRPr>
            </a:lvl1pPr>
            <a:lvl2pPr marL="742950" indent="-285750" eaLnBrk="0" hangingPunct="0">
              <a:defRPr sz="2400" b="1">
                <a:solidFill>
                  <a:srgbClr val="FFFF66"/>
                </a:solidFill>
                <a:latin typeface="Arial" charset="0"/>
                <a:cs typeface="Arial" charset="0"/>
              </a:defRPr>
            </a:lvl2pPr>
            <a:lvl3pPr marL="1143000" indent="-228600" eaLnBrk="0" hangingPunct="0">
              <a:defRPr sz="2400" b="1">
                <a:solidFill>
                  <a:srgbClr val="FFFF66"/>
                </a:solidFill>
                <a:latin typeface="Arial" charset="0"/>
                <a:cs typeface="Arial" charset="0"/>
              </a:defRPr>
            </a:lvl3pPr>
            <a:lvl4pPr marL="1600200" indent="-228600" eaLnBrk="0" hangingPunct="0">
              <a:defRPr sz="2400" b="1">
                <a:solidFill>
                  <a:srgbClr val="FFFF66"/>
                </a:solidFill>
                <a:latin typeface="Arial" charset="0"/>
                <a:cs typeface="Arial" charset="0"/>
              </a:defRPr>
            </a:lvl4pPr>
            <a:lvl5pPr marL="2057400" indent="-228600" eaLnBrk="0" hangingPunct="0">
              <a:defRPr sz="2400" b="1">
                <a:solidFill>
                  <a:srgbClr val="FFFF66"/>
                </a:solidFill>
                <a:latin typeface="Arial" charset="0"/>
                <a:cs typeface="Arial" charset="0"/>
              </a:defRPr>
            </a:lvl5pPr>
            <a:lvl6pPr marL="2514600" indent="-228600" algn="ctr" eaLnBrk="0" fontAlgn="base" hangingPunct="0">
              <a:spcBef>
                <a:spcPct val="0"/>
              </a:spcBef>
              <a:spcAft>
                <a:spcPct val="0"/>
              </a:spcAft>
              <a:defRPr sz="2400" b="1">
                <a:solidFill>
                  <a:srgbClr val="FFFF66"/>
                </a:solidFill>
                <a:latin typeface="Arial" charset="0"/>
                <a:cs typeface="Arial" charset="0"/>
              </a:defRPr>
            </a:lvl6pPr>
            <a:lvl7pPr marL="2971800" indent="-228600" algn="ctr" eaLnBrk="0" fontAlgn="base" hangingPunct="0">
              <a:spcBef>
                <a:spcPct val="0"/>
              </a:spcBef>
              <a:spcAft>
                <a:spcPct val="0"/>
              </a:spcAft>
              <a:defRPr sz="2400" b="1">
                <a:solidFill>
                  <a:srgbClr val="FFFF66"/>
                </a:solidFill>
                <a:latin typeface="Arial" charset="0"/>
                <a:cs typeface="Arial" charset="0"/>
              </a:defRPr>
            </a:lvl7pPr>
            <a:lvl8pPr marL="3429000" indent="-228600" algn="ctr" eaLnBrk="0" fontAlgn="base" hangingPunct="0">
              <a:spcBef>
                <a:spcPct val="0"/>
              </a:spcBef>
              <a:spcAft>
                <a:spcPct val="0"/>
              </a:spcAft>
              <a:defRPr sz="2400" b="1">
                <a:solidFill>
                  <a:srgbClr val="FFFF66"/>
                </a:solidFill>
                <a:latin typeface="Arial" charset="0"/>
                <a:cs typeface="Arial" charset="0"/>
              </a:defRPr>
            </a:lvl8pPr>
            <a:lvl9pPr marL="3886200" indent="-228600" algn="ctr" eaLnBrk="0" fontAlgn="base" hangingPunct="0">
              <a:spcBef>
                <a:spcPct val="0"/>
              </a:spcBef>
              <a:spcAft>
                <a:spcPct val="0"/>
              </a:spcAft>
              <a:defRPr sz="2400" b="1">
                <a:solidFill>
                  <a:srgbClr val="FFFF66"/>
                </a:solidFill>
                <a:latin typeface="Arial" charset="0"/>
                <a:cs typeface="Arial" charset="0"/>
              </a:defRPr>
            </a:lvl9pPr>
          </a:lstStyle>
          <a:p>
            <a:pPr algn="ctr" eaLnBrk="1" hangingPunct="1">
              <a:spcBef>
                <a:spcPct val="50000"/>
              </a:spcBef>
            </a:pPr>
            <a:r>
              <a:rPr lang="en-US" altLang="en-US" sz="2200" dirty="0">
                <a:solidFill>
                  <a:schemeClr val="bg2"/>
                </a:solidFill>
                <a:ea typeface="ＭＳ Ｐゴシック" pitchFamily="34" charset="-128"/>
              </a:rPr>
              <a:t>Socioeconomic Factors</a:t>
            </a:r>
          </a:p>
        </p:txBody>
      </p:sp>
      <p:sp>
        <p:nvSpPr>
          <p:cNvPr id="5141" name="Text Box 16"/>
          <p:cNvSpPr txBox="1">
            <a:spLocks noChangeArrowheads="1"/>
          </p:cNvSpPr>
          <p:nvPr/>
        </p:nvSpPr>
        <p:spPr bwMode="auto">
          <a:xfrm>
            <a:off x="2256870" y="4646613"/>
            <a:ext cx="3916918"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rgbClr val="FFFF66"/>
                </a:solidFill>
                <a:latin typeface="Arial" charset="0"/>
                <a:cs typeface="Arial" charset="0"/>
              </a:defRPr>
            </a:lvl1pPr>
            <a:lvl2pPr marL="742950" indent="-285750" eaLnBrk="0" hangingPunct="0">
              <a:defRPr sz="2400" b="1">
                <a:solidFill>
                  <a:srgbClr val="FFFF66"/>
                </a:solidFill>
                <a:latin typeface="Arial" charset="0"/>
                <a:cs typeface="Arial" charset="0"/>
              </a:defRPr>
            </a:lvl2pPr>
            <a:lvl3pPr marL="1143000" indent="-228600" eaLnBrk="0" hangingPunct="0">
              <a:defRPr sz="2400" b="1">
                <a:solidFill>
                  <a:srgbClr val="FFFF66"/>
                </a:solidFill>
                <a:latin typeface="Arial" charset="0"/>
                <a:cs typeface="Arial" charset="0"/>
              </a:defRPr>
            </a:lvl3pPr>
            <a:lvl4pPr marL="1600200" indent="-228600" eaLnBrk="0" hangingPunct="0">
              <a:defRPr sz="2400" b="1">
                <a:solidFill>
                  <a:srgbClr val="FFFF66"/>
                </a:solidFill>
                <a:latin typeface="Arial" charset="0"/>
                <a:cs typeface="Arial" charset="0"/>
              </a:defRPr>
            </a:lvl4pPr>
            <a:lvl5pPr marL="2057400" indent="-228600" eaLnBrk="0" hangingPunct="0">
              <a:defRPr sz="2400" b="1">
                <a:solidFill>
                  <a:srgbClr val="FFFF66"/>
                </a:solidFill>
                <a:latin typeface="Arial" charset="0"/>
                <a:cs typeface="Arial" charset="0"/>
              </a:defRPr>
            </a:lvl5pPr>
            <a:lvl6pPr marL="2514600" indent="-228600" algn="ctr" eaLnBrk="0" fontAlgn="base" hangingPunct="0">
              <a:spcBef>
                <a:spcPct val="0"/>
              </a:spcBef>
              <a:spcAft>
                <a:spcPct val="0"/>
              </a:spcAft>
              <a:defRPr sz="2400" b="1">
                <a:solidFill>
                  <a:srgbClr val="FFFF66"/>
                </a:solidFill>
                <a:latin typeface="Arial" charset="0"/>
                <a:cs typeface="Arial" charset="0"/>
              </a:defRPr>
            </a:lvl6pPr>
            <a:lvl7pPr marL="2971800" indent="-228600" algn="ctr" eaLnBrk="0" fontAlgn="base" hangingPunct="0">
              <a:spcBef>
                <a:spcPct val="0"/>
              </a:spcBef>
              <a:spcAft>
                <a:spcPct val="0"/>
              </a:spcAft>
              <a:defRPr sz="2400" b="1">
                <a:solidFill>
                  <a:srgbClr val="FFFF66"/>
                </a:solidFill>
                <a:latin typeface="Arial" charset="0"/>
                <a:cs typeface="Arial" charset="0"/>
              </a:defRPr>
            </a:lvl7pPr>
            <a:lvl8pPr marL="3429000" indent="-228600" algn="ctr" eaLnBrk="0" fontAlgn="base" hangingPunct="0">
              <a:spcBef>
                <a:spcPct val="0"/>
              </a:spcBef>
              <a:spcAft>
                <a:spcPct val="0"/>
              </a:spcAft>
              <a:defRPr sz="2400" b="1">
                <a:solidFill>
                  <a:srgbClr val="FFFF66"/>
                </a:solidFill>
                <a:latin typeface="Arial" charset="0"/>
                <a:cs typeface="Arial" charset="0"/>
              </a:defRPr>
            </a:lvl8pPr>
            <a:lvl9pPr marL="3886200" indent="-228600" algn="ctr" eaLnBrk="0" fontAlgn="base" hangingPunct="0">
              <a:spcBef>
                <a:spcPct val="0"/>
              </a:spcBef>
              <a:spcAft>
                <a:spcPct val="0"/>
              </a:spcAft>
              <a:defRPr sz="2400" b="1">
                <a:solidFill>
                  <a:srgbClr val="FFFF66"/>
                </a:solidFill>
                <a:latin typeface="Arial" charset="0"/>
                <a:cs typeface="Arial" charset="0"/>
              </a:defRPr>
            </a:lvl9pPr>
          </a:lstStyle>
          <a:p>
            <a:pPr algn="ctr" eaLnBrk="1" hangingPunct="1"/>
            <a:r>
              <a:rPr lang="en-US" altLang="en-US" sz="2000" dirty="0">
                <a:solidFill>
                  <a:schemeClr val="bg2"/>
                </a:solidFill>
                <a:ea typeface="ＭＳ Ｐゴシック" pitchFamily="34" charset="-128"/>
              </a:rPr>
              <a:t>Changing the </a:t>
            </a:r>
            <a:r>
              <a:rPr lang="en-US" altLang="en-US" sz="2000" dirty="0" smtClean="0">
                <a:solidFill>
                  <a:schemeClr val="bg2"/>
                </a:solidFill>
                <a:ea typeface="ＭＳ Ｐゴシック" pitchFamily="34" charset="-128"/>
              </a:rPr>
              <a:t>context</a:t>
            </a:r>
            <a:endParaRPr lang="en-US" altLang="en-US" sz="2000" dirty="0">
              <a:solidFill>
                <a:schemeClr val="bg2"/>
              </a:solidFill>
              <a:ea typeface="ＭＳ Ｐゴシック" pitchFamily="34" charset="-128"/>
            </a:endParaRPr>
          </a:p>
          <a:p>
            <a:pPr algn="ctr" eaLnBrk="1" hangingPunct="1"/>
            <a:r>
              <a:rPr lang="en-US" altLang="en-US" sz="2000" i="1" dirty="0" smtClean="0">
                <a:solidFill>
                  <a:schemeClr val="bg2"/>
                </a:solidFill>
                <a:ea typeface="ＭＳ Ｐゴシック" pitchFamily="34" charset="-128"/>
              </a:rPr>
              <a:t>Make healthy choices the “default” or easiest choice </a:t>
            </a:r>
            <a:endParaRPr lang="en-US" altLang="en-US" sz="2000" i="1" dirty="0">
              <a:solidFill>
                <a:schemeClr val="bg2"/>
              </a:solidFill>
              <a:ea typeface="ＭＳ Ｐゴシック" pitchFamily="34" charset="-128"/>
            </a:endParaRPr>
          </a:p>
        </p:txBody>
      </p:sp>
      <p:sp>
        <p:nvSpPr>
          <p:cNvPr id="5142" name="Text Box 17"/>
          <p:cNvSpPr txBox="1">
            <a:spLocks noChangeArrowheads="1"/>
          </p:cNvSpPr>
          <p:nvPr/>
        </p:nvSpPr>
        <p:spPr bwMode="auto">
          <a:xfrm>
            <a:off x="2522538" y="3690938"/>
            <a:ext cx="3497262"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rgbClr val="FFFF66"/>
                </a:solidFill>
                <a:latin typeface="Arial" charset="0"/>
                <a:cs typeface="Arial" charset="0"/>
              </a:defRPr>
            </a:lvl1pPr>
            <a:lvl2pPr marL="742950" indent="-285750" eaLnBrk="0" hangingPunct="0">
              <a:defRPr sz="2400" b="1">
                <a:solidFill>
                  <a:srgbClr val="FFFF66"/>
                </a:solidFill>
                <a:latin typeface="Arial" charset="0"/>
                <a:cs typeface="Arial" charset="0"/>
              </a:defRPr>
            </a:lvl2pPr>
            <a:lvl3pPr marL="1143000" indent="-228600" eaLnBrk="0" hangingPunct="0">
              <a:defRPr sz="2400" b="1">
                <a:solidFill>
                  <a:srgbClr val="FFFF66"/>
                </a:solidFill>
                <a:latin typeface="Arial" charset="0"/>
                <a:cs typeface="Arial" charset="0"/>
              </a:defRPr>
            </a:lvl3pPr>
            <a:lvl4pPr marL="1600200" indent="-228600" eaLnBrk="0" hangingPunct="0">
              <a:defRPr sz="2400" b="1">
                <a:solidFill>
                  <a:srgbClr val="FFFF66"/>
                </a:solidFill>
                <a:latin typeface="Arial" charset="0"/>
                <a:cs typeface="Arial" charset="0"/>
              </a:defRPr>
            </a:lvl4pPr>
            <a:lvl5pPr marL="2057400" indent="-228600" eaLnBrk="0" hangingPunct="0">
              <a:defRPr sz="2400" b="1">
                <a:solidFill>
                  <a:srgbClr val="FFFF66"/>
                </a:solidFill>
                <a:latin typeface="Arial" charset="0"/>
                <a:cs typeface="Arial" charset="0"/>
              </a:defRPr>
            </a:lvl5pPr>
            <a:lvl6pPr marL="2514600" indent="-228600" algn="ctr" eaLnBrk="0" fontAlgn="base" hangingPunct="0">
              <a:spcBef>
                <a:spcPct val="0"/>
              </a:spcBef>
              <a:spcAft>
                <a:spcPct val="0"/>
              </a:spcAft>
              <a:defRPr sz="2400" b="1">
                <a:solidFill>
                  <a:srgbClr val="FFFF66"/>
                </a:solidFill>
                <a:latin typeface="Arial" charset="0"/>
                <a:cs typeface="Arial" charset="0"/>
              </a:defRPr>
            </a:lvl6pPr>
            <a:lvl7pPr marL="2971800" indent="-228600" algn="ctr" eaLnBrk="0" fontAlgn="base" hangingPunct="0">
              <a:spcBef>
                <a:spcPct val="0"/>
              </a:spcBef>
              <a:spcAft>
                <a:spcPct val="0"/>
              </a:spcAft>
              <a:defRPr sz="2400" b="1">
                <a:solidFill>
                  <a:srgbClr val="FFFF66"/>
                </a:solidFill>
                <a:latin typeface="Arial" charset="0"/>
                <a:cs typeface="Arial" charset="0"/>
              </a:defRPr>
            </a:lvl7pPr>
            <a:lvl8pPr marL="3429000" indent="-228600" algn="ctr" eaLnBrk="0" fontAlgn="base" hangingPunct="0">
              <a:spcBef>
                <a:spcPct val="0"/>
              </a:spcBef>
              <a:spcAft>
                <a:spcPct val="0"/>
              </a:spcAft>
              <a:defRPr sz="2400" b="1">
                <a:solidFill>
                  <a:srgbClr val="FFFF66"/>
                </a:solidFill>
                <a:latin typeface="Arial" charset="0"/>
                <a:cs typeface="Arial" charset="0"/>
              </a:defRPr>
            </a:lvl8pPr>
            <a:lvl9pPr marL="3886200" indent="-228600" algn="ctr" eaLnBrk="0" fontAlgn="base" hangingPunct="0">
              <a:spcBef>
                <a:spcPct val="0"/>
              </a:spcBef>
              <a:spcAft>
                <a:spcPct val="0"/>
              </a:spcAft>
              <a:defRPr sz="2400" b="1">
                <a:solidFill>
                  <a:srgbClr val="FFFF66"/>
                </a:solidFill>
                <a:latin typeface="Arial" charset="0"/>
                <a:cs typeface="Arial" charset="0"/>
              </a:defRPr>
            </a:lvl9pPr>
          </a:lstStyle>
          <a:p>
            <a:pPr algn="ctr" eaLnBrk="1" hangingPunct="1"/>
            <a:r>
              <a:rPr lang="en-US" altLang="en-US" sz="2200" b="0" dirty="0">
                <a:solidFill>
                  <a:srgbClr val="FFFFFF"/>
                </a:solidFill>
                <a:ea typeface="ＭＳ Ｐゴシック" pitchFamily="34" charset="-128"/>
              </a:rPr>
              <a:t>Long-lasting </a:t>
            </a:r>
          </a:p>
          <a:p>
            <a:pPr eaLnBrk="1" hangingPunct="1"/>
            <a:r>
              <a:rPr lang="en-US" altLang="en-US" sz="2200" b="0" dirty="0">
                <a:solidFill>
                  <a:srgbClr val="FFFFFF"/>
                </a:solidFill>
                <a:ea typeface="ＭＳ Ｐゴシック" pitchFamily="34" charset="-128"/>
              </a:rPr>
              <a:t>p</a:t>
            </a:r>
            <a:r>
              <a:rPr lang="en-US" altLang="en-US" sz="2200" b="0" dirty="0" smtClean="0">
                <a:solidFill>
                  <a:srgbClr val="FFFFFF"/>
                </a:solidFill>
                <a:ea typeface="ＭＳ Ｐゴシック" pitchFamily="34" charset="-128"/>
              </a:rPr>
              <a:t>rotective </a:t>
            </a:r>
            <a:r>
              <a:rPr lang="en-US" altLang="en-US" sz="2200" b="0" dirty="0">
                <a:solidFill>
                  <a:srgbClr val="FFFFFF"/>
                </a:solidFill>
                <a:ea typeface="ＭＳ Ｐゴシック" pitchFamily="34" charset="-128"/>
              </a:rPr>
              <a:t>i</a:t>
            </a:r>
            <a:r>
              <a:rPr lang="en-US" altLang="en-US" sz="2200" b="0" dirty="0" smtClean="0">
                <a:solidFill>
                  <a:srgbClr val="FFFFFF"/>
                </a:solidFill>
                <a:ea typeface="ＭＳ Ｐゴシック" pitchFamily="34" charset="-128"/>
              </a:rPr>
              <a:t>nterventions</a:t>
            </a:r>
            <a:endParaRPr lang="en-US" altLang="en-US" sz="2200" b="0" dirty="0">
              <a:solidFill>
                <a:srgbClr val="FFFFFF"/>
              </a:solidFill>
              <a:ea typeface="ＭＳ Ｐゴシック" pitchFamily="34" charset="-128"/>
            </a:endParaRPr>
          </a:p>
        </p:txBody>
      </p:sp>
      <p:sp>
        <p:nvSpPr>
          <p:cNvPr id="5143" name="Text Box 18"/>
          <p:cNvSpPr txBox="1">
            <a:spLocks noChangeArrowheads="1"/>
          </p:cNvSpPr>
          <p:nvPr/>
        </p:nvSpPr>
        <p:spPr bwMode="auto">
          <a:xfrm>
            <a:off x="3299369" y="2590800"/>
            <a:ext cx="2110831"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rgbClr val="FFFF66"/>
                </a:solidFill>
                <a:latin typeface="Arial" charset="0"/>
                <a:cs typeface="Arial" charset="0"/>
              </a:defRPr>
            </a:lvl1pPr>
            <a:lvl2pPr marL="742950" indent="-285750" eaLnBrk="0" hangingPunct="0">
              <a:defRPr sz="2400" b="1">
                <a:solidFill>
                  <a:srgbClr val="FFFF66"/>
                </a:solidFill>
                <a:latin typeface="Arial" charset="0"/>
                <a:cs typeface="Arial" charset="0"/>
              </a:defRPr>
            </a:lvl2pPr>
            <a:lvl3pPr marL="1143000" indent="-228600" eaLnBrk="0" hangingPunct="0">
              <a:defRPr sz="2400" b="1">
                <a:solidFill>
                  <a:srgbClr val="FFFF66"/>
                </a:solidFill>
                <a:latin typeface="Arial" charset="0"/>
                <a:cs typeface="Arial" charset="0"/>
              </a:defRPr>
            </a:lvl3pPr>
            <a:lvl4pPr marL="1600200" indent="-228600" eaLnBrk="0" hangingPunct="0">
              <a:defRPr sz="2400" b="1">
                <a:solidFill>
                  <a:srgbClr val="FFFF66"/>
                </a:solidFill>
                <a:latin typeface="Arial" charset="0"/>
                <a:cs typeface="Arial" charset="0"/>
              </a:defRPr>
            </a:lvl4pPr>
            <a:lvl5pPr marL="2057400" indent="-228600" eaLnBrk="0" hangingPunct="0">
              <a:defRPr sz="2400" b="1">
                <a:solidFill>
                  <a:srgbClr val="FFFF66"/>
                </a:solidFill>
                <a:latin typeface="Arial" charset="0"/>
                <a:cs typeface="Arial" charset="0"/>
              </a:defRPr>
            </a:lvl5pPr>
            <a:lvl6pPr marL="2514600" indent="-228600" algn="ctr" eaLnBrk="0" fontAlgn="base" hangingPunct="0">
              <a:spcBef>
                <a:spcPct val="0"/>
              </a:spcBef>
              <a:spcAft>
                <a:spcPct val="0"/>
              </a:spcAft>
              <a:defRPr sz="2400" b="1">
                <a:solidFill>
                  <a:srgbClr val="FFFF66"/>
                </a:solidFill>
                <a:latin typeface="Arial" charset="0"/>
                <a:cs typeface="Arial" charset="0"/>
              </a:defRPr>
            </a:lvl6pPr>
            <a:lvl7pPr marL="2971800" indent="-228600" algn="ctr" eaLnBrk="0" fontAlgn="base" hangingPunct="0">
              <a:spcBef>
                <a:spcPct val="0"/>
              </a:spcBef>
              <a:spcAft>
                <a:spcPct val="0"/>
              </a:spcAft>
              <a:defRPr sz="2400" b="1">
                <a:solidFill>
                  <a:srgbClr val="FFFF66"/>
                </a:solidFill>
                <a:latin typeface="Arial" charset="0"/>
                <a:cs typeface="Arial" charset="0"/>
              </a:defRPr>
            </a:lvl7pPr>
            <a:lvl8pPr marL="3429000" indent="-228600" algn="ctr" eaLnBrk="0" fontAlgn="base" hangingPunct="0">
              <a:spcBef>
                <a:spcPct val="0"/>
              </a:spcBef>
              <a:spcAft>
                <a:spcPct val="0"/>
              </a:spcAft>
              <a:defRPr sz="2400" b="1">
                <a:solidFill>
                  <a:srgbClr val="FFFF66"/>
                </a:solidFill>
                <a:latin typeface="Arial" charset="0"/>
                <a:cs typeface="Arial" charset="0"/>
              </a:defRPr>
            </a:lvl8pPr>
            <a:lvl9pPr marL="3886200" indent="-228600" algn="ctr" eaLnBrk="0" fontAlgn="base" hangingPunct="0">
              <a:spcBef>
                <a:spcPct val="0"/>
              </a:spcBef>
              <a:spcAft>
                <a:spcPct val="0"/>
              </a:spcAft>
              <a:defRPr sz="2400" b="1">
                <a:solidFill>
                  <a:srgbClr val="FFFF66"/>
                </a:solidFill>
                <a:latin typeface="Arial" charset="0"/>
                <a:cs typeface="Arial" charset="0"/>
              </a:defRPr>
            </a:lvl9pPr>
          </a:lstStyle>
          <a:p>
            <a:pPr algn="ctr" eaLnBrk="1" hangingPunct="1"/>
            <a:r>
              <a:rPr lang="en-US" altLang="en-US" sz="2200" b="0" dirty="0">
                <a:solidFill>
                  <a:srgbClr val="FFFFFF"/>
                </a:solidFill>
                <a:ea typeface="ＭＳ Ｐゴシック" pitchFamily="34" charset="-128"/>
              </a:rPr>
              <a:t>Clinical</a:t>
            </a:r>
          </a:p>
          <a:p>
            <a:pPr algn="ctr" eaLnBrk="1" hangingPunct="1"/>
            <a:r>
              <a:rPr lang="en-US" altLang="en-US" sz="2200" b="0" dirty="0">
                <a:solidFill>
                  <a:srgbClr val="FFFFFF"/>
                </a:solidFill>
                <a:ea typeface="ＭＳ Ｐゴシック" pitchFamily="34" charset="-128"/>
              </a:rPr>
              <a:t>Interventions</a:t>
            </a:r>
          </a:p>
        </p:txBody>
      </p:sp>
      <p:grpSp>
        <p:nvGrpSpPr>
          <p:cNvPr id="4" name="Group 19"/>
          <p:cNvGrpSpPr>
            <a:grpSpLocks/>
          </p:cNvGrpSpPr>
          <p:nvPr/>
        </p:nvGrpSpPr>
        <p:grpSpPr bwMode="auto">
          <a:xfrm>
            <a:off x="3105150" y="2455863"/>
            <a:ext cx="1997075" cy="63500"/>
            <a:chOff x="1908" y="1462"/>
            <a:chExt cx="1419" cy="70"/>
          </a:xfrm>
        </p:grpSpPr>
        <p:sp>
          <p:nvSpPr>
            <p:cNvPr id="5155" name="Line 20"/>
            <p:cNvSpPr>
              <a:spLocks noChangeShapeType="1"/>
            </p:cNvSpPr>
            <p:nvPr/>
          </p:nvSpPr>
          <p:spPr bwMode="auto">
            <a:xfrm>
              <a:off x="1908" y="1462"/>
              <a:ext cx="149" cy="70"/>
            </a:xfrm>
            <a:prstGeom prst="line">
              <a:avLst/>
            </a:prstGeom>
            <a:noFill/>
            <a:ln w="571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156" name="Line 21"/>
            <p:cNvSpPr>
              <a:spLocks noChangeShapeType="1"/>
            </p:cNvSpPr>
            <p:nvPr/>
          </p:nvSpPr>
          <p:spPr bwMode="auto">
            <a:xfrm>
              <a:off x="2046" y="1530"/>
              <a:ext cx="1281" cy="0"/>
            </a:xfrm>
            <a:prstGeom prst="line">
              <a:avLst/>
            </a:prstGeom>
            <a:noFill/>
            <a:ln w="571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5" name="Group 22"/>
          <p:cNvGrpSpPr>
            <a:grpSpLocks/>
          </p:cNvGrpSpPr>
          <p:nvPr/>
        </p:nvGrpSpPr>
        <p:grpSpPr bwMode="auto">
          <a:xfrm>
            <a:off x="2522538" y="3352800"/>
            <a:ext cx="3125787" cy="177800"/>
            <a:chOff x="1419" y="2252"/>
            <a:chExt cx="2187" cy="116"/>
          </a:xfrm>
        </p:grpSpPr>
        <p:sp>
          <p:nvSpPr>
            <p:cNvPr id="5153" name="Line 23"/>
            <p:cNvSpPr>
              <a:spLocks noChangeShapeType="1"/>
            </p:cNvSpPr>
            <p:nvPr/>
          </p:nvSpPr>
          <p:spPr bwMode="auto">
            <a:xfrm>
              <a:off x="1603" y="2366"/>
              <a:ext cx="2003" cy="0"/>
            </a:xfrm>
            <a:prstGeom prst="line">
              <a:avLst/>
            </a:prstGeom>
            <a:noFill/>
            <a:ln w="571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154" name="Line 24"/>
            <p:cNvSpPr>
              <a:spLocks noChangeShapeType="1"/>
            </p:cNvSpPr>
            <p:nvPr/>
          </p:nvSpPr>
          <p:spPr bwMode="auto">
            <a:xfrm>
              <a:off x="1419" y="2252"/>
              <a:ext cx="195" cy="116"/>
            </a:xfrm>
            <a:prstGeom prst="line">
              <a:avLst/>
            </a:prstGeom>
            <a:noFill/>
            <a:ln w="571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6" name="Group 25"/>
          <p:cNvGrpSpPr>
            <a:grpSpLocks/>
          </p:cNvGrpSpPr>
          <p:nvPr/>
        </p:nvGrpSpPr>
        <p:grpSpPr bwMode="auto">
          <a:xfrm>
            <a:off x="1943100" y="4384675"/>
            <a:ext cx="4230688" cy="261938"/>
            <a:chOff x="1103" y="2759"/>
            <a:chExt cx="2845" cy="163"/>
          </a:xfrm>
        </p:grpSpPr>
        <p:sp>
          <p:nvSpPr>
            <p:cNvPr id="5151" name="Line 26"/>
            <p:cNvSpPr>
              <a:spLocks noChangeShapeType="1"/>
            </p:cNvSpPr>
            <p:nvPr/>
          </p:nvSpPr>
          <p:spPr bwMode="auto">
            <a:xfrm>
              <a:off x="1314" y="2919"/>
              <a:ext cx="2634" cy="0"/>
            </a:xfrm>
            <a:prstGeom prst="line">
              <a:avLst/>
            </a:prstGeom>
            <a:noFill/>
            <a:ln w="571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152" name="Line 27"/>
            <p:cNvSpPr>
              <a:spLocks noChangeShapeType="1"/>
            </p:cNvSpPr>
            <p:nvPr/>
          </p:nvSpPr>
          <p:spPr bwMode="auto">
            <a:xfrm>
              <a:off x="1103" y="2759"/>
              <a:ext cx="222" cy="163"/>
            </a:xfrm>
            <a:prstGeom prst="line">
              <a:avLst/>
            </a:prstGeom>
            <a:noFill/>
            <a:ln w="571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 name="Group 28"/>
          <p:cNvGrpSpPr>
            <a:grpSpLocks/>
          </p:cNvGrpSpPr>
          <p:nvPr/>
        </p:nvGrpSpPr>
        <p:grpSpPr bwMode="auto">
          <a:xfrm>
            <a:off x="1416050" y="5229225"/>
            <a:ext cx="5232400" cy="487363"/>
            <a:chOff x="696" y="3338"/>
            <a:chExt cx="3539" cy="319"/>
          </a:xfrm>
        </p:grpSpPr>
        <p:sp>
          <p:nvSpPr>
            <p:cNvPr id="5149" name="Line 29"/>
            <p:cNvSpPr>
              <a:spLocks noChangeShapeType="1"/>
            </p:cNvSpPr>
            <p:nvPr/>
          </p:nvSpPr>
          <p:spPr bwMode="auto">
            <a:xfrm flipV="1">
              <a:off x="931" y="3649"/>
              <a:ext cx="3304" cy="1"/>
            </a:xfrm>
            <a:prstGeom prst="line">
              <a:avLst/>
            </a:prstGeom>
            <a:noFill/>
            <a:ln w="571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150" name="Line 30"/>
            <p:cNvSpPr>
              <a:spLocks noChangeShapeType="1"/>
            </p:cNvSpPr>
            <p:nvPr/>
          </p:nvSpPr>
          <p:spPr bwMode="auto">
            <a:xfrm>
              <a:off x="696" y="3338"/>
              <a:ext cx="249" cy="319"/>
            </a:xfrm>
            <a:prstGeom prst="line">
              <a:avLst/>
            </a:prstGeom>
            <a:noFill/>
            <a:ln w="571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5148" name="Text Box 40"/>
          <p:cNvSpPr txBox="1">
            <a:spLocks noChangeArrowheads="1"/>
          </p:cNvSpPr>
          <p:nvPr/>
        </p:nvSpPr>
        <p:spPr bwMode="auto">
          <a:xfrm>
            <a:off x="3314850" y="1668463"/>
            <a:ext cx="1895325"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45720" rIns="45720">
            <a:spAutoFit/>
          </a:bodyPr>
          <a:lstStyle>
            <a:lvl1pPr eaLnBrk="0" hangingPunct="0">
              <a:defRPr sz="2400" b="1">
                <a:solidFill>
                  <a:srgbClr val="FFFF66"/>
                </a:solidFill>
                <a:latin typeface="Arial" charset="0"/>
                <a:cs typeface="Arial" charset="0"/>
              </a:defRPr>
            </a:lvl1pPr>
            <a:lvl2pPr marL="742950" indent="-285750" eaLnBrk="0" hangingPunct="0">
              <a:defRPr sz="2400" b="1">
                <a:solidFill>
                  <a:srgbClr val="FFFF66"/>
                </a:solidFill>
                <a:latin typeface="Arial" charset="0"/>
                <a:cs typeface="Arial" charset="0"/>
              </a:defRPr>
            </a:lvl2pPr>
            <a:lvl3pPr marL="1143000" indent="-228600" eaLnBrk="0" hangingPunct="0">
              <a:defRPr sz="2400" b="1">
                <a:solidFill>
                  <a:srgbClr val="FFFF66"/>
                </a:solidFill>
                <a:latin typeface="Arial" charset="0"/>
                <a:cs typeface="Arial" charset="0"/>
              </a:defRPr>
            </a:lvl3pPr>
            <a:lvl4pPr marL="1600200" indent="-228600" eaLnBrk="0" hangingPunct="0">
              <a:defRPr sz="2400" b="1">
                <a:solidFill>
                  <a:srgbClr val="FFFF66"/>
                </a:solidFill>
                <a:latin typeface="Arial" charset="0"/>
                <a:cs typeface="Arial" charset="0"/>
              </a:defRPr>
            </a:lvl4pPr>
            <a:lvl5pPr marL="2057400" indent="-228600" eaLnBrk="0" hangingPunct="0">
              <a:defRPr sz="2400" b="1">
                <a:solidFill>
                  <a:srgbClr val="FFFF66"/>
                </a:solidFill>
                <a:latin typeface="Arial" charset="0"/>
                <a:cs typeface="Arial" charset="0"/>
              </a:defRPr>
            </a:lvl5pPr>
            <a:lvl6pPr marL="2514600" indent="-228600" algn="ctr" eaLnBrk="0" fontAlgn="base" hangingPunct="0">
              <a:spcBef>
                <a:spcPct val="0"/>
              </a:spcBef>
              <a:spcAft>
                <a:spcPct val="0"/>
              </a:spcAft>
              <a:defRPr sz="2400" b="1">
                <a:solidFill>
                  <a:srgbClr val="FFFF66"/>
                </a:solidFill>
                <a:latin typeface="Arial" charset="0"/>
                <a:cs typeface="Arial" charset="0"/>
              </a:defRPr>
            </a:lvl6pPr>
            <a:lvl7pPr marL="2971800" indent="-228600" algn="ctr" eaLnBrk="0" fontAlgn="base" hangingPunct="0">
              <a:spcBef>
                <a:spcPct val="0"/>
              </a:spcBef>
              <a:spcAft>
                <a:spcPct val="0"/>
              </a:spcAft>
              <a:defRPr sz="2400" b="1">
                <a:solidFill>
                  <a:srgbClr val="FFFF66"/>
                </a:solidFill>
                <a:latin typeface="Arial" charset="0"/>
                <a:cs typeface="Arial" charset="0"/>
              </a:defRPr>
            </a:lvl7pPr>
            <a:lvl8pPr marL="3429000" indent="-228600" algn="ctr" eaLnBrk="0" fontAlgn="base" hangingPunct="0">
              <a:spcBef>
                <a:spcPct val="0"/>
              </a:spcBef>
              <a:spcAft>
                <a:spcPct val="0"/>
              </a:spcAft>
              <a:defRPr sz="2400" b="1">
                <a:solidFill>
                  <a:srgbClr val="FFFF66"/>
                </a:solidFill>
                <a:latin typeface="Arial" charset="0"/>
                <a:cs typeface="Arial" charset="0"/>
              </a:defRPr>
            </a:lvl8pPr>
            <a:lvl9pPr marL="3886200" indent="-228600" algn="ctr" eaLnBrk="0" fontAlgn="base" hangingPunct="0">
              <a:spcBef>
                <a:spcPct val="0"/>
              </a:spcBef>
              <a:spcAft>
                <a:spcPct val="0"/>
              </a:spcAft>
              <a:defRPr sz="2400" b="1">
                <a:solidFill>
                  <a:srgbClr val="FFFF66"/>
                </a:solidFill>
                <a:latin typeface="Arial" charset="0"/>
                <a:cs typeface="Arial" charset="0"/>
              </a:defRPr>
            </a:lvl9pPr>
          </a:lstStyle>
          <a:p>
            <a:pPr algn="ctr" eaLnBrk="1" hangingPunct="1"/>
            <a:r>
              <a:rPr lang="en-US" altLang="en-US" dirty="0">
                <a:solidFill>
                  <a:srgbClr val="FFFFFF"/>
                </a:solidFill>
                <a:ea typeface="ＭＳ Ｐゴシック" pitchFamily="34" charset="-128"/>
              </a:rPr>
              <a:t> </a:t>
            </a:r>
            <a:r>
              <a:rPr lang="en-US" altLang="en-US" sz="2000" b="0" dirty="0">
                <a:solidFill>
                  <a:srgbClr val="FFFFFF"/>
                </a:solidFill>
                <a:ea typeface="ＭＳ Ｐゴシック" pitchFamily="34" charset="-128"/>
              </a:rPr>
              <a:t>Counseling </a:t>
            </a:r>
          </a:p>
          <a:p>
            <a:pPr algn="ctr" eaLnBrk="1" hangingPunct="1"/>
            <a:r>
              <a:rPr lang="en-US" altLang="en-US" sz="2000" b="0" dirty="0">
                <a:solidFill>
                  <a:srgbClr val="FFFFFF"/>
                </a:solidFill>
                <a:ea typeface="ＭＳ Ｐゴシック" pitchFamily="34" charset="-128"/>
              </a:rPr>
              <a:t> &amp; Education</a:t>
            </a:r>
          </a:p>
        </p:txBody>
      </p:sp>
      <p:sp>
        <p:nvSpPr>
          <p:cNvPr id="42" name="AutoShape 5"/>
          <p:cNvSpPr>
            <a:spLocks noChangeArrowheads="1"/>
          </p:cNvSpPr>
          <p:nvPr/>
        </p:nvSpPr>
        <p:spPr bwMode="auto">
          <a:xfrm rot="10800000">
            <a:off x="382588" y="1668463"/>
            <a:ext cx="533400" cy="3657600"/>
          </a:xfrm>
          <a:prstGeom prst="upDownArrow">
            <a:avLst>
              <a:gd name="adj1" fmla="val 50000"/>
              <a:gd name="adj2" fmla="val 137143"/>
            </a:avLst>
          </a:prstGeom>
          <a:gradFill rotWithShape="1">
            <a:gsLst>
              <a:gs pos="0">
                <a:srgbClr val="DE0027"/>
              </a:gs>
              <a:gs pos="100000">
                <a:srgbClr val="0033CC"/>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none" anchor="ctr"/>
          <a:lstStyle>
            <a:lvl1pPr algn="l" eaLnBrk="0" hangingPunct="0">
              <a:lnSpc>
                <a:spcPct val="90000"/>
              </a:lnSpc>
              <a:spcBef>
                <a:spcPct val="40000"/>
              </a:spcBef>
              <a:buFont typeface="Wingdings" pitchFamily="2" charset="2"/>
              <a:buChar char="§"/>
              <a:defRPr sz="3000">
                <a:solidFill>
                  <a:schemeClr val="bg1"/>
                </a:solidFill>
                <a:latin typeface="Tahoma" pitchFamily="34" charset="0"/>
                <a:ea typeface="ＭＳ Ｐゴシック" pitchFamily="34" charset="-128"/>
              </a:defRPr>
            </a:lvl1pPr>
            <a:lvl2pPr marL="742950" indent="-285750" algn="l" eaLnBrk="0" hangingPunct="0">
              <a:lnSpc>
                <a:spcPct val="90000"/>
              </a:lnSpc>
              <a:spcBef>
                <a:spcPct val="40000"/>
              </a:spcBef>
              <a:buFont typeface="Wingdings" pitchFamily="2" charset="2"/>
              <a:buChar char="ú"/>
              <a:defRPr sz="2600">
                <a:solidFill>
                  <a:schemeClr val="bg1"/>
                </a:solidFill>
                <a:latin typeface="Tahoma" pitchFamily="34" charset="0"/>
                <a:ea typeface="ＭＳ Ｐゴシック" pitchFamily="34" charset="-128"/>
              </a:defRPr>
            </a:lvl2pPr>
            <a:lvl3pPr marL="1143000" indent="-228600" algn="l" eaLnBrk="0" hangingPunct="0">
              <a:lnSpc>
                <a:spcPct val="90000"/>
              </a:lnSpc>
              <a:spcBef>
                <a:spcPct val="40000"/>
              </a:spcBef>
              <a:buFont typeface="Tahoma" pitchFamily="34" charset="0"/>
              <a:buChar char="−"/>
              <a:defRPr sz="2200">
                <a:solidFill>
                  <a:schemeClr val="bg1"/>
                </a:solidFill>
                <a:latin typeface="Tahoma" pitchFamily="34" charset="0"/>
                <a:ea typeface="ＭＳ Ｐゴシック" pitchFamily="34" charset="-128"/>
              </a:defRPr>
            </a:lvl3pPr>
            <a:lvl4pPr marL="1600200" indent="-228600" algn="l" eaLnBrk="0" hangingPunct="0">
              <a:lnSpc>
                <a:spcPct val="90000"/>
              </a:lnSpc>
              <a:spcBef>
                <a:spcPct val="40000"/>
              </a:spcBef>
              <a:buFont typeface="Wingdings" pitchFamily="2" charset="2"/>
              <a:buChar char="§"/>
              <a:defRPr sz="2200">
                <a:solidFill>
                  <a:schemeClr val="bg1"/>
                </a:solidFill>
                <a:latin typeface="Tahoma" pitchFamily="34" charset="0"/>
                <a:ea typeface="ＭＳ Ｐゴシック" pitchFamily="34" charset="-128"/>
              </a:defRPr>
            </a:lvl4pPr>
            <a:lvl5pPr marL="2057400" indent="-228600" algn="l" eaLnBrk="0" hangingPunct="0">
              <a:lnSpc>
                <a:spcPct val="90000"/>
              </a:lnSpc>
              <a:spcBef>
                <a:spcPct val="40000"/>
              </a:spcBef>
              <a:buFont typeface="Wingdings" pitchFamily="2" charset="2"/>
              <a:buChar char="§"/>
              <a:defRPr sz="2200">
                <a:solidFill>
                  <a:schemeClr val="bg1"/>
                </a:solidFill>
                <a:latin typeface="Tahoma" pitchFamily="34" charset="0"/>
                <a:ea typeface="ＭＳ Ｐゴシック" pitchFamily="34" charset="-128"/>
              </a:defRPr>
            </a:lvl5pPr>
            <a:lvl6pPr marL="2514600" indent="-228600" eaLnBrk="0" fontAlgn="base" hangingPunct="0">
              <a:lnSpc>
                <a:spcPct val="90000"/>
              </a:lnSpc>
              <a:spcBef>
                <a:spcPct val="40000"/>
              </a:spcBef>
              <a:spcAft>
                <a:spcPct val="0"/>
              </a:spcAft>
              <a:buFont typeface="Wingdings" pitchFamily="2" charset="2"/>
              <a:buChar char="§"/>
              <a:defRPr sz="2200">
                <a:solidFill>
                  <a:schemeClr val="bg1"/>
                </a:solidFill>
                <a:latin typeface="Tahoma" pitchFamily="34" charset="0"/>
                <a:ea typeface="ＭＳ Ｐゴシック" pitchFamily="34" charset="-128"/>
              </a:defRPr>
            </a:lvl6pPr>
            <a:lvl7pPr marL="2971800" indent="-228600" eaLnBrk="0" fontAlgn="base" hangingPunct="0">
              <a:lnSpc>
                <a:spcPct val="90000"/>
              </a:lnSpc>
              <a:spcBef>
                <a:spcPct val="40000"/>
              </a:spcBef>
              <a:spcAft>
                <a:spcPct val="0"/>
              </a:spcAft>
              <a:buFont typeface="Wingdings" pitchFamily="2" charset="2"/>
              <a:buChar char="§"/>
              <a:defRPr sz="2200">
                <a:solidFill>
                  <a:schemeClr val="bg1"/>
                </a:solidFill>
                <a:latin typeface="Tahoma" pitchFamily="34" charset="0"/>
                <a:ea typeface="ＭＳ Ｐゴシック" pitchFamily="34" charset="-128"/>
              </a:defRPr>
            </a:lvl7pPr>
            <a:lvl8pPr marL="3429000" indent="-228600" eaLnBrk="0" fontAlgn="base" hangingPunct="0">
              <a:lnSpc>
                <a:spcPct val="90000"/>
              </a:lnSpc>
              <a:spcBef>
                <a:spcPct val="40000"/>
              </a:spcBef>
              <a:spcAft>
                <a:spcPct val="0"/>
              </a:spcAft>
              <a:buFont typeface="Wingdings" pitchFamily="2" charset="2"/>
              <a:buChar char="§"/>
              <a:defRPr sz="2200">
                <a:solidFill>
                  <a:schemeClr val="bg1"/>
                </a:solidFill>
                <a:latin typeface="Tahoma" pitchFamily="34" charset="0"/>
                <a:ea typeface="ＭＳ Ｐゴシック" pitchFamily="34" charset="-128"/>
              </a:defRPr>
            </a:lvl8pPr>
            <a:lvl9pPr marL="3886200" indent="-228600" eaLnBrk="0" fontAlgn="base" hangingPunct="0">
              <a:lnSpc>
                <a:spcPct val="90000"/>
              </a:lnSpc>
              <a:spcBef>
                <a:spcPct val="40000"/>
              </a:spcBef>
              <a:spcAft>
                <a:spcPct val="0"/>
              </a:spcAft>
              <a:buFont typeface="Wingdings" pitchFamily="2" charset="2"/>
              <a:buChar char="§"/>
              <a:defRPr sz="2200">
                <a:solidFill>
                  <a:schemeClr val="bg1"/>
                </a:solidFill>
                <a:latin typeface="Tahoma" pitchFamily="34" charset="0"/>
                <a:ea typeface="ＭＳ Ｐゴシック" pitchFamily="34" charset="-128"/>
              </a:defRPr>
            </a:lvl9pPr>
          </a:lstStyle>
          <a:p>
            <a:pPr algn="r" eaLnBrk="1" hangingPunct="1">
              <a:lnSpc>
                <a:spcPct val="100000"/>
              </a:lnSpc>
              <a:spcBef>
                <a:spcPct val="0"/>
              </a:spcBef>
              <a:buFontTx/>
              <a:buNone/>
            </a:pPr>
            <a:endParaRPr lang="en-US" altLang="en-US" sz="1800" b="0">
              <a:solidFill>
                <a:schemeClr val="tx1"/>
              </a:solidFill>
              <a:latin typeface="Arial" charset="0"/>
            </a:endParaRPr>
          </a:p>
        </p:txBody>
      </p:sp>
      <p:sp>
        <p:nvSpPr>
          <p:cNvPr id="41" name="Rectangle 40"/>
          <p:cNvSpPr/>
          <p:nvPr/>
        </p:nvSpPr>
        <p:spPr>
          <a:xfrm>
            <a:off x="381000" y="6488668"/>
            <a:ext cx="5791200" cy="369332"/>
          </a:xfrm>
          <a:prstGeom prst="rect">
            <a:avLst/>
          </a:prstGeom>
        </p:spPr>
        <p:txBody>
          <a:bodyPr wrap="square">
            <a:spAutoFit/>
          </a:bodyPr>
          <a:lstStyle/>
          <a:p>
            <a:pPr>
              <a:spcBef>
                <a:spcPct val="0"/>
              </a:spcBef>
            </a:pPr>
            <a:r>
              <a:rPr lang="en-US" altLang="en-US" b="1" dirty="0" smtClean="0">
                <a:latin typeface="Arial" charset="0"/>
              </a:rPr>
              <a:t>          </a:t>
            </a:r>
            <a:r>
              <a:rPr lang="en-US" altLang="en-US" b="1" dirty="0" err="1" smtClean="0">
                <a:latin typeface="Arial" charset="0"/>
              </a:rPr>
              <a:t>Frieden’s</a:t>
            </a:r>
            <a:r>
              <a:rPr lang="en-US" altLang="en-US" b="1" dirty="0" smtClean="0">
                <a:latin typeface="Arial" charset="0"/>
              </a:rPr>
              <a:t> pyramid AJPH 2010;100(4): 590-595</a:t>
            </a:r>
            <a:endParaRPr lang="en-US" altLang="en-US" b="1" dirty="0">
              <a:latin typeface="Arial" charset="0"/>
            </a:endParaRPr>
          </a:p>
        </p:txBody>
      </p:sp>
      <p:sp>
        <p:nvSpPr>
          <p:cNvPr id="43" name="AutoShape 5"/>
          <p:cNvSpPr>
            <a:spLocks noChangeArrowheads="1"/>
          </p:cNvSpPr>
          <p:nvPr/>
        </p:nvSpPr>
        <p:spPr bwMode="auto">
          <a:xfrm rot="10800000">
            <a:off x="5715000" y="685800"/>
            <a:ext cx="533400" cy="3933031"/>
          </a:xfrm>
          <a:prstGeom prst="upDownArrow">
            <a:avLst>
              <a:gd name="adj1" fmla="val 50000"/>
              <a:gd name="adj2" fmla="val 137143"/>
            </a:avLst>
          </a:prstGeom>
          <a:gradFill rotWithShape="1">
            <a:gsLst>
              <a:gs pos="0">
                <a:srgbClr val="DE0027"/>
              </a:gs>
              <a:gs pos="100000">
                <a:srgbClr val="0033CC"/>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none" anchor="ctr"/>
          <a:lstStyle>
            <a:lvl1pPr algn="l" eaLnBrk="0" hangingPunct="0">
              <a:lnSpc>
                <a:spcPct val="90000"/>
              </a:lnSpc>
              <a:spcBef>
                <a:spcPct val="40000"/>
              </a:spcBef>
              <a:buFont typeface="Wingdings" pitchFamily="2" charset="2"/>
              <a:buChar char="§"/>
              <a:defRPr sz="3000">
                <a:solidFill>
                  <a:schemeClr val="bg1"/>
                </a:solidFill>
                <a:latin typeface="Tahoma" pitchFamily="34" charset="0"/>
                <a:ea typeface="ＭＳ Ｐゴシック" pitchFamily="34" charset="-128"/>
              </a:defRPr>
            </a:lvl1pPr>
            <a:lvl2pPr marL="742950" indent="-285750" algn="l" eaLnBrk="0" hangingPunct="0">
              <a:lnSpc>
                <a:spcPct val="90000"/>
              </a:lnSpc>
              <a:spcBef>
                <a:spcPct val="40000"/>
              </a:spcBef>
              <a:buFont typeface="Wingdings" pitchFamily="2" charset="2"/>
              <a:buChar char="ú"/>
              <a:defRPr sz="2600">
                <a:solidFill>
                  <a:schemeClr val="bg1"/>
                </a:solidFill>
                <a:latin typeface="Tahoma" pitchFamily="34" charset="0"/>
                <a:ea typeface="ＭＳ Ｐゴシック" pitchFamily="34" charset="-128"/>
              </a:defRPr>
            </a:lvl2pPr>
            <a:lvl3pPr marL="1143000" indent="-228600" algn="l" eaLnBrk="0" hangingPunct="0">
              <a:lnSpc>
                <a:spcPct val="90000"/>
              </a:lnSpc>
              <a:spcBef>
                <a:spcPct val="40000"/>
              </a:spcBef>
              <a:buFont typeface="Tahoma" pitchFamily="34" charset="0"/>
              <a:buChar char="−"/>
              <a:defRPr sz="2200">
                <a:solidFill>
                  <a:schemeClr val="bg1"/>
                </a:solidFill>
                <a:latin typeface="Tahoma" pitchFamily="34" charset="0"/>
                <a:ea typeface="ＭＳ Ｐゴシック" pitchFamily="34" charset="-128"/>
              </a:defRPr>
            </a:lvl3pPr>
            <a:lvl4pPr marL="1600200" indent="-228600" algn="l" eaLnBrk="0" hangingPunct="0">
              <a:lnSpc>
                <a:spcPct val="90000"/>
              </a:lnSpc>
              <a:spcBef>
                <a:spcPct val="40000"/>
              </a:spcBef>
              <a:buFont typeface="Wingdings" pitchFamily="2" charset="2"/>
              <a:buChar char="§"/>
              <a:defRPr sz="2200">
                <a:solidFill>
                  <a:schemeClr val="bg1"/>
                </a:solidFill>
                <a:latin typeface="Tahoma" pitchFamily="34" charset="0"/>
                <a:ea typeface="ＭＳ Ｐゴシック" pitchFamily="34" charset="-128"/>
              </a:defRPr>
            </a:lvl4pPr>
            <a:lvl5pPr marL="2057400" indent="-228600" algn="l" eaLnBrk="0" hangingPunct="0">
              <a:lnSpc>
                <a:spcPct val="90000"/>
              </a:lnSpc>
              <a:spcBef>
                <a:spcPct val="40000"/>
              </a:spcBef>
              <a:buFont typeface="Wingdings" pitchFamily="2" charset="2"/>
              <a:buChar char="§"/>
              <a:defRPr sz="2200">
                <a:solidFill>
                  <a:schemeClr val="bg1"/>
                </a:solidFill>
                <a:latin typeface="Tahoma" pitchFamily="34" charset="0"/>
                <a:ea typeface="ＭＳ Ｐゴシック" pitchFamily="34" charset="-128"/>
              </a:defRPr>
            </a:lvl5pPr>
            <a:lvl6pPr marL="2514600" indent="-228600" eaLnBrk="0" fontAlgn="base" hangingPunct="0">
              <a:lnSpc>
                <a:spcPct val="90000"/>
              </a:lnSpc>
              <a:spcBef>
                <a:spcPct val="40000"/>
              </a:spcBef>
              <a:spcAft>
                <a:spcPct val="0"/>
              </a:spcAft>
              <a:buFont typeface="Wingdings" pitchFamily="2" charset="2"/>
              <a:buChar char="§"/>
              <a:defRPr sz="2200">
                <a:solidFill>
                  <a:schemeClr val="bg1"/>
                </a:solidFill>
                <a:latin typeface="Tahoma" pitchFamily="34" charset="0"/>
                <a:ea typeface="ＭＳ Ｐゴシック" pitchFamily="34" charset="-128"/>
              </a:defRPr>
            </a:lvl6pPr>
            <a:lvl7pPr marL="2971800" indent="-228600" eaLnBrk="0" fontAlgn="base" hangingPunct="0">
              <a:lnSpc>
                <a:spcPct val="90000"/>
              </a:lnSpc>
              <a:spcBef>
                <a:spcPct val="40000"/>
              </a:spcBef>
              <a:spcAft>
                <a:spcPct val="0"/>
              </a:spcAft>
              <a:buFont typeface="Wingdings" pitchFamily="2" charset="2"/>
              <a:buChar char="§"/>
              <a:defRPr sz="2200">
                <a:solidFill>
                  <a:schemeClr val="bg1"/>
                </a:solidFill>
                <a:latin typeface="Tahoma" pitchFamily="34" charset="0"/>
                <a:ea typeface="ＭＳ Ｐゴシック" pitchFamily="34" charset="-128"/>
              </a:defRPr>
            </a:lvl7pPr>
            <a:lvl8pPr marL="3429000" indent="-228600" eaLnBrk="0" fontAlgn="base" hangingPunct="0">
              <a:lnSpc>
                <a:spcPct val="90000"/>
              </a:lnSpc>
              <a:spcBef>
                <a:spcPct val="40000"/>
              </a:spcBef>
              <a:spcAft>
                <a:spcPct val="0"/>
              </a:spcAft>
              <a:buFont typeface="Wingdings" pitchFamily="2" charset="2"/>
              <a:buChar char="§"/>
              <a:defRPr sz="2200">
                <a:solidFill>
                  <a:schemeClr val="bg1"/>
                </a:solidFill>
                <a:latin typeface="Tahoma" pitchFamily="34" charset="0"/>
                <a:ea typeface="ＭＳ Ｐゴシック" pitchFamily="34" charset="-128"/>
              </a:defRPr>
            </a:lvl8pPr>
            <a:lvl9pPr marL="3886200" indent="-228600" eaLnBrk="0" fontAlgn="base" hangingPunct="0">
              <a:lnSpc>
                <a:spcPct val="90000"/>
              </a:lnSpc>
              <a:spcBef>
                <a:spcPct val="40000"/>
              </a:spcBef>
              <a:spcAft>
                <a:spcPct val="0"/>
              </a:spcAft>
              <a:buFont typeface="Wingdings" pitchFamily="2" charset="2"/>
              <a:buChar char="§"/>
              <a:defRPr sz="2200">
                <a:solidFill>
                  <a:schemeClr val="bg1"/>
                </a:solidFill>
                <a:latin typeface="Tahoma" pitchFamily="34" charset="0"/>
                <a:ea typeface="ＭＳ Ｐゴシック" pitchFamily="34" charset="-128"/>
              </a:defRPr>
            </a:lvl9pPr>
          </a:lstStyle>
          <a:p>
            <a:pPr algn="r" eaLnBrk="1" hangingPunct="1">
              <a:lnSpc>
                <a:spcPct val="100000"/>
              </a:lnSpc>
              <a:spcBef>
                <a:spcPct val="0"/>
              </a:spcBef>
              <a:buFontTx/>
              <a:buNone/>
            </a:pPr>
            <a:endParaRPr lang="en-US" altLang="en-US" sz="1800" b="0" dirty="0">
              <a:solidFill>
                <a:schemeClr val="tx1"/>
              </a:solidFill>
              <a:latin typeface="Arial" charset="0"/>
            </a:endParaRPr>
          </a:p>
        </p:txBody>
      </p:sp>
      <p:sp>
        <p:nvSpPr>
          <p:cNvPr id="44" name="Rectangle 43"/>
          <p:cNvSpPr/>
          <p:nvPr/>
        </p:nvSpPr>
        <p:spPr>
          <a:xfrm>
            <a:off x="3048000" y="685800"/>
            <a:ext cx="4572000" cy="646331"/>
          </a:xfrm>
          <a:prstGeom prst="rect">
            <a:avLst/>
          </a:prstGeom>
        </p:spPr>
        <p:txBody>
          <a:bodyPr>
            <a:spAutoFit/>
          </a:bodyPr>
          <a:lstStyle/>
          <a:p>
            <a:pPr algn="ctr">
              <a:spcBef>
                <a:spcPct val="0"/>
              </a:spcBef>
            </a:pPr>
            <a:r>
              <a:rPr lang="en-US" altLang="en-US" b="1" i="1" dirty="0" smtClean="0">
                <a:latin typeface="Arial" charset="0"/>
              </a:rPr>
              <a:t>Greater</a:t>
            </a:r>
          </a:p>
          <a:p>
            <a:pPr algn="ctr">
              <a:spcBef>
                <a:spcPct val="0"/>
              </a:spcBef>
            </a:pPr>
            <a:r>
              <a:rPr lang="en-US" altLang="en-US" b="1" i="1" dirty="0" smtClean="0">
                <a:latin typeface="Arial" charset="0"/>
              </a:rPr>
              <a:t>effort</a:t>
            </a:r>
            <a:endParaRPr lang="en-US" altLang="en-US" b="1" i="1" dirty="0">
              <a:latin typeface="Arial" charset="0"/>
            </a:endParaRPr>
          </a:p>
        </p:txBody>
      </p:sp>
      <p:sp>
        <p:nvSpPr>
          <p:cNvPr id="45" name="TextBox 44"/>
          <p:cNvSpPr txBox="1"/>
          <p:nvPr/>
        </p:nvSpPr>
        <p:spPr>
          <a:xfrm>
            <a:off x="5715000" y="4495800"/>
            <a:ext cx="1018228" cy="923330"/>
          </a:xfrm>
          <a:prstGeom prst="rect">
            <a:avLst/>
          </a:prstGeom>
          <a:noFill/>
        </p:spPr>
        <p:txBody>
          <a:bodyPr wrap="none" rtlCol="0">
            <a:spAutoFit/>
          </a:bodyPr>
          <a:lstStyle/>
          <a:p>
            <a:pPr algn="ctr">
              <a:spcBef>
                <a:spcPct val="0"/>
              </a:spcBef>
            </a:pPr>
            <a:r>
              <a:rPr lang="en-US" altLang="en-US" b="1" i="1" dirty="0" smtClean="0">
                <a:latin typeface="Arial" charset="0"/>
              </a:rPr>
              <a:t>Smaller</a:t>
            </a:r>
          </a:p>
          <a:p>
            <a:pPr algn="ctr">
              <a:spcBef>
                <a:spcPct val="0"/>
              </a:spcBef>
            </a:pPr>
            <a:r>
              <a:rPr lang="en-US" altLang="en-US" b="1" i="1" dirty="0" smtClean="0">
                <a:latin typeface="Arial" charset="0"/>
              </a:rPr>
              <a:t>Effort</a:t>
            </a:r>
          </a:p>
          <a:p>
            <a:endParaRPr lang="en-US" dirty="0"/>
          </a:p>
        </p:txBody>
      </p:sp>
    </p:spTree>
    <p:extLst>
      <p:ext uri="{BB962C8B-B14F-4D97-AF65-F5344CB8AC3E}">
        <p14:creationId xmlns:p14="http://schemas.microsoft.com/office/powerpoint/2010/main" val="25419754"/>
      </p:ext>
    </p:extLst>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100" y="5457092"/>
            <a:ext cx="8229600" cy="1143000"/>
          </a:xfrm>
          <a:solidFill>
            <a:srgbClr val="00B050"/>
          </a:solidFill>
        </p:spPr>
        <p:txBody>
          <a:bodyPr>
            <a:normAutofit fontScale="90000"/>
          </a:bodyPr>
          <a:lstStyle/>
          <a:p>
            <a:pPr algn="ctr"/>
            <a:r>
              <a:rPr lang="en-US" dirty="0" smtClean="0"/>
              <a:t/>
            </a:r>
            <a:br>
              <a:rPr lang="en-US" dirty="0" smtClean="0"/>
            </a:br>
            <a:r>
              <a:rPr lang="en-US" sz="3100" b="1" dirty="0" smtClean="0"/>
              <a:t>Vision for DVP’s </a:t>
            </a:r>
            <a:br>
              <a:rPr lang="en-US" sz="3100" b="1" dirty="0" smtClean="0"/>
            </a:br>
            <a:r>
              <a:rPr lang="en-US" sz="3100" b="1" dirty="0" smtClean="0"/>
              <a:t>Child Maltreatment Prevention Work</a:t>
            </a:r>
            <a:endParaRPr lang="en-US" sz="3100" b="1" dirty="0"/>
          </a:p>
        </p:txBody>
      </p:sp>
      <p:sp>
        <p:nvSpPr>
          <p:cNvPr id="7" name="Content Placeholder 6"/>
          <p:cNvSpPr>
            <a:spLocks noGrp="1"/>
          </p:cNvSpPr>
          <p:nvPr>
            <p:ph idx="1"/>
          </p:nvPr>
        </p:nvSpPr>
        <p:spPr>
          <a:xfrm>
            <a:off x="419100" y="838200"/>
            <a:ext cx="8229600" cy="4145814"/>
          </a:xfrm>
        </p:spPr>
        <p:txBody>
          <a:bodyPr/>
          <a:lstStyle/>
          <a:p>
            <a:pPr marL="0" indent="0" algn="ctr">
              <a:buNone/>
            </a:pPr>
            <a:endParaRPr lang="en-US" sz="3600" dirty="0" smtClean="0"/>
          </a:p>
          <a:p>
            <a:pPr marL="0" indent="0" algn="ctr">
              <a:buNone/>
            </a:pPr>
            <a:r>
              <a:rPr lang="en-US" sz="3600" dirty="0" smtClean="0"/>
              <a:t>Assuring </a:t>
            </a:r>
            <a:r>
              <a:rPr lang="en-US" sz="3600" dirty="0"/>
              <a:t>safe, stable, nurturing relationships and environments </a:t>
            </a:r>
          </a:p>
          <a:p>
            <a:pPr marL="0" indent="0" algn="ctr">
              <a:buNone/>
            </a:pPr>
            <a:r>
              <a:rPr lang="en-US" sz="3600" dirty="0"/>
              <a:t>for all children</a:t>
            </a:r>
          </a:p>
          <a:p>
            <a:endParaRPr lang="en-US" dirty="0"/>
          </a:p>
        </p:txBody>
      </p:sp>
      <p:pic>
        <p:nvPicPr>
          <p:cNvPr id="4" name="Content Placeholder 7" descr="Essentials for Childhood.JPG"/>
          <p:cNvPicPr>
            <a:picLocks noChangeAspect="1"/>
          </p:cNvPicPr>
          <p:nvPr/>
        </p:nvPicPr>
        <p:blipFill>
          <a:blip r:embed="rId3" cstate="print"/>
          <a:srcRect/>
          <a:stretch>
            <a:fillRect/>
          </a:stretch>
        </p:blipFill>
        <p:spPr bwMode="auto">
          <a:xfrm>
            <a:off x="1430482" y="0"/>
            <a:ext cx="6400800" cy="1524000"/>
          </a:xfrm>
          <a:prstGeom prst="rect">
            <a:avLst/>
          </a:prstGeom>
          <a:noFill/>
          <a:ln w="9525">
            <a:noFill/>
            <a:miter lim="800000"/>
            <a:headEnd/>
            <a:tailEnd/>
          </a:ln>
        </p:spPr>
      </p:pic>
      <p:pic>
        <p:nvPicPr>
          <p:cNvPr id="5" name="Picture 11" descr="\\cdc\project\CCEHIP_NCIPC_Share\DVP\DVP Health Communications\DVP Health Communications\Images\Child maltreatment\reading with child.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1000" y="3695004"/>
            <a:ext cx="2209800" cy="224859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cdc\project\CCEHIP_NCIPC_Share\DVP\DVP Health Communications\DVP Health Communications\Images\Child maltreatment\New Images July 2010\AA family dinner.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71800" y="3429000"/>
            <a:ext cx="304800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cdc\project\CCEHIP_NCIPC_Share\DVP\DVP Health Communications\DVP Health Communications\Images\Child maltreatment\Daycare.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400800" y="3695004"/>
            <a:ext cx="2352441" cy="22485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39547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SOCIAL NORMS CHANGE</a:t>
            </a:r>
            <a:endParaRPr lang="en-US" dirty="0"/>
          </a:p>
        </p:txBody>
      </p:sp>
      <p:sp>
        <p:nvSpPr>
          <p:cNvPr id="3" name="Content Placeholder 2"/>
          <p:cNvSpPr>
            <a:spLocks noGrp="1"/>
          </p:cNvSpPr>
          <p:nvPr>
            <p:ph idx="1"/>
          </p:nvPr>
        </p:nvSpPr>
        <p:spPr/>
        <p:txBody>
          <a:bodyPr/>
          <a:lstStyle/>
          <a:p>
            <a:endParaRPr lang="en-US" dirty="0"/>
          </a:p>
        </p:txBody>
      </p:sp>
    </p:spTree>
    <p:extLst>
      <p:ext uri="{BB962C8B-B14F-4D97-AF65-F5344CB8AC3E}">
        <p14:creationId xmlns:p14="http://schemas.microsoft.com/office/powerpoint/2010/main" val="155165956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4000" dirty="0" smtClean="0"/>
              <a:t>OPPORTUNITY FOR </a:t>
            </a:r>
            <a:br>
              <a:rPr lang="en-US" sz="4000" dirty="0" smtClean="0"/>
            </a:br>
            <a:r>
              <a:rPr lang="en-US" sz="4000" dirty="0" smtClean="0"/>
              <a:t>NORMS CHANGE: CORPORAL PUNISHMENT</a:t>
            </a:r>
            <a:endParaRPr lang="en-US" sz="4000" dirty="0"/>
          </a:p>
        </p:txBody>
      </p:sp>
      <p:sp>
        <p:nvSpPr>
          <p:cNvPr id="3" name="Content Placeholder 2"/>
          <p:cNvSpPr>
            <a:spLocks noGrp="1"/>
          </p:cNvSpPr>
          <p:nvPr>
            <p:ph sz="half" idx="1"/>
          </p:nvPr>
        </p:nvSpPr>
        <p:spPr>
          <a:xfrm>
            <a:off x="457200" y="1920085"/>
            <a:ext cx="4191000" cy="4434840"/>
          </a:xfrm>
        </p:spPr>
        <p:txBody>
          <a:bodyPr/>
          <a:lstStyle/>
          <a:p>
            <a:r>
              <a:rPr lang="en-US" dirty="0" smtClean="0"/>
              <a:t>Adrian Peterson – NFL</a:t>
            </a:r>
          </a:p>
          <a:p>
            <a:r>
              <a:rPr lang="en-US" dirty="0" smtClean="0"/>
              <a:t>Sparking a debate about corporal punishment in USA</a:t>
            </a:r>
          </a:p>
          <a:p>
            <a:r>
              <a:rPr lang="en-US" dirty="0" smtClean="0"/>
              <a:t>Is your organization reaching out to NFL?</a:t>
            </a:r>
          </a:p>
          <a:p>
            <a:endParaRPr lang="en-US" dirty="0"/>
          </a:p>
          <a:p>
            <a:r>
              <a:rPr lang="en-US" dirty="0" smtClean="0"/>
              <a:t>AVA is trying</a:t>
            </a:r>
          </a:p>
        </p:txBody>
      </p:sp>
      <p:pic>
        <p:nvPicPr>
          <p:cNvPr id="4099" name="Picture 3"/>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953000" y="2819400"/>
            <a:ext cx="4038600" cy="26475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95660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09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4000" dirty="0" smtClean="0"/>
              <a:t>OPPORTUNITY FOR </a:t>
            </a:r>
            <a:br>
              <a:rPr lang="en-US" sz="4000" dirty="0" smtClean="0"/>
            </a:br>
            <a:r>
              <a:rPr lang="en-US" sz="4000" dirty="0" smtClean="0"/>
              <a:t>NORMS CHANGE: CORPORAL PUNISHMENT</a:t>
            </a:r>
            <a:endParaRPr lang="en-US" sz="4000" dirty="0"/>
          </a:p>
        </p:txBody>
      </p:sp>
      <p:sp>
        <p:nvSpPr>
          <p:cNvPr id="5" name="Content Placeholder 4"/>
          <p:cNvSpPr>
            <a:spLocks noGrp="1"/>
          </p:cNvSpPr>
          <p:nvPr>
            <p:ph idx="1"/>
          </p:nvPr>
        </p:nvSpPr>
        <p:spPr/>
        <p:txBody>
          <a:bodyPr>
            <a:normAutofit fontScale="55000" lnSpcReduction="20000"/>
          </a:bodyPr>
          <a:lstStyle/>
          <a:p>
            <a:r>
              <a:rPr lang="en-US" dirty="0"/>
              <a:t>In the following 38 </a:t>
            </a:r>
            <a:r>
              <a:rPr lang="en-US" dirty="0" smtClean="0"/>
              <a:t>countries, </a:t>
            </a:r>
            <a:r>
              <a:rPr lang="en-US" dirty="0"/>
              <a:t>children are protected by law from all corporal punishment (most recent first):</a:t>
            </a:r>
          </a:p>
          <a:p>
            <a:endParaRPr lang="en-US" dirty="0"/>
          </a:p>
          <a:p>
            <a:endParaRPr lang="en-US" dirty="0"/>
          </a:p>
          <a:p>
            <a:r>
              <a:rPr lang="en-US" dirty="0"/>
              <a:t>Bolivia (2014)</a:t>
            </a:r>
          </a:p>
          <a:p>
            <a:pPr marL="0" indent="0">
              <a:buNone/>
            </a:pPr>
            <a:endParaRPr lang="en-US" dirty="0"/>
          </a:p>
          <a:p>
            <a:r>
              <a:rPr lang="en-US" dirty="0"/>
              <a:t>Brazil (2014)</a:t>
            </a:r>
          </a:p>
          <a:p>
            <a:pPr marL="0" indent="0">
              <a:buNone/>
            </a:pPr>
            <a:r>
              <a:rPr lang="en-US" dirty="0"/>
              <a:t> </a:t>
            </a:r>
          </a:p>
          <a:p>
            <a:r>
              <a:rPr lang="en-US" dirty="0"/>
              <a:t>Malta (2014</a:t>
            </a:r>
            <a:r>
              <a:rPr lang="en-US" dirty="0" smtClean="0"/>
              <a:t>)</a:t>
            </a:r>
            <a:endParaRPr lang="en-US" dirty="0"/>
          </a:p>
          <a:p>
            <a:endParaRPr lang="en-US" dirty="0"/>
          </a:p>
          <a:p>
            <a:r>
              <a:rPr lang="en-US" dirty="0"/>
              <a:t>Honduras (2013</a:t>
            </a:r>
            <a:r>
              <a:rPr lang="en-US" dirty="0" smtClean="0"/>
              <a:t>) </a:t>
            </a:r>
          </a:p>
          <a:p>
            <a:endParaRPr lang="en-US" dirty="0"/>
          </a:p>
          <a:p>
            <a:r>
              <a:rPr lang="en-US" dirty="0"/>
              <a:t>TFYR Macedonia (2013)</a:t>
            </a:r>
          </a:p>
          <a:p>
            <a:pPr marL="0" indent="0">
              <a:buNone/>
            </a:pPr>
            <a:endParaRPr lang="en-US" dirty="0"/>
          </a:p>
          <a:p>
            <a:r>
              <a:rPr lang="en-US" dirty="0"/>
              <a:t>South Sudan (2011)</a:t>
            </a:r>
          </a:p>
          <a:p>
            <a:pPr marL="0" indent="0">
              <a:buNone/>
            </a:pPr>
            <a:r>
              <a:rPr lang="en-US" dirty="0"/>
              <a:t> </a:t>
            </a:r>
          </a:p>
          <a:p>
            <a:endParaRPr lang="en-US" dirty="0"/>
          </a:p>
          <a:p>
            <a:endParaRPr lang="en-US" dirty="0"/>
          </a:p>
        </p:txBody>
      </p:sp>
    </p:spTree>
    <p:extLst>
      <p:ext uri="{BB962C8B-B14F-4D97-AF65-F5344CB8AC3E}">
        <p14:creationId xmlns:p14="http://schemas.microsoft.com/office/powerpoint/2010/main" val="180950448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4000" dirty="0" smtClean="0"/>
              <a:t>OPPORTUNITY FOR </a:t>
            </a:r>
            <a:br>
              <a:rPr lang="en-US" sz="4000" dirty="0" smtClean="0"/>
            </a:br>
            <a:r>
              <a:rPr lang="en-US" sz="4000" dirty="0" smtClean="0"/>
              <a:t>NORMS CHANGE: CORPORAL PUNISHMENT</a:t>
            </a:r>
            <a:endParaRPr lang="en-US" sz="4000" dirty="0"/>
          </a:p>
        </p:txBody>
      </p:sp>
      <p:sp>
        <p:nvSpPr>
          <p:cNvPr id="5" name="Content Placeholder 4"/>
          <p:cNvSpPr>
            <a:spLocks noGrp="1"/>
          </p:cNvSpPr>
          <p:nvPr>
            <p:ph sz="half" idx="1"/>
          </p:nvPr>
        </p:nvSpPr>
        <p:spPr/>
        <p:txBody>
          <a:bodyPr>
            <a:normAutofit fontScale="85000" lnSpcReduction="10000"/>
          </a:bodyPr>
          <a:lstStyle/>
          <a:p>
            <a:r>
              <a:rPr lang="en-US" dirty="0" smtClean="0"/>
              <a:t>Albania </a:t>
            </a:r>
            <a:r>
              <a:rPr lang="en-US" dirty="0"/>
              <a:t>(2010)</a:t>
            </a:r>
          </a:p>
          <a:p>
            <a:pPr marL="0" indent="0">
              <a:buNone/>
            </a:pPr>
            <a:endParaRPr lang="en-US" dirty="0"/>
          </a:p>
          <a:p>
            <a:r>
              <a:rPr lang="en-US" dirty="0"/>
              <a:t>Congo, Republic of (2010)</a:t>
            </a:r>
          </a:p>
          <a:p>
            <a:pPr marL="0" indent="0">
              <a:buNone/>
            </a:pPr>
            <a:endParaRPr lang="en-US" dirty="0"/>
          </a:p>
          <a:p>
            <a:r>
              <a:rPr lang="en-US" dirty="0"/>
              <a:t>Kenya (2010)</a:t>
            </a:r>
          </a:p>
          <a:p>
            <a:pPr marL="0" indent="0">
              <a:buNone/>
            </a:pPr>
            <a:endParaRPr lang="en-US" dirty="0"/>
          </a:p>
          <a:p>
            <a:r>
              <a:rPr lang="en-US" dirty="0" smtClean="0"/>
              <a:t>Tunisia </a:t>
            </a:r>
            <a:r>
              <a:rPr lang="en-US" dirty="0"/>
              <a:t>(2010</a:t>
            </a:r>
            <a:r>
              <a:rPr lang="en-US" dirty="0" smtClean="0"/>
              <a:t>)</a:t>
            </a:r>
          </a:p>
          <a:p>
            <a:pPr marL="0" indent="0">
              <a:buNone/>
            </a:pPr>
            <a:r>
              <a:rPr lang="en-US" dirty="0" smtClean="0"/>
              <a:t> </a:t>
            </a:r>
            <a:endParaRPr lang="en-US" dirty="0"/>
          </a:p>
          <a:p>
            <a:r>
              <a:rPr lang="en-US" dirty="0"/>
              <a:t>Poland (2010)</a:t>
            </a:r>
          </a:p>
          <a:p>
            <a:pPr marL="0" indent="0">
              <a:buNone/>
            </a:pPr>
            <a:endParaRPr lang="en-US" dirty="0"/>
          </a:p>
          <a:p>
            <a:r>
              <a:rPr lang="en-US" dirty="0"/>
              <a:t>Liechtenstein (2008)</a:t>
            </a:r>
          </a:p>
          <a:p>
            <a:pPr marL="0" indent="0">
              <a:buNone/>
            </a:pPr>
            <a:endParaRPr lang="en-US" dirty="0"/>
          </a:p>
        </p:txBody>
      </p:sp>
      <p:sp>
        <p:nvSpPr>
          <p:cNvPr id="3" name="Content Placeholder 2"/>
          <p:cNvSpPr>
            <a:spLocks noGrp="1"/>
          </p:cNvSpPr>
          <p:nvPr>
            <p:ph sz="half" idx="2"/>
          </p:nvPr>
        </p:nvSpPr>
        <p:spPr/>
        <p:txBody>
          <a:bodyPr>
            <a:normAutofit fontScale="85000" lnSpcReduction="10000"/>
          </a:bodyPr>
          <a:lstStyle/>
          <a:p>
            <a:r>
              <a:rPr lang="en-US" dirty="0"/>
              <a:t>Luxembourg (2008)</a:t>
            </a:r>
          </a:p>
          <a:p>
            <a:pPr marL="0" indent="0">
              <a:buNone/>
            </a:pPr>
            <a:endParaRPr lang="en-US" dirty="0"/>
          </a:p>
          <a:p>
            <a:r>
              <a:rPr lang="en-US" dirty="0"/>
              <a:t>Republic of Moldova (2008)</a:t>
            </a:r>
          </a:p>
          <a:p>
            <a:endParaRPr lang="en-US" dirty="0" smtClean="0"/>
          </a:p>
          <a:p>
            <a:r>
              <a:rPr lang="en-US" dirty="0" smtClean="0"/>
              <a:t>Costa </a:t>
            </a:r>
            <a:r>
              <a:rPr lang="en-US" dirty="0"/>
              <a:t>Rica (2008</a:t>
            </a:r>
            <a:r>
              <a:rPr lang="en-US" dirty="0" smtClean="0"/>
              <a:t>)</a:t>
            </a:r>
          </a:p>
          <a:p>
            <a:endParaRPr lang="en-US" dirty="0"/>
          </a:p>
          <a:p>
            <a:r>
              <a:rPr lang="en-US" dirty="0"/>
              <a:t>Togo (2007)</a:t>
            </a:r>
          </a:p>
          <a:p>
            <a:pPr marL="0" indent="0">
              <a:buNone/>
            </a:pPr>
            <a:endParaRPr lang="en-US" dirty="0"/>
          </a:p>
          <a:p>
            <a:r>
              <a:rPr lang="en-US" dirty="0"/>
              <a:t>Spain (2007)</a:t>
            </a:r>
          </a:p>
          <a:p>
            <a:pPr marL="0" indent="0">
              <a:buNone/>
            </a:pPr>
            <a:endParaRPr lang="en-US" dirty="0"/>
          </a:p>
          <a:p>
            <a:r>
              <a:rPr lang="en-US" dirty="0"/>
              <a:t>Venezuela (2007)</a:t>
            </a:r>
          </a:p>
        </p:txBody>
      </p:sp>
    </p:spTree>
    <p:extLst>
      <p:ext uri="{BB962C8B-B14F-4D97-AF65-F5344CB8AC3E}">
        <p14:creationId xmlns:p14="http://schemas.microsoft.com/office/powerpoint/2010/main" val="45354723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4000" dirty="0" smtClean="0"/>
              <a:t>OPPORTUNITY FOR </a:t>
            </a:r>
            <a:br>
              <a:rPr lang="en-US" sz="4000" dirty="0" smtClean="0"/>
            </a:br>
            <a:r>
              <a:rPr lang="en-US" sz="4000" dirty="0" smtClean="0"/>
              <a:t>NORMS CHANGE: CORPORAL PUNISHMENT</a:t>
            </a:r>
            <a:endParaRPr lang="en-US" sz="4000" dirty="0"/>
          </a:p>
        </p:txBody>
      </p:sp>
      <p:sp>
        <p:nvSpPr>
          <p:cNvPr id="5" name="Content Placeholder 4"/>
          <p:cNvSpPr>
            <a:spLocks noGrp="1"/>
          </p:cNvSpPr>
          <p:nvPr>
            <p:ph sz="half" idx="1"/>
          </p:nvPr>
        </p:nvSpPr>
        <p:spPr/>
        <p:txBody>
          <a:bodyPr>
            <a:normAutofit fontScale="55000" lnSpcReduction="20000"/>
          </a:bodyPr>
          <a:lstStyle/>
          <a:p>
            <a:r>
              <a:rPr lang="en-US" sz="2900" dirty="0" smtClean="0"/>
              <a:t>Uruguay </a:t>
            </a:r>
            <a:r>
              <a:rPr lang="en-US" sz="2900" dirty="0"/>
              <a:t>(2007)</a:t>
            </a:r>
          </a:p>
          <a:p>
            <a:pPr marL="0" indent="0">
              <a:buNone/>
            </a:pPr>
            <a:endParaRPr lang="en-US" sz="2900" dirty="0"/>
          </a:p>
          <a:p>
            <a:r>
              <a:rPr lang="en-US" sz="2900" dirty="0"/>
              <a:t>Portugal (2007)</a:t>
            </a:r>
          </a:p>
          <a:p>
            <a:pPr marL="0" indent="0">
              <a:buNone/>
            </a:pPr>
            <a:r>
              <a:rPr lang="en-US" sz="2900" dirty="0"/>
              <a:t> </a:t>
            </a:r>
          </a:p>
          <a:p>
            <a:r>
              <a:rPr lang="en-US" sz="2900" dirty="0"/>
              <a:t>New Zealand (2007)</a:t>
            </a:r>
          </a:p>
          <a:p>
            <a:pPr marL="0" indent="0">
              <a:buNone/>
            </a:pPr>
            <a:endParaRPr lang="en-US" sz="2900" dirty="0"/>
          </a:p>
          <a:p>
            <a:endParaRPr lang="en-US" sz="2900" dirty="0"/>
          </a:p>
          <a:p>
            <a:r>
              <a:rPr lang="en-US" sz="2900" dirty="0"/>
              <a:t>Netherlands (2007)</a:t>
            </a:r>
          </a:p>
          <a:p>
            <a:pPr marL="0" indent="0">
              <a:buNone/>
            </a:pPr>
            <a:endParaRPr lang="en-US" sz="2900" dirty="0"/>
          </a:p>
          <a:p>
            <a:r>
              <a:rPr lang="en-US" sz="2900" dirty="0"/>
              <a:t>Greece (2006)</a:t>
            </a:r>
          </a:p>
          <a:p>
            <a:pPr marL="0" indent="0">
              <a:buNone/>
            </a:pPr>
            <a:endParaRPr lang="en-US" sz="2900" dirty="0"/>
          </a:p>
          <a:p>
            <a:r>
              <a:rPr lang="en-US" sz="2900" dirty="0"/>
              <a:t>Hungary (2005)</a:t>
            </a:r>
          </a:p>
          <a:p>
            <a:pPr marL="0" indent="0">
              <a:buNone/>
            </a:pPr>
            <a:endParaRPr lang="en-US" sz="2900" dirty="0"/>
          </a:p>
          <a:p>
            <a:r>
              <a:rPr lang="en-US" sz="2900" dirty="0"/>
              <a:t>Romania (2004)</a:t>
            </a:r>
          </a:p>
          <a:p>
            <a:pPr marL="0" indent="0">
              <a:buNone/>
            </a:pPr>
            <a:endParaRPr lang="en-US" sz="2900" dirty="0"/>
          </a:p>
          <a:p>
            <a:r>
              <a:rPr lang="en-US" sz="2900" dirty="0"/>
              <a:t>Ukraine (2004)</a:t>
            </a:r>
          </a:p>
          <a:p>
            <a:pPr marL="0" indent="0">
              <a:buNone/>
            </a:pPr>
            <a:r>
              <a:rPr lang="en-US" sz="2900" dirty="0"/>
              <a:t> </a:t>
            </a:r>
          </a:p>
          <a:p>
            <a:r>
              <a:rPr lang="en-US" sz="2900" dirty="0"/>
              <a:t>Iceland (2003)</a:t>
            </a:r>
          </a:p>
          <a:p>
            <a:pPr marL="0" indent="0">
              <a:buNone/>
            </a:pPr>
            <a:endParaRPr lang="en-US" dirty="0"/>
          </a:p>
          <a:p>
            <a:endParaRPr lang="en-US" dirty="0"/>
          </a:p>
        </p:txBody>
      </p:sp>
      <p:sp>
        <p:nvSpPr>
          <p:cNvPr id="3" name="Content Placeholder 2"/>
          <p:cNvSpPr>
            <a:spLocks noGrp="1"/>
          </p:cNvSpPr>
          <p:nvPr>
            <p:ph sz="half" idx="2"/>
          </p:nvPr>
        </p:nvSpPr>
        <p:spPr/>
        <p:txBody>
          <a:bodyPr>
            <a:noAutofit/>
          </a:bodyPr>
          <a:lstStyle/>
          <a:p>
            <a:r>
              <a:rPr lang="en-US" sz="1800" dirty="0"/>
              <a:t>Turkmenistan (2002)</a:t>
            </a:r>
          </a:p>
          <a:p>
            <a:pPr marL="0" indent="0">
              <a:buNone/>
            </a:pPr>
            <a:endParaRPr lang="en-US" sz="1800" dirty="0"/>
          </a:p>
          <a:p>
            <a:r>
              <a:rPr lang="en-US" sz="1800" dirty="0"/>
              <a:t>Germany (2000)</a:t>
            </a:r>
          </a:p>
          <a:p>
            <a:pPr marL="0" indent="0">
              <a:buNone/>
            </a:pPr>
            <a:r>
              <a:rPr lang="en-US" sz="1800" dirty="0"/>
              <a:t> </a:t>
            </a:r>
          </a:p>
          <a:p>
            <a:r>
              <a:rPr lang="en-US" sz="1800" dirty="0"/>
              <a:t>Israel (2000)</a:t>
            </a:r>
          </a:p>
          <a:p>
            <a:pPr marL="0" indent="0">
              <a:buNone/>
            </a:pPr>
            <a:endParaRPr lang="en-US" sz="1800" dirty="0"/>
          </a:p>
          <a:p>
            <a:r>
              <a:rPr lang="en-US" sz="1800" dirty="0"/>
              <a:t>Bulgaria (2000)</a:t>
            </a:r>
          </a:p>
          <a:p>
            <a:pPr marL="0" indent="0">
              <a:buNone/>
            </a:pPr>
            <a:endParaRPr lang="en-US" sz="1800" dirty="0"/>
          </a:p>
          <a:p>
            <a:r>
              <a:rPr lang="en-US" sz="1800" dirty="0"/>
              <a:t>Croatia (1999)</a:t>
            </a:r>
          </a:p>
          <a:p>
            <a:pPr marL="0" indent="0">
              <a:buNone/>
            </a:pPr>
            <a:endParaRPr lang="en-US" sz="1800" dirty="0"/>
          </a:p>
          <a:p>
            <a:r>
              <a:rPr lang="en-US" sz="1800" dirty="0"/>
              <a:t>Latvia (1998)</a:t>
            </a:r>
          </a:p>
          <a:p>
            <a:pPr marL="0" indent="0">
              <a:buNone/>
            </a:pPr>
            <a:endParaRPr lang="en-US" sz="1800" dirty="0"/>
          </a:p>
          <a:p>
            <a:r>
              <a:rPr lang="en-US" sz="1800" dirty="0"/>
              <a:t>Denmark (1997)</a:t>
            </a:r>
          </a:p>
          <a:p>
            <a:pPr marL="0" indent="0">
              <a:buNone/>
            </a:pPr>
            <a:r>
              <a:rPr lang="en-US" sz="1800" dirty="0"/>
              <a:t> </a:t>
            </a:r>
          </a:p>
        </p:txBody>
      </p:sp>
    </p:spTree>
    <p:extLst>
      <p:ext uri="{BB962C8B-B14F-4D97-AF65-F5344CB8AC3E}">
        <p14:creationId xmlns:p14="http://schemas.microsoft.com/office/powerpoint/2010/main" val="289209538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4000" dirty="0" smtClean="0"/>
              <a:t>OPPORTUNITY FOR </a:t>
            </a:r>
            <a:br>
              <a:rPr lang="en-US" sz="4000" dirty="0" smtClean="0"/>
            </a:br>
            <a:r>
              <a:rPr lang="en-US" sz="4000" dirty="0" smtClean="0"/>
              <a:t>NORMS CHANGE: CORPORAL PUNISHMENT</a:t>
            </a:r>
            <a:endParaRPr lang="en-US" sz="4000" dirty="0"/>
          </a:p>
        </p:txBody>
      </p:sp>
      <p:sp>
        <p:nvSpPr>
          <p:cNvPr id="5" name="Content Placeholder 4"/>
          <p:cNvSpPr>
            <a:spLocks noGrp="1"/>
          </p:cNvSpPr>
          <p:nvPr>
            <p:ph idx="1"/>
          </p:nvPr>
        </p:nvSpPr>
        <p:spPr/>
        <p:txBody>
          <a:bodyPr>
            <a:normAutofit fontScale="92500" lnSpcReduction="20000"/>
          </a:bodyPr>
          <a:lstStyle/>
          <a:p>
            <a:r>
              <a:rPr lang="en-US" dirty="0" smtClean="0"/>
              <a:t>Cyprus </a:t>
            </a:r>
            <a:r>
              <a:rPr lang="en-US" dirty="0"/>
              <a:t>(1994)</a:t>
            </a:r>
          </a:p>
          <a:p>
            <a:pPr marL="0" indent="0">
              <a:buNone/>
            </a:pPr>
            <a:endParaRPr lang="en-US" dirty="0"/>
          </a:p>
          <a:p>
            <a:r>
              <a:rPr lang="en-US" dirty="0"/>
              <a:t>Austria (1989)</a:t>
            </a:r>
          </a:p>
          <a:p>
            <a:pPr marL="0" indent="0">
              <a:buNone/>
            </a:pPr>
            <a:endParaRPr lang="en-US" dirty="0"/>
          </a:p>
          <a:p>
            <a:r>
              <a:rPr lang="en-US" dirty="0"/>
              <a:t>Norway (1987)</a:t>
            </a:r>
          </a:p>
          <a:p>
            <a:pPr marL="0" indent="0">
              <a:buNone/>
            </a:pPr>
            <a:endParaRPr lang="en-US" dirty="0"/>
          </a:p>
          <a:p>
            <a:r>
              <a:rPr lang="en-US" dirty="0"/>
              <a:t>Finland (1983)</a:t>
            </a:r>
          </a:p>
          <a:p>
            <a:pPr marL="0" indent="0">
              <a:buNone/>
            </a:pPr>
            <a:endParaRPr lang="en-US" dirty="0"/>
          </a:p>
          <a:p>
            <a:r>
              <a:rPr lang="en-US" dirty="0"/>
              <a:t>Sweden (1979)</a:t>
            </a:r>
          </a:p>
          <a:p>
            <a:pPr marL="0" indent="0">
              <a:buNone/>
            </a:pPr>
            <a:endParaRPr lang="en-US" dirty="0"/>
          </a:p>
        </p:txBody>
      </p:sp>
    </p:spTree>
    <p:extLst>
      <p:ext uri="{BB962C8B-B14F-4D97-AF65-F5344CB8AC3E}">
        <p14:creationId xmlns:p14="http://schemas.microsoft.com/office/powerpoint/2010/main" val="131415010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ChangeArrowheads="1"/>
          </p:cNvSpPr>
          <p:nvPr/>
        </p:nvSpPr>
        <p:spPr bwMode="auto">
          <a:xfrm>
            <a:off x="5715000" y="3200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hangingPunct="0"/>
            <a:endParaRPr lang="en-US">
              <a:latin typeface="Tahoma" pitchFamily="34" charset="0"/>
            </a:endParaRPr>
          </a:p>
        </p:txBody>
      </p:sp>
      <p:sp>
        <p:nvSpPr>
          <p:cNvPr id="30723" name="Rectangle 2"/>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90116" name="Rectangle 4"/>
          <p:cNvSpPr>
            <a:spLocks noChangeArrowheads="1"/>
          </p:cNvSpPr>
          <p:nvPr/>
        </p:nvSpPr>
        <p:spPr bwMode="auto">
          <a:xfrm>
            <a:off x="0" y="381000"/>
            <a:ext cx="9144000" cy="841375"/>
          </a:xfrm>
          <a:prstGeom prst="rect">
            <a:avLst/>
          </a:prstGeom>
          <a:noFill/>
          <a:ln w="12700">
            <a:noFill/>
            <a:miter lim="800000"/>
            <a:headEnd/>
            <a:tailEnd/>
          </a:ln>
          <a:effectLst/>
        </p:spPr>
        <p:txBody>
          <a:bodyPr lIns="90488" tIns="44450" rIns="90488" bIns="44450" anchor="b"/>
          <a:lstStyle/>
          <a:p>
            <a:pPr algn="ctr" eaLnBrk="0" hangingPunct="0">
              <a:defRPr/>
            </a:pPr>
            <a:r>
              <a:rPr lang="en-US" sz="4400" b="1" dirty="0">
                <a:latin typeface="+mj-lt"/>
              </a:rPr>
              <a:t>ACE Score and Work Problems</a:t>
            </a:r>
            <a:r>
              <a:rPr lang="en-US" sz="2800" b="1" dirty="0">
                <a:solidFill>
                  <a:schemeClr val="tx2"/>
                </a:solidFill>
                <a:latin typeface="Tahoma" pitchFamily="34" charset="0"/>
              </a:rPr>
              <a:t/>
            </a:r>
            <a:br>
              <a:rPr lang="en-US" sz="2800" b="1" dirty="0">
                <a:solidFill>
                  <a:schemeClr val="tx2"/>
                </a:solidFill>
                <a:latin typeface="Tahoma" pitchFamily="34" charset="0"/>
              </a:rPr>
            </a:br>
            <a:endParaRPr lang="en-US" sz="2800" b="1" dirty="0">
              <a:solidFill>
                <a:schemeClr val="tx2"/>
              </a:solidFill>
              <a:latin typeface="Tahoma" pitchFamily="34" charset="0"/>
            </a:endParaRPr>
          </a:p>
        </p:txBody>
      </p:sp>
      <p:graphicFrame>
        <p:nvGraphicFramePr>
          <p:cNvPr id="30725" name="Object 5">
            <a:hlinkClick r:id="" action="ppaction://ole?verb=0"/>
          </p:cNvPr>
          <p:cNvGraphicFramePr>
            <a:graphicFrameLocks/>
          </p:cNvGraphicFramePr>
          <p:nvPr/>
        </p:nvGraphicFramePr>
        <p:xfrm>
          <a:off x="-50800" y="1016000"/>
          <a:ext cx="9245600" cy="5892800"/>
        </p:xfrm>
        <a:graphic>
          <a:graphicData uri="http://schemas.openxmlformats.org/presentationml/2006/ole">
            <mc:AlternateContent xmlns:mc="http://schemas.openxmlformats.org/markup-compatibility/2006">
              <mc:Choice xmlns:v="urn:schemas-microsoft-com:vml" Requires="v">
                <p:oleObj spid="_x0000_s26635" r:id="rId4" imgW="9242337" imgH="5889246" progId="Excel.Sheet.8">
                  <p:embed/>
                </p:oleObj>
              </mc:Choice>
              <mc:Fallback>
                <p:oleObj r:id="rId4" imgW="9242337" imgH="5889246" progId="Excel.Sheet.8">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800" y="1016000"/>
                        <a:ext cx="9245600" cy="5892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Rectangle 5"/>
          <p:cNvSpPr/>
          <p:nvPr/>
        </p:nvSpPr>
        <p:spPr>
          <a:xfrm>
            <a:off x="1524000" y="6172200"/>
            <a:ext cx="1850058" cy="461665"/>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2400" dirty="0">
                <a:ln w="11430"/>
                <a:latin typeface="Arial" charset="0"/>
              </a:rPr>
              <a:t>Job Problems</a:t>
            </a:r>
          </a:p>
        </p:txBody>
      </p:sp>
    </p:spTree>
    <p:extLst>
      <p:ext uri="{BB962C8B-B14F-4D97-AF65-F5344CB8AC3E}">
        <p14:creationId xmlns:p14="http://schemas.microsoft.com/office/powerpoint/2010/main" val="2279301739"/>
      </p:ext>
    </p:extLst>
  </p:cSld>
  <p:clrMapOvr>
    <a:masterClrMapping/>
  </p:clrMapOvr>
  <p:transition>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sp>
        <p:nvSpPr>
          <p:cNvPr id="122882" name="Text Placeholder 3"/>
          <p:cNvSpPr>
            <a:spLocks noGrp="1"/>
          </p:cNvSpPr>
          <p:nvPr>
            <p:ph type="body" sz="quarter" idx="10"/>
          </p:nvPr>
        </p:nvSpPr>
        <p:spPr/>
        <p:txBody>
          <a:bodyPr/>
          <a:lstStyle/>
          <a:p>
            <a:endParaRPr lang="en-US" smtClean="0"/>
          </a:p>
        </p:txBody>
      </p:sp>
      <p:pic>
        <p:nvPicPr>
          <p:cNvPr id="5" name="Content Placeholder 4"/>
          <p:cNvPicPr>
            <a:picLocks noGrp="1"/>
          </p:cNvPicPr>
          <p:nvPr>
            <p:ph idx="1"/>
          </p:nvPr>
        </p:nvPicPr>
        <p:blipFill>
          <a:blip r:embed="rId3" cstate="print"/>
          <a:srcRect/>
          <a:stretch>
            <a:fillRect/>
          </a:stretch>
        </p:blipFill>
        <p:spPr>
          <a:xfrm>
            <a:off x="152400" y="304800"/>
            <a:ext cx="8763000" cy="6256338"/>
          </a:xfrm>
          <a:ln w="6350">
            <a:solidFill>
              <a:srgbClr val="4F81BD"/>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303344809"/>
      </p:ext>
    </p:extLst>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8" name="Rectangle 2"/>
          <p:cNvSpPr>
            <a:spLocks noGrp="1" noChangeArrowheads="1"/>
          </p:cNvSpPr>
          <p:nvPr>
            <p:ph type="title"/>
          </p:nvPr>
        </p:nvSpPr>
        <p:spPr>
          <a:xfrm>
            <a:off x="609600" y="388938"/>
            <a:ext cx="7924800" cy="906462"/>
          </a:xfrm>
        </p:spPr>
        <p:txBody>
          <a:bodyPr>
            <a:normAutofit fontScale="90000"/>
          </a:bodyPr>
          <a:lstStyle/>
          <a:p>
            <a:pPr eaLnBrk="1" hangingPunct="1">
              <a:defRPr/>
            </a:pPr>
            <a:r>
              <a:rPr lang="en-US" b="1" dirty="0"/>
              <a:t>The Evolution of Prevention</a:t>
            </a:r>
            <a:r>
              <a:rPr lang="en-US" dirty="0"/>
              <a:t/>
            </a:r>
            <a:br>
              <a:rPr lang="en-US" dirty="0"/>
            </a:br>
            <a:r>
              <a:rPr lang="en-US" sz="1400" dirty="0"/>
              <a:t/>
            </a:r>
            <a:br>
              <a:rPr lang="en-US" sz="1400" dirty="0"/>
            </a:br>
            <a:r>
              <a:rPr lang="en-US" sz="3600" b="1" dirty="0"/>
              <a:t>What Kind of Problem is it?</a:t>
            </a:r>
          </a:p>
        </p:txBody>
      </p:sp>
      <p:sp>
        <p:nvSpPr>
          <p:cNvPr id="357379" name="Rectangle 3"/>
          <p:cNvSpPr>
            <a:spLocks noGrp="1" noChangeArrowheads="1"/>
          </p:cNvSpPr>
          <p:nvPr>
            <p:ph type="body" idx="1"/>
          </p:nvPr>
        </p:nvSpPr>
        <p:spPr>
          <a:xfrm>
            <a:off x="457200" y="1658816"/>
            <a:ext cx="8229600" cy="4114800"/>
          </a:xfrm>
          <a:solidFill>
            <a:srgbClr val="FFC000"/>
          </a:solidFill>
        </p:spPr>
        <p:txBody>
          <a:bodyPr>
            <a:normAutofit fontScale="25000" lnSpcReduction="20000"/>
          </a:bodyPr>
          <a:lstStyle/>
          <a:p>
            <a:pPr eaLnBrk="1" hangingPunct="1">
              <a:lnSpc>
                <a:spcPct val="80000"/>
              </a:lnSpc>
              <a:buFontTx/>
              <a:buNone/>
              <a:defRPr/>
            </a:pPr>
            <a:r>
              <a:rPr lang="en-US" sz="700" b="1" dirty="0"/>
              <a:t>              		</a:t>
            </a:r>
          </a:p>
          <a:p>
            <a:pPr eaLnBrk="1" hangingPunct="1">
              <a:lnSpc>
                <a:spcPct val="80000"/>
              </a:lnSpc>
              <a:buFontTx/>
              <a:buNone/>
              <a:defRPr/>
            </a:pPr>
            <a:endParaRPr lang="en-US" b="1" dirty="0"/>
          </a:p>
          <a:p>
            <a:pPr eaLnBrk="1" hangingPunct="1">
              <a:lnSpc>
                <a:spcPct val="80000"/>
              </a:lnSpc>
              <a:buFontTx/>
              <a:buNone/>
              <a:defRPr/>
            </a:pPr>
            <a:r>
              <a:rPr lang="en-US" sz="12800" b="1" dirty="0" smtClean="0"/>
              <a:t> </a:t>
            </a:r>
            <a:endParaRPr lang="en-US" sz="12800" b="1" dirty="0"/>
          </a:p>
          <a:p>
            <a:pPr eaLnBrk="1" hangingPunct="1">
              <a:lnSpc>
                <a:spcPct val="80000"/>
              </a:lnSpc>
              <a:buFontTx/>
              <a:buNone/>
              <a:defRPr/>
            </a:pPr>
            <a:r>
              <a:rPr lang="en-US" sz="12800" b="1" dirty="0" smtClean="0">
                <a:effectLst/>
              </a:rPr>
              <a:t>Justice &amp;</a:t>
            </a:r>
            <a:r>
              <a:rPr lang="en-US" sz="12800" b="1" dirty="0">
                <a:effectLst/>
              </a:rPr>
              <a:t>		</a:t>
            </a:r>
          </a:p>
          <a:p>
            <a:pPr eaLnBrk="1" hangingPunct="1">
              <a:lnSpc>
                <a:spcPct val="80000"/>
              </a:lnSpc>
              <a:buFontTx/>
              <a:buNone/>
              <a:defRPr/>
            </a:pPr>
            <a:r>
              <a:rPr lang="en-US" sz="12800" b="1" dirty="0">
                <a:effectLst/>
              </a:rPr>
              <a:t>Social			</a:t>
            </a:r>
            <a:r>
              <a:rPr lang="en-US" sz="12800" b="1" dirty="0" smtClean="0">
                <a:effectLst/>
              </a:rPr>
              <a:t>									Public</a:t>
            </a:r>
            <a:endParaRPr lang="en-US" sz="12800" b="1" dirty="0">
              <a:effectLst/>
            </a:endParaRPr>
          </a:p>
          <a:p>
            <a:pPr eaLnBrk="1" hangingPunct="1">
              <a:lnSpc>
                <a:spcPct val="80000"/>
              </a:lnSpc>
              <a:buFontTx/>
              <a:buNone/>
              <a:defRPr/>
            </a:pPr>
            <a:r>
              <a:rPr lang="en-US" sz="12800" b="1" dirty="0">
                <a:effectLst/>
              </a:rPr>
              <a:t>Service						</a:t>
            </a:r>
            <a:r>
              <a:rPr lang="en-US" sz="12800" b="1" dirty="0" smtClean="0">
                <a:effectLst/>
              </a:rPr>
              <a:t>						Health</a:t>
            </a:r>
            <a:endParaRPr lang="en-US" sz="12800" b="1" dirty="0">
              <a:effectLst/>
            </a:endParaRPr>
          </a:p>
          <a:p>
            <a:pPr eaLnBrk="1" hangingPunct="1">
              <a:lnSpc>
                <a:spcPct val="80000"/>
              </a:lnSpc>
              <a:buFontTx/>
              <a:buNone/>
              <a:defRPr/>
            </a:pPr>
            <a:r>
              <a:rPr lang="en-US" sz="12800" b="1" dirty="0">
                <a:effectLst/>
              </a:rPr>
              <a:t>Problem					</a:t>
            </a:r>
            <a:r>
              <a:rPr lang="en-US" sz="12800" b="1" dirty="0" smtClean="0">
                <a:effectLst/>
              </a:rPr>
              <a:t>       					Problem</a:t>
            </a:r>
            <a:r>
              <a:rPr lang="en-US" sz="12800" b="1" dirty="0"/>
              <a:t>					</a:t>
            </a:r>
          </a:p>
          <a:p>
            <a:pPr eaLnBrk="1" hangingPunct="1">
              <a:lnSpc>
                <a:spcPct val="80000"/>
              </a:lnSpc>
              <a:buFont typeface="Arial" charset="0"/>
              <a:buChar char="•"/>
              <a:defRPr/>
            </a:pPr>
            <a:endParaRPr lang="en-US" sz="12800" i="1" dirty="0"/>
          </a:p>
          <a:p>
            <a:pPr eaLnBrk="1" hangingPunct="1">
              <a:lnSpc>
                <a:spcPct val="80000"/>
              </a:lnSpc>
              <a:buFont typeface="Arial" charset="0"/>
              <a:buNone/>
              <a:defRPr/>
            </a:pPr>
            <a:r>
              <a:rPr lang="en-US" sz="9600" i="1" dirty="0" smtClean="0">
                <a:solidFill>
                  <a:schemeClr val="accent2">
                    <a:lumMod val="50000"/>
                  </a:schemeClr>
                </a:solidFill>
                <a:effectLst/>
              </a:rPr>
              <a:t>“</a:t>
            </a:r>
            <a:r>
              <a:rPr lang="en-US" sz="9600" dirty="0">
                <a:solidFill>
                  <a:schemeClr val="accent2">
                    <a:lumMod val="50000"/>
                  </a:schemeClr>
                </a:solidFill>
                <a:effectLst/>
              </a:rPr>
              <a:t>It is time for critical thinking to formulate a new national public health priority, preventing child maltreatment and promoting child well treatment.”</a:t>
            </a:r>
          </a:p>
          <a:p>
            <a:pPr eaLnBrk="1" hangingPunct="1">
              <a:lnSpc>
                <a:spcPct val="80000"/>
              </a:lnSpc>
              <a:buFont typeface="Arial" charset="0"/>
              <a:buNone/>
              <a:defRPr/>
            </a:pPr>
            <a:endParaRPr lang="en-US" sz="9600" i="1" dirty="0" smtClean="0">
              <a:solidFill>
                <a:schemeClr val="accent2">
                  <a:lumMod val="50000"/>
                </a:schemeClr>
              </a:solidFill>
              <a:effectLst/>
            </a:endParaRPr>
          </a:p>
          <a:p>
            <a:pPr eaLnBrk="1" hangingPunct="1">
              <a:lnSpc>
                <a:spcPct val="80000"/>
              </a:lnSpc>
              <a:buFont typeface="Arial" charset="0"/>
              <a:buNone/>
              <a:defRPr/>
            </a:pPr>
            <a:r>
              <a:rPr lang="en-US" sz="9600" i="1" dirty="0" smtClean="0">
                <a:solidFill>
                  <a:schemeClr val="accent2">
                    <a:lumMod val="50000"/>
                  </a:schemeClr>
                </a:solidFill>
                <a:effectLst/>
              </a:rPr>
              <a:t>Surgeon </a:t>
            </a:r>
            <a:r>
              <a:rPr lang="en-US" sz="9600" i="1" dirty="0">
                <a:solidFill>
                  <a:schemeClr val="accent2">
                    <a:lumMod val="50000"/>
                  </a:schemeClr>
                </a:solidFill>
                <a:effectLst/>
              </a:rPr>
              <a:t>General Richard H. Carmona, MD MPH – March 2005</a:t>
            </a:r>
          </a:p>
          <a:p>
            <a:pPr eaLnBrk="1" hangingPunct="1">
              <a:lnSpc>
                <a:spcPct val="80000"/>
              </a:lnSpc>
              <a:buFontTx/>
              <a:buNone/>
              <a:defRPr/>
            </a:pPr>
            <a:endParaRPr lang="en-US" sz="9600" i="1" dirty="0"/>
          </a:p>
          <a:p>
            <a:pPr eaLnBrk="1" hangingPunct="1">
              <a:lnSpc>
                <a:spcPct val="80000"/>
              </a:lnSpc>
              <a:buFontTx/>
              <a:buNone/>
              <a:defRPr/>
            </a:pPr>
            <a:endParaRPr lang="en-US" sz="9600" b="1" dirty="0"/>
          </a:p>
          <a:p>
            <a:pPr eaLnBrk="1" hangingPunct="1">
              <a:lnSpc>
                <a:spcPct val="80000"/>
              </a:lnSpc>
              <a:buFontTx/>
              <a:buNone/>
              <a:defRPr/>
            </a:pPr>
            <a:r>
              <a:rPr lang="en-US" sz="9600" b="1" dirty="0"/>
              <a:t>					</a:t>
            </a:r>
            <a:r>
              <a:rPr lang="en-US" b="1" dirty="0"/>
              <a:t>		</a:t>
            </a:r>
          </a:p>
          <a:p>
            <a:pPr eaLnBrk="1" hangingPunct="1">
              <a:lnSpc>
                <a:spcPct val="80000"/>
              </a:lnSpc>
              <a:buFontTx/>
              <a:buNone/>
              <a:defRPr/>
            </a:pPr>
            <a:r>
              <a:rPr lang="en-US" b="1" dirty="0"/>
              <a:t>		</a:t>
            </a:r>
          </a:p>
          <a:p>
            <a:pPr eaLnBrk="1" hangingPunct="1">
              <a:lnSpc>
                <a:spcPct val="80000"/>
              </a:lnSpc>
              <a:buFontTx/>
              <a:buNone/>
              <a:defRPr/>
            </a:pPr>
            <a:endParaRPr lang="en-US" b="1" dirty="0"/>
          </a:p>
          <a:p>
            <a:pPr eaLnBrk="1" hangingPunct="1">
              <a:lnSpc>
                <a:spcPct val="80000"/>
              </a:lnSpc>
              <a:buFontTx/>
              <a:buNone/>
              <a:defRPr/>
            </a:pPr>
            <a:endParaRPr lang="en-US" b="1" dirty="0"/>
          </a:p>
          <a:p>
            <a:pPr eaLnBrk="1" hangingPunct="1">
              <a:lnSpc>
                <a:spcPct val="80000"/>
              </a:lnSpc>
              <a:buFontTx/>
              <a:buNone/>
              <a:defRPr/>
            </a:pPr>
            <a:endParaRPr lang="en-US" b="1" dirty="0"/>
          </a:p>
          <a:p>
            <a:pPr eaLnBrk="1" hangingPunct="1">
              <a:lnSpc>
                <a:spcPct val="80000"/>
              </a:lnSpc>
              <a:buFontTx/>
              <a:buNone/>
              <a:defRPr/>
            </a:pPr>
            <a:endParaRPr lang="en-US" b="1" dirty="0"/>
          </a:p>
          <a:p>
            <a:pPr eaLnBrk="1" hangingPunct="1">
              <a:lnSpc>
                <a:spcPct val="80000"/>
              </a:lnSpc>
              <a:buFontTx/>
              <a:buNone/>
              <a:defRPr/>
            </a:pPr>
            <a:endParaRPr lang="en-US" sz="800" b="1" dirty="0"/>
          </a:p>
          <a:p>
            <a:pPr eaLnBrk="1" hangingPunct="1">
              <a:lnSpc>
                <a:spcPct val="80000"/>
              </a:lnSpc>
              <a:buFontTx/>
              <a:buNone/>
              <a:defRPr/>
            </a:pPr>
            <a:endParaRPr lang="en-US" sz="600" dirty="0"/>
          </a:p>
          <a:p>
            <a:pPr eaLnBrk="1" hangingPunct="1">
              <a:lnSpc>
                <a:spcPct val="80000"/>
              </a:lnSpc>
              <a:buFontTx/>
              <a:buNone/>
              <a:defRPr/>
            </a:pPr>
            <a:endParaRPr lang="en-US" sz="800" b="1" dirty="0"/>
          </a:p>
          <a:p>
            <a:pPr eaLnBrk="1" hangingPunct="1">
              <a:lnSpc>
                <a:spcPct val="80000"/>
              </a:lnSpc>
              <a:buFontTx/>
              <a:buNone/>
              <a:defRPr/>
            </a:pPr>
            <a:endParaRPr lang="en-US" sz="800" b="1" dirty="0"/>
          </a:p>
          <a:p>
            <a:pPr eaLnBrk="1" hangingPunct="1">
              <a:lnSpc>
                <a:spcPct val="80000"/>
              </a:lnSpc>
              <a:buFontTx/>
              <a:buNone/>
              <a:defRPr/>
            </a:pPr>
            <a:endParaRPr lang="en-US" sz="800" b="1" dirty="0"/>
          </a:p>
          <a:p>
            <a:pPr eaLnBrk="1" hangingPunct="1">
              <a:lnSpc>
                <a:spcPct val="80000"/>
              </a:lnSpc>
              <a:buFontTx/>
              <a:buNone/>
              <a:defRPr/>
            </a:pPr>
            <a:endParaRPr lang="en-US" sz="600" dirty="0"/>
          </a:p>
          <a:p>
            <a:pPr eaLnBrk="1" hangingPunct="1">
              <a:lnSpc>
                <a:spcPct val="80000"/>
              </a:lnSpc>
              <a:buFontTx/>
              <a:buNone/>
              <a:defRPr/>
            </a:pPr>
            <a:endParaRPr lang="en-US" sz="600" dirty="0"/>
          </a:p>
          <a:p>
            <a:pPr eaLnBrk="1" hangingPunct="1">
              <a:lnSpc>
                <a:spcPct val="80000"/>
              </a:lnSpc>
              <a:buFontTx/>
              <a:buNone/>
              <a:defRPr/>
            </a:pPr>
            <a:endParaRPr lang="en-US" sz="600" dirty="0"/>
          </a:p>
        </p:txBody>
      </p:sp>
      <p:sp>
        <p:nvSpPr>
          <p:cNvPr id="25603" name="AutoShape 4"/>
          <p:cNvSpPr>
            <a:spLocks noChangeArrowheads="1"/>
          </p:cNvSpPr>
          <p:nvPr/>
        </p:nvSpPr>
        <p:spPr bwMode="auto">
          <a:xfrm>
            <a:off x="2971800" y="3030416"/>
            <a:ext cx="3276600" cy="685800"/>
          </a:xfrm>
          <a:prstGeom prst="rightArrow">
            <a:avLst>
              <a:gd name="adj1" fmla="val 50000"/>
              <a:gd name="adj2" fmla="val 86111"/>
            </a:avLst>
          </a:prstGeom>
          <a:solidFill>
            <a:srgbClr val="666699"/>
          </a:solidFill>
          <a:ln w="9525">
            <a:solidFill>
              <a:schemeClr val="tx1"/>
            </a:solidFill>
            <a:miter lim="800000"/>
            <a:headEnd/>
            <a:tailEnd/>
          </a:ln>
        </p:spPr>
        <p:txBody>
          <a:bodyPr wrap="none" anchor="ctr"/>
          <a:lstStyle/>
          <a:p>
            <a:pPr algn="ctr" eaLnBrk="0" hangingPunct="0"/>
            <a:endParaRPr lang="en-US"/>
          </a:p>
        </p:txBody>
      </p:sp>
    </p:spTree>
    <p:extLst>
      <p:ext uri="{BB962C8B-B14F-4D97-AF65-F5344CB8AC3E}">
        <p14:creationId xmlns:p14="http://schemas.microsoft.com/office/powerpoint/2010/main" val="382113029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sp>
        <p:nvSpPr>
          <p:cNvPr id="124930" name="Text Placeholder 3"/>
          <p:cNvSpPr>
            <a:spLocks noGrp="1"/>
          </p:cNvSpPr>
          <p:nvPr>
            <p:ph type="body" sz="quarter" idx="10"/>
          </p:nvPr>
        </p:nvSpPr>
        <p:spPr/>
        <p:txBody>
          <a:bodyPr/>
          <a:lstStyle/>
          <a:p>
            <a:endParaRPr lang="en-US" smtClean="0"/>
          </a:p>
        </p:txBody>
      </p:sp>
      <p:pic>
        <p:nvPicPr>
          <p:cNvPr id="5" name="Content Placeholder 4"/>
          <p:cNvPicPr>
            <a:picLocks noGrp="1"/>
          </p:cNvPicPr>
          <p:nvPr>
            <p:ph idx="1"/>
          </p:nvPr>
        </p:nvPicPr>
        <p:blipFill>
          <a:blip r:embed="rId3" cstate="print"/>
          <a:srcRect/>
          <a:stretch>
            <a:fillRect/>
          </a:stretch>
        </p:blipFill>
        <p:spPr>
          <a:xfrm>
            <a:off x="457200" y="228600"/>
            <a:ext cx="8229600" cy="6400800"/>
          </a:xfrm>
          <a:ln w="6350">
            <a:solidFill>
              <a:srgbClr val="4F81BD"/>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374948520"/>
      </p:ext>
    </p:extLst>
  </p:cSld>
  <p:clrMapOvr>
    <a:masterClrMapping/>
  </p:clrMapOvr>
  <p:transition>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NEW ZEALAND </a:t>
            </a:r>
            <a:br>
              <a:rPr lang="en-US" dirty="0" smtClean="0"/>
            </a:br>
            <a:r>
              <a:rPr lang="en-US" dirty="0" smtClean="0"/>
              <a:t>SOVEREIGN INSURANCE</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78000" y="1600200"/>
            <a:ext cx="5588000" cy="4191000"/>
          </a:xfrm>
        </p:spPr>
      </p:pic>
      <p:sp>
        <p:nvSpPr>
          <p:cNvPr id="4" name="Text Placeholder 3"/>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3373322012"/>
      </p:ext>
    </p:extLst>
  </p:cSld>
  <p:clrMapOvr>
    <a:masterClrMapping/>
  </p:clrMapOvr>
  <p:transition>
    <p:fad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solidFill>
                  <a:srgbClr val="7030A0"/>
                </a:solidFill>
              </a:rPr>
              <a:t>IMAGINE if……..</a:t>
            </a:r>
            <a:br>
              <a:rPr lang="en-US" b="1" dirty="0" smtClean="0">
                <a:solidFill>
                  <a:srgbClr val="7030A0"/>
                </a:solidFill>
              </a:rPr>
            </a:br>
            <a:r>
              <a:rPr lang="en-US" sz="4000" b="1" dirty="0" smtClean="0">
                <a:solidFill>
                  <a:srgbClr val="7030A0"/>
                </a:solidFill>
              </a:rPr>
              <a:t>More employers offered on-site childcare and/or childcare benefits</a:t>
            </a:r>
            <a:endParaRPr lang="en-US" sz="4000" b="1" dirty="0">
              <a:solidFill>
                <a:srgbClr val="7030A0"/>
              </a:solidFill>
            </a:endParaRPr>
          </a:p>
        </p:txBody>
      </p:sp>
      <p:sp>
        <p:nvSpPr>
          <p:cNvPr id="3" name="Content Placeholder 2"/>
          <p:cNvSpPr>
            <a:spLocks noGrp="1"/>
          </p:cNvSpPr>
          <p:nvPr>
            <p:ph idx="1"/>
          </p:nvPr>
        </p:nvSpPr>
        <p:spPr/>
        <p:txBody>
          <a:bodyPr/>
          <a:lstStyle/>
          <a:p>
            <a:endParaRPr lang="en-US" dirty="0" smtClean="0"/>
          </a:p>
          <a:p>
            <a:endParaRPr lang="en-US" dirty="0"/>
          </a:p>
        </p:txBody>
      </p:sp>
      <p:pic>
        <p:nvPicPr>
          <p:cNvPr id="126980" name="Picture 4" descr="http://ts4.mm.bing.net/images/thumbnail.aspx?q=996343482171&amp;id=4c2da2096e090d473e0e12c78134d826&amp;url=http%3a%2f%2fwww.tampabay.com%2fblogs%2fmoms%2fsites%2ftampabay.com.blogs.moms%2ffiles%2fimages%2ftypepad-legacy-files%2f42525.shared.mom_workingmom.jpg"/>
          <p:cNvPicPr>
            <a:picLocks noChangeAspect="1" noChangeArrowheads="1"/>
          </p:cNvPicPr>
          <p:nvPr/>
        </p:nvPicPr>
        <p:blipFill>
          <a:blip r:embed="rId3" cstate="print"/>
          <a:srcRect/>
          <a:stretch>
            <a:fillRect/>
          </a:stretch>
        </p:blipFill>
        <p:spPr bwMode="auto">
          <a:xfrm>
            <a:off x="228600" y="1981200"/>
            <a:ext cx="3048000" cy="4667250"/>
          </a:xfrm>
          <a:prstGeom prst="rect">
            <a:avLst/>
          </a:prstGeom>
          <a:noFill/>
        </p:spPr>
      </p:pic>
      <p:pic>
        <p:nvPicPr>
          <p:cNvPr id="126982" name="Picture 6" descr="http://ts1.mm.bing.net/images/thumbnail.aspx?q=893555444604&amp;id=2bfaaf5a71cc182cb7348d427d03664f&amp;url=http%3a%2f%2fwww.ofarrellforohio.com%2fcms%2fuploads%2fChild_4_001.jpg"/>
          <p:cNvPicPr>
            <a:picLocks noChangeAspect="1" noChangeArrowheads="1"/>
          </p:cNvPicPr>
          <p:nvPr/>
        </p:nvPicPr>
        <p:blipFill>
          <a:blip r:embed="rId4" cstate="print"/>
          <a:srcRect/>
          <a:stretch>
            <a:fillRect/>
          </a:stretch>
        </p:blipFill>
        <p:spPr bwMode="auto">
          <a:xfrm>
            <a:off x="3733800" y="2133600"/>
            <a:ext cx="5029200" cy="4048125"/>
          </a:xfrm>
          <a:prstGeom prst="rect">
            <a:avLst/>
          </a:prstGeom>
          <a:noFill/>
        </p:spPr>
      </p:pic>
      <p:sp>
        <p:nvSpPr>
          <p:cNvPr id="6" name="Rounded Rectangular Callout 5"/>
          <p:cNvSpPr/>
          <p:nvPr/>
        </p:nvSpPr>
        <p:spPr>
          <a:xfrm>
            <a:off x="1981200" y="1905000"/>
            <a:ext cx="2362200" cy="1527048"/>
          </a:xfrm>
          <a:prstGeom prst="wedgeRoundRectCallout">
            <a:avLst>
              <a:gd name="adj1" fmla="val 52600"/>
              <a:gd name="adj2" fmla="val 107041"/>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tx1"/>
                </a:solidFill>
              </a:rPr>
              <a:t>To help reduce parental stress and allow parents to check in during da</a:t>
            </a:r>
            <a:r>
              <a:rPr lang="en-US" b="1" dirty="0" smtClean="0">
                <a:solidFill>
                  <a:schemeClr val="tx1"/>
                </a:solidFill>
              </a:rPr>
              <a:t>y</a:t>
            </a:r>
            <a:endParaRPr lang="en-US" b="1" dirty="0">
              <a:solidFill>
                <a:schemeClr val="tx1"/>
              </a:solidFill>
            </a:endParaRPr>
          </a:p>
        </p:txBody>
      </p:sp>
    </p:spTree>
    <p:extLst>
      <p:ext uri="{BB962C8B-B14F-4D97-AF65-F5344CB8AC3E}">
        <p14:creationId xmlns:p14="http://schemas.microsoft.com/office/powerpoint/2010/main" val="267887889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Title 1"/>
          <p:cNvSpPr>
            <a:spLocks noGrp="1"/>
          </p:cNvSpPr>
          <p:nvPr>
            <p:ph type="title" idx="4294967295"/>
          </p:nvPr>
        </p:nvSpPr>
        <p:spPr>
          <a:xfrm>
            <a:off x="457200" y="152400"/>
            <a:ext cx="8229600" cy="1265238"/>
          </a:xfrm>
        </p:spPr>
        <p:txBody>
          <a:bodyPr>
            <a:normAutofit fontScale="90000"/>
          </a:bodyPr>
          <a:lstStyle/>
          <a:p>
            <a:pPr algn="ctr" eaLnBrk="1" hangingPunct="1"/>
            <a:r>
              <a:rPr lang="en-US" b="1" dirty="0" smtClean="0">
                <a:solidFill>
                  <a:srgbClr val="7030A0"/>
                </a:solidFill>
              </a:rPr>
              <a:t>IMAGINE If……..</a:t>
            </a:r>
            <a:br>
              <a:rPr lang="en-US" b="1" dirty="0" smtClean="0">
                <a:solidFill>
                  <a:srgbClr val="7030A0"/>
                </a:solidFill>
              </a:rPr>
            </a:br>
            <a:endParaRPr lang="en-US" sz="4000" b="1" dirty="0" smtClean="0">
              <a:solidFill>
                <a:srgbClr val="7030A0"/>
              </a:solidFill>
            </a:endParaRPr>
          </a:p>
        </p:txBody>
      </p:sp>
      <p:sp>
        <p:nvSpPr>
          <p:cNvPr id="232451" name="Content Placeholder 2"/>
          <p:cNvSpPr>
            <a:spLocks noGrp="1"/>
          </p:cNvSpPr>
          <p:nvPr>
            <p:ph idx="4294967295"/>
          </p:nvPr>
        </p:nvSpPr>
        <p:spPr>
          <a:xfrm>
            <a:off x="457200" y="1318418"/>
            <a:ext cx="8229600" cy="5287963"/>
          </a:xfrm>
        </p:spPr>
        <p:txBody>
          <a:bodyPr/>
          <a:lstStyle/>
          <a:p>
            <a:pPr eaLnBrk="1" hangingPunct="1">
              <a:buFont typeface="Arial" charset="0"/>
              <a:buNone/>
            </a:pPr>
            <a:r>
              <a:rPr lang="en-US" b="1" dirty="0" smtClean="0">
                <a:solidFill>
                  <a:srgbClr val="7030A0"/>
                </a:solidFill>
              </a:rPr>
              <a:t>Businesses helped reinforce prevention messages…….</a:t>
            </a:r>
          </a:p>
          <a:p>
            <a:pPr eaLnBrk="1" hangingPunct="1"/>
            <a:endParaRPr lang="en-US" b="1" dirty="0" smtClean="0">
              <a:solidFill>
                <a:srgbClr val="7030A0"/>
              </a:solidFill>
            </a:endParaRPr>
          </a:p>
          <a:p>
            <a:pPr eaLnBrk="1" hangingPunct="1"/>
            <a:endParaRPr lang="en-US" b="1" dirty="0" smtClean="0">
              <a:solidFill>
                <a:srgbClr val="7030A0"/>
              </a:solidFill>
            </a:endParaRPr>
          </a:p>
          <a:p>
            <a:pPr eaLnBrk="1" hangingPunct="1"/>
            <a:endParaRPr lang="en-US" b="1" dirty="0" smtClean="0">
              <a:solidFill>
                <a:srgbClr val="7030A0"/>
              </a:solidFill>
            </a:endParaRPr>
          </a:p>
        </p:txBody>
      </p:sp>
      <p:sp>
        <p:nvSpPr>
          <p:cNvPr id="5" name="Oval Callout 4"/>
          <p:cNvSpPr/>
          <p:nvPr/>
        </p:nvSpPr>
        <p:spPr>
          <a:xfrm>
            <a:off x="304800" y="2324100"/>
            <a:ext cx="2362200" cy="3276600"/>
          </a:xfrm>
          <a:prstGeom prst="wedgeEllipseCallout">
            <a:avLst>
              <a:gd name="adj1" fmla="val 74569"/>
              <a:gd name="adj2" fmla="val 4209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a:solidFill>
                  <a:schemeClr val="tx1"/>
                </a:solidFill>
              </a:rPr>
              <a:t>With “floor talkers” on  coping with infant crying</a:t>
            </a:r>
          </a:p>
        </p:txBody>
      </p:sp>
      <p:pic>
        <p:nvPicPr>
          <p:cNvPr id="232453" name="Picture 3"/>
          <p:cNvPicPr>
            <a:picLocks noChangeAspect="1" noChangeArrowheads="1"/>
          </p:cNvPicPr>
          <p:nvPr/>
        </p:nvPicPr>
        <p:blipFill>
          <a:blip r:embed="rId3" cstate="print"/>
          <a:srcRect/>
          <a:stretch>
            <a:fillRect/>
          </a:stretch>
        </p:blipFill>
        <p:spPr bwMode="auto">
          <a:xfrm>
            <a:off x="3733800" y="1981200"/>
            <a:ext cx="4953000" cy="4495800"/>
          </a:xfrm>
          <a:prstGeom prst="rect">
            <a:avLst/>
          </a:prstGeom>
          <a:noFill/>
          <a:ln w="9525">
            <a:noFill/>
            <a:miter lim="800000"/>
            <a:headEnd/>
            <a:tailEnd/>
          </a:ln>
        </p:spPr>
      </p:pic>
    </p:spTree>
    <p:extLst>
      <p:ext uri="{BB962C8B-B14F-4D97-AF65-F5344CB8AC3E}">
        <p14:creationId xmlns:p14="http://schemas.microsoft.com/office/powerpoint/2010/main" val="2601777734"/>
      </p:ext>
    </p:extLst>
  </p:cSld>
  <p:clrMapOvr>
    <a:masterClrMapping/>
  </p:clrMapOvr>
  <p:transition>
    <p:fad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itle 1"/>
          <p:cNvSpPr>
            <a:spLocks noGrp="1"/>
          </p:cNvSpPr>
          <p:nvPr>
            <p:ph type="title"/>
          </p:nvPr>
        </p:nvSpPr>
        <p:spPr>
          <a:xfrm>
            <a:off x="457200" y="292100"/>
            <a:ext cx="8229600" cy="774700"/>
          </a:xfrm>
        </p:spPr>
        <p:txBody>
          <a:bodyPr>
            <a:normAutofit/>
          </a:bodyPr>
          <a:lstStyle/>
          <a:p>
            <a:pPr algn="ctr"/>
            <a:r>
              <a:rPr lang="en-US" b="1" smtClean="0">
                <a:solidFill>
                  <a:srgbClr val="7030A0"/>
                </a:solidFill>
              </a:rPr>
              <a:t>IMAGINE if……</a:t>
            </a:r>
          </a:p>
        </p:txBody>
      </p:sp>
      <p:sp>
        <p:nvSpPr>
          <p:cNvPr id="90115" name="Content Placeholder 2"/>
          <p:cNvSpPr>
            <a:spLocks noGrp="1"/>
          </p:cNvSpPr>
          <p:nvPr>
            <p:ph idx="1"/>
          </p:nvPr>
        </p:nvSpPr>
        <p:spPr>
          <a:xfrm>
            <a:off x="457200" y="1295400"/>
            <a:ext cx="8229600" cy="4724400"/>
          </a:xfrm>
        </p:spPr>
        <p:txBody>
          <a:bodyPr/>
          <a:lstStyle/>
          <a:p>
            <a:pPr algn="ctr">
              <a:buFontTx/>
              <a:buNone/>
            </a:pPr>
            <a:r>
              <a:rPr lang="en-US" b="1" dirty="0" smtClean="0">
                <a:solidFill>
                  <a:srgbClr val="7030A0"/>
                </a:solidFill>
              </a:rPr>
              <a:t>	When business leaders talk with policy makers, they use the opportunity to talk about the impact of ACEs and the importance of safe, stable, nurturing relationships and communities</a:t>
            </a:r>
            <a:endParaRPr lang="en-US" dirty="0" smtClean="0"/>
          </a:p>
          <a:p>
            <a:endParaRPr lang="en-US" dirty="0" smtClean="0"/>
          </a:p>
        </p:txBody>
      </p:sp>
      <p:pic>
        <p:nvPicPr>
          <p:cNvPr id="90116" name="Picture 4" descr="C:\Documents and Settings\dgy9\Local Settings\Temporary Internet Files\Content.IE5\4ND75XIR\MC900231081[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47800" y="3810000"/>
            <a:ext cx="67818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0834889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#2</a:t>
            </a:r>
          </a:p>
        </p:txBody>
      </p:sp>
      <p:sp>
        <p:nvSpPr>
          <p:cNvPr id="3" name="Content Placeholder 2"/>
          <p:cNvSpPr>
            <a:spLocks noGrp="1"/>
          </p:cNvSpPr>
          <p:nvPr>
            <p:ph idx="1"/>
          </p:nvPr>
        </p:nvSpPr>
        <p:spPr/>
        <p:txBody>
          <a:bodyPr/>
          <a:lstStyle/>
          <a:p>
            <a:pPr>
              <a:defRPr/>
            </a:pPr>
            <a:endParaRPr lang="en-US"/>
          </a:p>
        </p:txBody>
      </p:sp>
    </p:spTree>
    <p:extLst>
      <p:ext uri="{BB962C8B-B14F-4D97-AF65-F5344CB8AC3E}">
        <p14:creationId xmlns:p14="http://schemas.microsoft.com/office/powerpoint/2010/main" val="374105044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71042" name="Rectangle 2"/>
          <p:cNvSpPr>
            <a:spLocks noGrp="1" noChangeArrowheads="1"/>
          </p:cNvSpPr>
          <p:nvPr>
            <p:ph type="title"/>
          </p:nvPr>
        </p:nvSpPr>
        <p:spPr/>
        <p:txBody>
          <a:bodyPr>
            <a:normAutofit fontScale="90000"/>
          </a:bodyPr>
          <a:lstStyle/>
          <a:p>
            <a:pPr algn="ctr" eaLnBrk="1" hangingPunct="1">
              <a:defRPr/>
            </a:pPr>
            <a:r>
              <a:rPr lang="en-US" sz="4000" dirty="0" smtClean="0"/>
              <a:t>BRAIN DEVELOPMENT</a:t>
            </a:r>
            <a:br>
              <a:rPr lang="en-US" sz="4000" dirty="0" smtClean="0"/>
            </a:br>
            <a:r>
              <a:rPr lang="en-US" sz="2000" dirty="0" smtClean="0">
                <a:effectLst/>
              </a:rPr>
              <a:t>National Scientific Council on the Developing Child</a:t>
            </a:r>
            <a:br>
              <a:rPr lang="en-US" sz="2000" dirty="0" smtClean="0">
                <a:effectLst/>
              </a:rPr>
            </a:br>
            <a:r>
              <a:rPr lang="en-US" sz="2000" dirty="0" smtClean="0">
                <a:effectLst/>
                <a:hlinkClick r:id="rId3"/>
              </a:rPr>
              <a:t>www.developingchild.net</a:t>
            </a:r>
            <a:r>
              <a:rPr lang="en-US" sz="2000" dirty="0" smtClean="0"/>
              <a:t/>
            </a:r>
            <a:br>
              <a:rPr lang="en-US" sz="2000" dirty="0" smtClean="0"/>
            </a:br>
            <a:r>
              <a:rPr lang="en-US" sz="4000" dirty="0" smtClean="0"/>
              <a:t> </a:t>
            </a:r>
          </a:p>
        </p:txBody>
      </p:sp>
      <p:sp>
        <p:nvSpPr>
          <p:cNvPr id="471043" name="Rectangle 3"/>
          <p:cNvSpPr>
            <a:spLocks noGrp="1" noChangeArrowheads="1"/>
          </p:cNvSpPr>
          <p:nvPr>
            <p:ph type="body" idx="1"/>
          </p:nvPr>
        </p:nvSpPr>
        <p:spPr/>
        <p:txBody>
          <a:bodyPr/>
          <a:lstStyle/>
          <a:p>
            <a:pPr marL="609600" indent="-609600" eaLnBrk="1" hangingPunct="1">
              <a:buFontTx/>
              <a:buNone/>
            </a:pPr>
            <a:r>
              <a:rPr lang="en-US" smtClean="0">
                <a:effectLst/>
              </a:rPr>
              <a:t>Some of the top neuroscientists have also come to appreciate how brains:</a:t>
            </a:r>
          </a:p>
          <a:p>
            <a:pPr marL="609600" indent="-609600" eaLnBrk="1" hangingPunct="1">
              <a:buFontTx/>
              <a:buAutoNum type="arabicPeriod"/>
            </a:pPr>
            <a:r>
              <a:rPr lang="en-US" smtClean="0">
                <a:effectLst/>
              </a:rPr>
              <a:t>Develop, and</a:t>
            </a:r>
          </a:p>
          <a:p>
            <a:pPr marL="609600" indent="-609600" eaLnBrk="1" hangingPunct="1">
              <a:buFontTx/>
              <a:buAutoNum type="arabicPeriod"/>
            </a:pPr>
            <a:r>
              <a:rPr lang="en-US" smtClean="0">
                <a:effectLst/>
              </a:rPr>
              <a:t>Develop differently depending upon the environment they are exposed to</a:t>
            </a:r>
          </a:p>
          <a:p>
            <a:pPr marL="609600" indent="-609600" eaLnBrk="1" hangingPunct="1"/>
            <a:endParaRPr lang="en-US" smtClean="0">
              <a:effectLst/>
            </a:endParaRPr>
          </a:p>
        </p:txBody>
      </p:sp>
    </p:spTree>
    <p:extLst>
      <p:ext uri="{BB962C8B-B14F-4D97-AF65-F5344CB8AC3E}">
        <p14:creationId xmlns:p14="http://schemas.microsoft.com/office/powerpoint/2010/main" val="251250547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p:cNvSpPr>
            <a:spLocks noGrp="1" noChangeArrowheads="1"/>
          </p:cNvSpPr>
          <p:nvPr>
            <p:ph type="title"/>
          </p:nvPr>
        </p:nvSpPr>
        <p:spPr>
          <a:noFill/>
          <a:ln/>
        </p:spPr>
        <p:txBody>
          <a:bodyPr/>
          <a:lstStyle/>
          <a:p>
            <a:pPr algn="ctr"/>
            <a:r>
              <a:rPr lang="en-US" smtClean="0">
                <a:effectLst/>
              </a:rPr>
              <a:t>3 CATEGORIES OF </a:t>
            </a:r>
            <a:r>
              <a:rPr lang="en-US" i="1" smtClean="0">
                <a:effectLst/>
              </a:rPr>
              <a:t>STRESS</a:t>
            </a:r>
          </a:p>
        </p:txBody>
      </p:sp>
      <p:sp>
        <p:nvSpPr>
          <p:cNvPr id="190467" name="Rectangle 3"/>
          <p:cNvSpPr>
            <a:spLocks noGrp="1" noChangeArrowheads="1"/>
          </p:cNvSpPr>
          <p:nvPr>
            <p:ph type="body" idx="1"/>
          </p:nvPr>
        </p:nvSpPr>
        <p:spPr>
          <a:noFill/>
          <a:ln/>
        </p:spPr>
        <p:txBody>
          <a:bodyPr/>
          <a:lstStyle/>
          <a:p>
            <a:r>
              <a:rPr lang="en-US" smtClean="0">
                <a:effectLst/>
              </a:rPr>
              <a:t>Positive stress</a:t>
            </a:r>
          </a:p>
          <a:p>
            <a:pPr>
              <a:buFontTx/>
              <a:buNone/>
            </a:pPr>
            <a:endParaRPr lang="en-US" smtClean="0">
              <a:effectLst/>
            </a:endParaRPr>
          </a:p>
          <a:p>
            <a:r>
              <a:rPr lang="en-US" smtClean="0">
                <a:effectLst/>
              </a:rPr>
              <a:t>Tolerable stress</a:t>
            </a:r>
          </a:p>
          <a:p>
            <a:pPr>
              <a:buFontTx/>
              <a:buNone/>
            </a:pPr>
            <a:endParaRPr lang="en-US" smtClean="0">
              <a:effectLst/>
            </a:endParaRPr>
          </a:p>
          <a:p>
            <a:r>
              <a:rPr lang="en-US" smtClean="0">
                <a:effectLst/>
              </a:rPr>
              <a:t>Toxic stress</a:t>
            </a:r>
          </a:p>
        </p:txBody>
      </p:sp>
      <p:pic>
        <p:nvPicPr>
          <p:cNvPr id="190468" name="Picture 4" descr="MC900436397[1]"/>
          <p:cNvPicPr>
            <a:picLocks noChangeAspect="1" noChangeArrowheads="1"/>
          </p:cNvPicPr>
          <p:nvPr/>
        </p:nvPicPr>
        <p:blipFill>
          <a:blip r:embed="rId2" cstate="print"/>
          <a:srcRect/>
          <a:stretch>
            <a:fillRect/>
          </a:stretch>
        </p:blipFill>
        <p:spPr bwMode="auto">
          <a:xfrm>
            <a:off x="6705600" y="4800600"/>
            <a:ext cx="1828800" cy="1828800"/>
          </a:xfrm>
          <a:prstGeom prst="rect">
            <a:avLst/>
          </a:prstGeom>
          <a:noFill/>
        </p:spPr>
      </p:pic>
      <p:pic>
        <p:nvPicPr>
          <p:cNvPr id="190469" name="Picture 5" descr="MC900389122[1]"/>
          <p:cNvPicPr>
            <a:picLocks noChangeAspect="1" noChangeArrowheads="1"/>
          </p:cNvPicPr>
          <p:nvPr/>
        </p:nvPicPr>
        <p:blipFill>
          <a:blip r:embed="rId3" cstate="print"/>
          <a:srcRect/>
          <a:stretch>
            <a:fillRect/>
          </a:stretch>
        </p:blipFill>
        <p:spPr bwMode="auto">
          <a:xfrm>
            <a:off x="6858000" y="1447800"/>
            <a:ext cx="1674813" cy="1265238"/>
          </a:xfrm>
          <a:prstGeom prst="rect">
            <a:avLst/>
          </a:prstGeom>
          <a:noFill/>
        </p:spPr>
      </p:pic>
      <p:pic>
        <p:nvPicPr>
          <p:cNvPr id="190470" name="Picture 6" descr="MP900431197[1]"/>
          <p:cNvPicPr>
            <a:picLocks noChangeAspect="1" noChangeArrowheads="1"/>
          </p:cNvPicPr>
          <p:nvPr/>
        </p:nvPicPr>
        <p:blipFill>
          <a:blip r:embed="rId4" cstate="print"/>
          <a:srcRect/>
          <a:stretch>
            <a:fillRect/>
          </a:stretch>
        </p:blipFill>
        <p:spPr bwMode="auto">
          <a:xfrm>
            <a:off x="7010400" y="3200400"/>
            <a:ext cx="1498600" cy="1498600"/>
          </a:xfrm>
          <a:prstGeom prst="rect">
            <a:avLst/>
          </a:prstGeom>
          <a:noFill/>
        </p:spPr>
      </p:pic>
    </p:spTree>
    <p:extLst>
      <p:ext uri="{BB962C8B-B14F-4D97-AF65-F5344CB8AC3E}">
        <p14:creationId xmlns:p14="http://schemas.microsoft.com/office/powerpoint/2010/main" val="320889768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292100"/>
            <a:ext cx="8229600" cy="774700"/>
          </a:xfrm>
        </p:spPr>
        <p:txBody>
          <a:bodyPr>
            <a:normAutofit/>
          </a:bodyPr>
          <a:lstStyle/>
          <a:p>
            <a:r>
              <a:rPr lang="en-US" sz="4000" b="1" smtClean="0">
                <a:effectLst/>
              </a:rPr>
              <a:t>3 Core Concepts in Early Development</a:t>
            </a:r>
          </a:p>
        </p:txBody>
      </p:sp>
      <p:sp>
        <p:nvSpPr>
          <p:cNvPr id="168963" name="Content Placeholder 2"/>
          <p:cNvSpPr>
            <a:spLocks noGrp="1"/>
          </p:cNvSpPr>
          <p:nvPr>
            <p:ph idx="4294967295"/>
          </p:nvPr>
        </p:nvSpPr>
        <p:spPr>
          <a:xfrm>
            <a:off x="457200" y="1295400"/>
            <a:ext cx="5410200" cy="4906963"/>
          </a:xfrm>
          <a:noFill/>
          <a:ln/>
        </p:spPr>
        <p:txBody>
          <a:bodyPr/>
          <a:lstStyle/>
          <a:p>
            <a:r>
              <a:rPr lang="en-US" smtClean="0">
                <a:effectLst/>
              </a:rPr>
              <a:t>Experiences build brain architecture</a:t>
            </a:r>
          </a:p>
          <a:p>
            <a:endParaRPr lang="en-US" smtClean="0">
              <a:effectLst/>
            </a:endParaRPr>
          </a:p>
          <a:p>
            <a:r>
              <a:rPr lang="en-US" smtClean="0">
                <a:effectLst/>
              </a:rPr>
              <a:t>“Serve and Return” interaction shapes brain circuitry</a:t>
            </a:r>
          </a:p>
          <a:p>
            <a:endParaRPr lang="en-US" smtClean="0">
              <a:effectLst/>
            </a:endParaRPr>
          </a:p>
          <a:p>
            <a:r>
              <a:rPr lang="en-US" smtClean="0">
                <a:effectLst/>
              </a:rPr>
              <a:t>Toxic stress derails healthy development</a:t>
            </a:r>
          </a:p>
        </p:txBody>
      </p:sp>
      <p:sp>
        <p:nvSpPr>
          <p:cNvPr id="168964" name="Rectangle 4"/>
          <p:cNvSpPr>
            <a:spLocks noChangeArrowheads="1"/>
          </p:cNvSpPr>
          <p:nvPr/>
        </p:nvSpPr>
        <p:spPr bwMode="auto">
          <a:xfrm>
            <a:off x="381000" y="6172200"/>
            <a:ext cx="8086725" cy="523875"/>
          </a:xfrm>
          <a:prstGeom prst="rect">
            <a:avLst/>
          </a:prstGeom>
          <a:noFill/>
          <a:ln w="9525">
            <a:noFill/>
            <a:miter lim="800000"/>
            <a:headEnd/>
            <a:tailEnd/>
          </a:ln>
        </p:spPr>
        <p:txBody>
          <a:bodyPr>
            <a:spAutoFit/>
          </a:bodyPr>
          <a:lstStyle/>
          <a:p>
            <a:pPr algn="ctr"/>
            <a:r>
              <a:rPr lang="en-US" sz="2800">
                <a:latin typeface="Calibri" pitchFamily="34" charset="0"/>
                <a:hlinkClick r:id="rId3"/>
              </a:rPr>
              <a:t>http://www.developingchild.harvard.edu</a:t>
            </a:r>
            <a:r>
              <a:rPr lang="en-US" sz="2800">
                <a:latin typeface="Calibri" pitchFamily="34" charset="0"/>
              </a:rPr>
              <a:t> </a:t>
            </a:r>
            <a:endParaRPr lang="en-US" sz="2800" b="0">
              <a:latin typeface="Calibri" pitchFamily="34" charset="0"/>
            </a:endParaRPr>
          </a:p>
        </p:txBody>
      </p:sp>
      <p:pic>
        <p:nvPicPr>
          <p:cNvPr id="168965" name="Picture 3"/>
          <p:cNvPicPr>
            <a:picLocks noChangeArrowheads="1"/>
          </p:cNvPicPr>
          <p:nvPr/>
        </p:nvPicPr>
        <p:blipFill>
          <a:blip r:embed="rId4" cstate="print"/>
          <a:srcRect/>
          <a:stretch>
            <a:fillRect/>
          </a:stretch>
        </p:blipFill>
        <p:spPr bwMode="auto">
          <a:xfrm>
            <a:off x="6019800" y="762000"/>
            <a:ext cx="2616200" cy="1600200"/>
          </a:xfrm>
          <a:prstGeom prst="rect">
            <a:avLst/>
          </a:prstGeom>
          <a:noFill/>
          <a:ln w="12700">
            <a:noFill/>
            <a:miter lim="800000"/>
            <a:headEnd/>
            <a:tailEnd/>
          </a:ln>
        </p:spPr>
      </p:pic>
      <p:pic>
        <p:nvPicPr>
          <p:cNvPr id="168966" name="Picture 5"/>
          <p:cNvPicPr>
            <a:picLocks noChangeArrowheads="1"/>
          </p:cNvPicPr>
          <p:nvPr/>
        </p:nvPicPr>
        <p:blipFill>
          <a:blip r:embed="rId5" cstate="print"/>
          <a:srcRect/>
          <a:stretch>
            <a:fillRect/>
          </a:stretch>
        </p:blipFill>
        <p:spPr bwMode="auto">
          <a:xfrm>
            <a:off x="6248400" y="4724400"/>
            <a:ext cx="2651125" cy="1676400"/>
          </a:xfrm>
          <a:prstGeom prst="rect">
            <a:avLst/>
          </a:prstGeom>
          <a:noFill/>
          <a:ln w="12700">
            <a:noFill/>
            <a:miter lim="800000"/>
            <a:headEnd/>
            <a:tailEnd/>
          </a:ln>
        </p:spPr>
      </p:pic>
      <p:pic>
        <p:nvPicPr>
          <p:cNvPr id="168967" name="Picture 7" descr="MPj04276270000[1]"/>
          <p:cNvPicPr>
            <a:picLocks noChangeAspect="1" noChangeArrowheads="1"/>
          </p:cNvPicPr>
          <p:nvPr/>
        </p:nvPicPr>
        <p:blipFill>
          <a:blip r:embed="rId6" cstate="print"/>
          <a:srcRect/>
          <a:stretch>
            <a:fillRect/>
          </a:stretch>
        </p:blipFill>
        <p:spPr bwMode="auto">
          <a:xfrm>
            <a:off x="6248400" y="2667000"/>
            <a:ext cx="2362200" cy="1676400"/>
          </a:xfrm>
          <a:prstGeom prst="rect">
            <a:avLst/>
          </a:prstGeom>
          <a:noFill/>
          <a:ln w="9525">
            <a:noFill/>
            <a:miter lim="800000"/>
            <a:headEnd/>
            <a:tailEnd/>
          </a:ln>
        </p:spPr>
      </p:pic>
    </p:spTree>
    <p:extLst>
      <p:ext uri="{BB962C8B-B14F-4D97-AF65-F5344CB8AC3E}">
        <p14:creationId xmlns:p14="http://schemas.microsoft.com/office/powerpoint/2010/main" val="10786638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292100"/>
            <a:ext cx="8229600" cy="682625"/>
          </a:xfrm>
        </p:spPr>
        <p:txBody>
          <a:bodyPr>
            <a:normAutofit fontScale="90000"/>
          </a:bodyPr>
          <a:lstStyle/>
          <a:p>
            <a:r>
              <a:rPr lang="en-US" sz="4000" b="1" smtClean="0">
                <a:effectLst/>
              </a:rPr>
              <a:t>BRAIN DEVELOPMENT</a:t>
            </a:r>
          </a:p>
        </p:txBody>
      </p:sp>
      <p:sp>
        <p:nvSpPr>
          <p:cNvPr id="175107" name="Content Placeholder 2"/>
          <p:cNvSpPr>
            <a:spLocks noGrp="1"/>
          </p:cNvSpPr>
          <p:nvPr>
            <p:ph idx="4294967295"/>
          </p:nvPr>
        </p:nvSpPr>
        <p:spPr>
          <a:xfrm>
            <a:off x="457200" y="1295400"/>
            <a:ext cx="8229600" cy="5257800"/>
          </a:xfrm>
          <a:noFill/>
          <a:ln/>
        </p:spPr>
        <p:txBody>
          <a:bodyPr/>
          <a:lstStyle/>
          <a:p>
            <a:pPr>
              <a:lnSpc>
                <a:spcPct val="80000"/>
              </a:lnSpc>
            </a:pPr>
            <a:r>
              <a:rPr lang="en-US" sz="2700" smtClean="0">
                <a:effectLst/>
              </a:rPr>
              <a:t>Early experiences are built into our bodies and brains--- for better or for worse </a:t>
            </a:r>
          </a:p>
          <a:p>
            <a:pPr>
              <a:lnSpc>
                <a:spcPct val="80000"/>
              </a:lnSpc>
            </a:pPr>
            <a:endParaRPr lang="en-US" sz="2700" smtClean="0">
              <a:effectLst/>
            </a:endParaRPr>
          </a:p>
          <a:p>
            <a:pPr>
              <a:lnSpc>
                <a:spcPct val="80000"/>
              </a:lnSpc>
            </a:pPr>
            <a:r>
              <a:rPr lang="en-US" sz="2700" smtClean="0">
                <a:effectLst/>
              </a:rPr>
              <a:t>Healthy development in the early years provides the building blocks for: </a:t>
            </a:r>
          </a:p>
          <a:p>
            <a:pPr lvl="1">
              <a:lnSpc>
                <a:spcPct val="80000"/>
              </a:lnSpc>
            </a:pPr>
            <a:r>
              <a:rPr lang="en-US" sz="2400" smtClean="0">
                <a:effectLst/>
              </a:rPr>
              <a:t>educational achievement</a:t>
            </a:r>
          </a:p>
          <a:p>
            <a:pPr lvl="1">
              <a:lnSpc>
                <a:spcPct val="80000"/>
              </a:lnSpc>
            </a:pPr>
            <a:r>
              <a:rPr lang="en-US" sz="2400" smtClean="0">
                <a:effectLst/>
              </a:rPr>
              <a:t>economic productivity</a:t>
            </a:r>
          </a:p>
          <a:p>
            <a:pPr lvl="1">
              <a:lnSpc>
                <a:spcPct val="80000"/>
              </a:lnSpc>
            </a:pPr>
            <a:r>
              <a:rPr lang="en-US" sz="2400" smtClean="0">
                <a:effectLst/>
              </a:rPr>
              <a:t>responsible citizenship</a:t>
            </a:r>
          </a:p>
          <a:p>
            <a:pPr lvl="1">
              <a:lnSpc>
                <a:spcPct val="80000"/>
              </a:lnSpc>
            </a:pPr>
            <a:r>
              <a:rPr lang="en-US" sz="2400" smtClean="0">
                <a:effectLst/>
              </a:rPr>
              <a:t>lifelong health</a:t>
            </a:r>
          </a:p>
          <a:p>
            <a:pPr lvl="1">
              <a:lnSpc>
                <a:spcPct val="80000"/>
              </a:lnSpc>
            </a:pPr>
            <a:r>
              <a:rPr lang="en-US" sz="2400" smtClean="0">
                <a:effectLst/>
              </a:rPr>
              <a:t>strong communities</a:t>
            </a:r>
          </a:p>
          <a:p>
            <a:pPr lvl="1">
              <a:lnSpc>
                <a:spcPct val="80000"/>
              </a:lnSpc>
            </a:pPr>
            <a:r>
              <a:rPr lang="en-US" sz="2400" smtClean="0">
                <a:effectLst/>
              </a:rPr>
              <a:t>successful parenting of the next generation</a:t>
            </a:r>
          </a:p>
          <a:p>
            <a:pPr>
              <a:lnSpc>
                <a:spcPct val="80000"/>
              </a:lnSpc>
            </a:pPr>
            <a:endParaRPr lang="en-US" sz="2700" smtClean="0">
              <a:effectLst/>
            </a:endParaRPr>
          </a:p>
          <a:p>
            <a:pPr algn="ctr">
              <a:lnSpc>
                <a:spcPct val="80000"/>
              </a:lnSpc>
              <a:buFontTx/>
              <a:buNone/>
            </a:pPr>
            <a:r>
              <a:rPr lang="en-US" sz="2700" smtClean="0">
                <a:effectLst/>
                <a:hlinkClick r:id="rId3"/>
              </a:rPr>
              <a:t>http://www.developingchild.harvard.edu</a:t>
            </a:r>
            <a:r>
              <a:rPr lang="en-US" sz="2700" smtClean="0">
                <a:effectLst/>
              </a:rPr>
              <a:t>  </a:t>
            </a:r>
          </a:p>
          <a:p>
            <a:pPr>
              <a:lnSpc>
                <a:spcPct val="80000"/>
              </a:lnSpc>
            </a:pPr>
            <a:endParaRPr lang="en-US" sz="2700" smtClean="0">
              <a:effectLst/>
            </a:endParaRPr>
          </a:p>
        </p:txBody>
      </p:sp>
      <p:pic>
        <p:nvPicPr>
          <p:cNvPr id="175108" name="Picture 4" descr="MC900295859[1]"/>
          <p:cNvPicPr>
            <a:picLocks noChangeAspect="1" noChangeArrowheads="1"/>
          </p:cNvPicPr>
          <p:nvPr/>
        </p:nvPicPr>
        <p:blipFill>
          <a:blip r:embed="rId4" cstate="print"/>
          <a:srcRect/>
          <a:stretch>
            <a:fillRect/>
          </a:stretch>
        </p:blipFill>
        <p:spPr bwMode="auto">
          <a:xfrm>
            <a:off x="6705600" y="3276600"/>
            <a:ext cx="2163763" cy="1871663"/>
          </a:xfrm>
          <a:prstGeom prst="rect">
            <a:avLst/>
          </a:prstGeom>
          <a:noFill/>
          <a:ln w="9525">
            <a:noFill/>
            <a:miter lim="800000"/>
            <a:headEnd/>
            <a:tailEnd/>
          </a:ln>
        </p:spPr>
      </p:pic>
    </p:spTree>
    <p:extLst>
      <p:ext uri="{BB962C8B-B14F-4D97-AF65-F5344CB8AC3E}">
        <p14:creationId xmlns:p14="http://schemas.microsoft.com/office/powerpoint/2010/main" val="380205974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txBox="1">
            <a:spLocks noGrp="1"/>
          </p:cNvSpPr>
          <p:nvPr/>
        </p:nvSpPr>
        <p:spPr>
          <a:xfrm>
            <a:off x="457200" y="6356350"/>
            <a:ext cx="2133600" cy="365125"/>
          </a:xfrm>
          <a:prstGeom prst="rect">
            <a:avLst/>
          </a:prstGeom>
          <a:noFill/>
        </p:spPr>
        <p:txBody>
          <a:bodyPr anchor="ctr"/>
          <a:lstStyle/>
          <a:p>
            <a:pPr fontAlgn="auto">
              <a:spcBef>
                <a:spcPts val="0"/>
              </a:spcBef>
              <a:spcAft>
                <a:spcPts val="0"/>
              </a:spcAft>
              <a:defRPr/>
            </a:pPr>
            <a:fld id="{812D3E95-489E-4486-A547-8D60AA261F19}" type="slidenum">
              <a:rPr lang="en-US" sz="1200" b="0">
                <a:solidFill>
                  <a:schemeClr val="tx1">
                    <a:tint val="75000"/>
                  </a:schemeClr>
                </a:solidFill>
                <a:latin typeface="+mn-lt"/>
                <a:cs typeface="+mn-cs"/>
              </a:rPr>
              <a:pPr fontAlgn="auto">
                <a:spcBef>
                  <a:spcPts val="0"/>
                </a:spcBef>
                <a:spcAft>
                  <a:spcPts val="0"/>
                </a:spcAft>
                <a:defRPr/>
              </a:pPr>
              <a:t>6</a:t>
            </a:fld>
            <a:endParaRPr lang="ru-RU" sz="1200" b="0">
              <a:solidFill>
                <a:schemeClr val="tx1">
                  <a:tint val="75000"/>
                </a:schemeClr>
              </a:solidFill>
              <a:latin typeface="+mn-lt"/>
              <a:cs typeface="+mn-cs"/>
            </a:endParaRPr>
          </a:p>
        </p:txBody>
      </p:sp>
      <p:sp>
        <p:nvSpPr>
          <p:cNvPr id="181251" name="Rectangle 5"/>
          <p:cNvSpPr txBox="1">
            <a:spLocks noChangeArrowheads="1"/>
          </p:cNvSpPr>
          <p:nvPr/>
        </p:nvSpPr>
        <p:spPr bwMode="auto">
          <a:xfrm>
            <a:off x="85725" y="1470025"/>
            <a:ext cx="8143875" cy="3725863"/>
          </a:xfrm>
          <a:prstGeom prst="rect">
            <a:avLst/>
          </a:prstGeom>
          <a:noFill/>
          <a:ln w="9525">
            <a:noFill/>
            <a:miter lim="800000"/>
            <a:headEnd/>
            <a:tailEnd/>
          </a:ln>
        </p:spPr>
        <p:txBody>
          <a:bodyPr/>
          <a:lstStyle/>
          <a:p>
            <a:pPr marL="342900" indent="-342900" algn="ctr">
              <a:spcAft>
                <a:spcPts val="300"/>
              </a:spcAft>
              <a:buClr>
                <a:srgbClr val="EA5F00"/>
              </a:buClr>
            </a:pPr>
            <a:endParaRPr lang="en-US" sz="2800">
              <a:latin typeface="Calibri" pitchFamily="34" charset="0"/>
            </a:endParaRPr>
          </a:p>
          <a:p>
            <a:pPr marL="342900" indent="-342900" algn="ctr">
              <a:spcAft>
                <a:spcPts val="300"/>
              </a:spcAft>
              <a:buClr>
                <a:srgbClr val="EA5F00"/>
              </a:buClr>
            </a:pPr>
            <a:endParaRPr lang="en-US" sz="2800">
              <a:latin typeface="Calibri" pitchFamily="34" charset="0"/>
            </a:endParaRPr>
          </a:p>
          <a:p>
            <a:pPr marL="342900" indent="-342900" algn="ctr">
              <a:spcAft>
                <a:spcPts val="300"/>
              </a:spcAft>
              <a:buClr>
                <a:srgbClr val="EA5F00"/>
              </a:buClr>
            </a:pPr>
            <a:endParaRPr lang="en-US" sz="2800">
              <a:latin typeface="Calibri" pitchFamily="34" charset="0"/>
            </a:endParaRPr>
          </a:p>
        </p:txBody>
      </p:sp>
      <p:sp>
        <p:nvSpPr>
          <p:cNvPr id="6" name="Text Box 2"/>
          <p:cNvSpPr txBox="1">
            <a:spLocks noChangeArrowheads="1"/>
          </p:cNvSpPr>
          <p:nvPr/>
        </p:nvSpPr>
        <p:spPr bwMode="auto">
          <a:xfrm>
            <a:off x="-152400" y="203200"/>
            <a:ext cx="9448800" cy="1138238"/>
          </a:xfrm>
          <a:prstGeom prst="rect">
            <a:avLst/>
          </a:prstGeom>
          <a:noFill/>
          <a:ln w="9525">
            <a:noFill/>
            <a:miter lim="800000"/>
            <a:headEnd/>
            <a:tailEnd/>
          </a:ln>
        </p:spPr>
        <p:txBody>
          <a:bodyPr>
            <a:spAutoFit/>
          </a:bodyPr>
          <a:lstStyle/>
          <a:p>
            <a:pPr algn="ctr" eaLnBrk="0" fontAlgn="auto" hangingPunct="0">
              <a:spcBef>
                <a:spcPts val="0"/>
              </a:spcBef>
              <a:spcAft>
                <a:spcPts val="300"/>
              </a:spcAft>
              <a:defRPr/>
            </a:pPr>
            <a:r>
              <a:rPr lang="en-US" sz="3600" dirty="0">
                <a:latin typeface="Myriad Pro" pitchFamily="34" charset="0"/>
                <a:ea typeface="+mj-ea"/>
                <a:cs typeface="+mj-cs"/>
              </a:rPr>
              <a:t>Lifetime Economic Burden </a:t>
            </a:r>
            <a:r>
              <a:rPr lang="en-US" sz="3200" dirty="0">
                <a:latin typeface="Myriad Pro" pitchFamily="34" charset="0"/>
                <a:ea typeface="+mj-ea"/>
                <a:cs typeface="+mj-cs"/>
              </a:rPr>
              <a:t/>
            </a:r>
            <a:br>
              <a:rPr lang="en-US" sz="3200" dirty="0">
                <a:latin typeface="Myriad Pro" pitchFamily="34" charset="0"/>
                <a:ea typeface="+mj-ea"/>
                <a:cs typeface="+mj-cs"/>
              </a:rPr>
            </a:br>
            <a:r>
              <a:rPr lang="en-US" sz="3200" dirty="0">
                <a:latin typeface="Myriad Pro" pitchFamily="34" charset="0"/>
                <a:ea typeface="+mj-ea"/>
                <a:cs typeface="+mj-cs"/>
              </a:rPr>
              <a:t>of Child Maltreatment: $124 billion in 2008</a:t>
            </a:r>
          </a:p>
        </p:txBody>
      </p:sp>
      <p:graphicFrame>
        <p:nvGraphicFramePr>
          <p:cNvPr id="181253" name="Object 5"/>
          <p:cNvGraphicFramePr>
            <a:graphicFrameLocks/>
          </p:cNvGraphicFramePr>
          <p:nvPr/>
        </p:nvGraphicFramePr>
        <p:xfrm>
          <a:off x="411163" y="1346200"/>
          <a:ext cx="8167687" cy="4495800"/>
        </p:xfrm>
        <a:graphic>
          <a:graphicData uri="http://schemas.openxmlformats.org/presentationml/2006/ole">
            <mc:AlternateContent xmlns:mc="http://schemas.openxmlformats.org/markup-compatibility/2006">
              <mc:Choice xmlns:v="urn:schemas-microsoft-com:vml" Requires="v">
                <p:oleObj spid="_x0000_s1040" name="Worksheet" r:id="rId4" imgW="8163251" imgH="4493141" progId="">
                  <p:embed/>
                </p:oleObj>
              </mc:Choice>
              <mc:Fallback>
                <p:oleObj name="Worksheet" r:id="rId4" imgW="8163251" imgH="4493141" progId="">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1163" y="1346200"/>
                        <a:ext cx="8167687" cy="4495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Rectangle 6"/>
          <p:cNvSpPr/>
          <p:nvPr/>
        </p:nvSpPr>
        <p:spPr>
          <a:xfrm>
            <a:off x="6645275" y="2660650"/>
            <a:ext cx="153988" cy="153988"/>
          </a:xfrm>
          <a:prstGeom prst="rect">
            <a:avLst/>
          </a:prstGeom>
          <a:solidFill>
            <a:srgbClr val="FFCC66"/>
          </a:solidFill>
          <a:ln>
            <a:noFill/>
          </a:ln>
        </p:spPr>
        <p:style>
          <a:lnRef idx="1">
            <a:schemeClr val="accent1"/>
          </a:lnRef>
          <a:fillRef idx="3">
            <a:schemeClr val="accent1"/>
          </a:fillRef>
          <a:effectRef idx="2">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fontAlgn="auto">
              <a:spcBef>
                <a:spcPts val="0"/>
              </a:spcBef>
              <a:spcAft>
                <a:spcPts val="0"/>
              </a:spcAft>
              <a:defRPr/>
            </a:pPr>
            <a:endParaRPr lang="en-US" sz="1400"/>
          </a:p>
        </p:txBody>
      </p:sp>
      <p:sp>
        <p:nvSpPr>
          <p:cNvPr id="181255" name="TextBox 2"/>
          <p:cNvSpPr txBox="1">
            <a:spLocks noChangeArrowheads="1"/>
          </p:cNvSpPr>
          <p:nvPr/>
        </p:nvSpPr>
        <p:spPr bwMode="auto">
          <a:xfrm>
            <a:off x="6799263" y="2584450"/>
            <a:ext cx="2074862" cy="346075"/>
          </a:xfrm>
          <a:prstGeom prst="rect">
            <a:avLst/>
          </a:prstGeom>
          <a:noFill/>
          <a:ln w="9525">
            <a:noFill/>
            <a:miter lim="800000"/>
            <a:headEnd/>
            <a:tailEnd/>
          </a:ln>
        </p:spPr>
        <p:txBody>
          <a:bodyPr/>
          <a:lstStyle/>
          <a:p>
            <a:r>
              <a:rPr lang="en-US" sz="1400">
                <a:latin typeface="Myriad Pro"/>
              </a:rPr>
              <a:t>Productivity losses</a:t>
            </a:r>
          </a:p>
        </p:txBody>
      </p:sp>
      <p:sp>
        <p:nvSpPr>
          <p:cNvPr id="9" name="Rectangle 8"/>
          <p:cNvSpPr/>
          <p:nvPr/>
        </p:nvSpPr>
        <p:spPr>
          <a:xfrm>
            <a:off x="6645275" y="2968625"/>
            <a:ext cx="153988" cy="152400"/>
          </a:xfrm>
          <a:prstGeom prst="rect">
            <a:avLst/>
          </a:prstGeom>
          <a:solidFill>
            <a:srgbClr val="6B6BCF"/>
          </a:solidFill>
          <a:ln>
            <a:noFill/>
          </a:ln>
        </p:spPr>
        <p:style>
          <a:lnRef idx="1">
            <a:schemeClr val="accent1"/>
          </a:lnRef>
          <a:fillRef idx="3">
            <a:schemeClr val="accent1"/>
          </a:fillRef>
          <a:effectRef idx="2">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fontAlgn="auto">
              <a:spcBef>
                <a:spcPts val="0"/>
              </a:spcBef>
              <a:spcAft>
                <a:spcPts val="0"/>
              </a:spcAft>
              <a:defRPr/>
            </a:pPr>
            <a:endParaRPr lang="en-US" sz="1400"/>
          </a:p>
        </p:txBody>
      </p:sp>
      <p:sp>
        <p:nvSpPr>
          <p:cNvPr id="181257" name="TextBox 2"/>
          <p:cNvSpPr txBox="1">
            <a:spLocks noChangeArrowheads="1"/>
          </p:cNvSpPr>
          <p:nvPr/>
        </p:nvSpPr>
        <p:spPr bwMode="auto">
          <a:xfrm>
            <a:off x="6799263" y="2890838"/>
            <a:ext cx="2074862" cy="346075"/>
          </a:xfrm>
          <a:prstGeom prst="rect">
            <a:avLst/>
          </a:prstGeom>
          <a:noFill/>
          <a:ln w="9525">
            <a:noFill/>
            <a:miter lim="800000"/>
            <a:headEnd/>
            <a:tailEnd/>
          </a:ln>
        </p:spPr>
        <p:txBody>
          <a:bodyPr/>
          <a:lstStyle/>
          <a:p>
            <a:r>
              <a:rPr lang="en-US" sz="1400">
                <a:latin typeface="Myriad Pro"/>
              </a:rPr>
              <a:t>Health care costs</a:t>
            </a:r>
          </a:p>
        </p:txBody>
      </p:sp>
      <p:sp>
        <p:nvSpPr>
          <p:cNvPr id="11" name="Rectangle 10"/>
          <p:cNvSpPr/>
          <p:nvPr/>
        </p:nvSpPr>
        <p:spPr>
          <a:xfrm>
            <a:off x="6645275" y="3275013"/>
            <a:ext cx="153988" cy="153987"/>
          </a:xfrm>
          <a:prstGeom prst="rect">
            <a:avLst/>
          </a:prstGeom>
          <a:solidFill>
            <a:srgbClr val="A3A3E0"/>
          </a:solidFill>
          <a:ln>
            <a:noFill/>
          </a:ln>
        </p:spPr>
        <p:style>
          <a:lnRef idx="1">
            <a:schemeClr val="accent1"/>
          </a:lnRef>
          <a:fillRef idx="3">
            <a:schemeClr val="accent1"/>
          </a:fillRef>
          <a:effectRef idx="2">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fontAlgn="auto">
              <a:spcBef>
                <a:spcPts val="0"/>
              </a:spcBef>
              <a:spcAft>
                <a:spcPts val="0"/>
              </a:spcAft>
              <a:defRPr/>
            </a:pPr>
            <a:endParaRPr lang="en-US" sz="1400"/>
          </a:p>
        </p:txBody>
      </p:sp>
      <p:sp>
        <p:nvSpPr>
          <p:cNvPr id="181259" name="TextBox 2"/>
          <p:cNvSpPr txBox="1">
            <a:spLocks noChangeArrowheads="1"/>
          </p:cNvSpPr>
          <p:nvPr/>
        </p:nvSpPr>
        <p:spPr bwMode="auto">
          <a:xfrm>
            <a:off x="6799263" y="3198813"/>
            <a:ext cx="2344737" cy="346075"/>
          </a:xfrm>
          <a:prstGeom prst="rect">
            <a:avLst/>
          </a:prstGeom>
          <a:noFill/>
          <a:ln w="9525">
            <a:noFill/>
            <a:miter lim="800000"/>
            <a:headEnd/>
            <a:tailEnd/>
          </a:ln>
        </p:spPr>
        <p:txBody>
          <a:bodyPr/>
          <a:lstStyle/>
          <a:p>
            <a:r>
              <a:rPr lang="en-US" sz="1400">
                <a:latin typeface="Myriad Pro"/>
              </a:rPr>
              <a:t>Special education costs</a:t>
            </a:r>
          </a:p>
        </p:txBody>
      </p:sp>
      <p:sp>
        <p:nvSpPr>
          <p:cNvPr id="13" name="Rectangle 12"/>
          <p:cNvSpPr/>
          <p:nvPr/>
        </p:nvSpPr>
        <p:spPr>
          <a:xfrm>
            <a:off x="6645275" y="3621088"/>
            <a:ext cx="153988" cy="153987"/>
          </a:xfrm>
          <a:prstGeom prst="rect">
            <a:avLst/>
          </a:prstGeom>
          <a:solidFill>
            <a:srgbClr val="8AC6CD"/>
          </a:solidFill>
          <a:ln>
            <a:noFill/>
          </a:ln>
        </p:spPr>
        <p:style>
          <a:lnRef idx="1">
            <a:schemeClr val="accent1"/>
          </a:lnRef>
          <a:fillRef idx="3">
            <a:schemeClr val="accent1"/>
          </a:fillRef>
          <a:effectRef idx="2">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fontAlgn="auto">
              <a:spcBef>
                <a:spcPts val="0"/>
              </a:spcBef>
              <a:spcAft>
                <a:spcPts val="0"/>
              </a:spcAft>
              <a:defRPr/>
            </a:pPr>
            <a:endParaRPr lang="en-US" sz="1400"/>
          </a:p>
        </p:txBody>
      </p:sp>
      <p:sp>
        <p:nvSpPr>
          <p:cNvPr id="181261" name="TextBox 2"/>
          <p:cNvSpPr txBox="1">
            <a:spLocks noChangeArrowheads="1"/>
          </p:cNvSpPr>
          <p:nvPr/>
        </p:nvSpPr>
        <p:spPr bwMode="auto">
          <a:xfrm>
            <a:off x="6799263" y="3544888"/>
            <a:ext cx="2074862" cy="344487"/>
          </a:xfrm>
          <a:prstGeom prst="rect">
            <a:avLst/>
          </a:prstGeom>
          <a:noFill/>
          <a:ln w="9525">
            <a:noFill/>
            <a:miter lim="800000"/>
            <a:headEnd/>
            <a:tailEnd/>
          </a:ln>
        </p:spPr>
        <p:txBody>
          <a:bodyPr/>
          <a:lstStyle/>
          <a:p>
            <a:r>
              <a:rPr lang="en-US" sz="1400">
                <a:latin typeface="Myriad Pro"/>
              </a:rPr>
              <a:t>Criminal justice costs</a:t>
            </a:r>
          </a:p>
        </p:txBody>
      </p:sp>
      <p:sp>
        <p:nvSpPr>
          <p:cNvPr id="15" name="Rectangle 14"/>
          <p:cNvSpPr/>
          <p:nvPr/>
        </p:nvSpPr>
        <p:spPr>
          <a:xfrm>
            <a:off x="6645275" y="3967163"/>
            <a:ext cx="153988" cy="152400"/>
          </a:xfrm>
          <a:prstGeom prst="rect">
            <a:avLst/>
          </a:prstGeom>
          <a:solidFill>
            <a:srgbClr val="BADDE1"/>
          </a:solidFill>
          <a:ln>
            <a:noFill/>
          </a:ln>
        </p:spPr>
        <p:style>
          <a:lnRef idx="1">
            <a:schemeClr val="accent1"/>
          </a:lnRef>
          <a:fillRef idx="3">
            <a:schemeClr val="accent1"/>
          </a:fillRef>
          <a:effectRef idx="2">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fontAlgn="auto">
              <a:spcBef>
                <a:spcPts val="0"/>
              </a:spcBef>
              <a:spcAft>
                <a:spcPts val="0"/>
              </a:spcAft>
              <a:defRPr/>
            </a:pPr>
            <a:endParaRPr lang="en-US" sz="1400"/>
          </a:p>
        </p:txBody>
      </p:sp>
      <p:sp>
        <p:nvSpPr>
          <p:cNvPr id="181263" name="TextBox 2"/>
          <p:cNvSpPr txBox="1">
            <a:spLocks noChangeArrowheads="1"/>
          </p:cNvSpPr>
          <p:nvPr/>
        </p:nvSpPr>
        <p:spPr bwMode="auto">
          <a:xfrm>
            <a:off x="6799263" y="3889375"/>
            <a:ext cx="2074862" cy="346075"/>
          </a:xfrm>
          <a:prstGeom prst="rect">
            <a:avLst/>
          </a:prstGeom>
          <a:noFill/>
          <a:ln w="9525">
            <a:noFill/>
            <a:miter lim="800000"/>
            <a:headEnd/>
            <a:tailEnd/>
          </a:ln>
        </p:spPr>
        <p:txBody>
          <a:bodyPr/>
          <a:lstStyle/>
          <a:p>
            <a:r>
              <a:rPr lang="en-US" sz="1400">
                <a:latin typeface="Myriad Pro"/>
              </a:rPr>
              <a:t>Child welfare costs</a:t>
            </a:r>
          </a:p>
        </p:txBody>
      </p:sp>
      <p:sp>
        <p:nvSpPr>
          <p:cNvPr id="181264" name="TextBox 17"/>
          <p:cNvSpPr txBox="1">
            <a:spLocks noChangeArrowheads="1"/>
          </p:cNvSpPr>
          <p:nvPr/>
        </p:nvSpPr>
        <p:spPr bwMode="auto">
          <a:xfrm>
            <a:off x="304800" y="6096000"/>
            <a:ext cx="8534400" cy="307975"/>
          </a:xfrm>
          <a:prstGeom prst="rect">
            <a:avLst/>
          </a:prstGeom>
          <a:solidFill>
            <a:srgbClr val="FF0000"/>
          </a:solidFill>
          <a:ln w="9525">
            <a:noFill/>
            <a:miter lim="800000"/>
            <a:headEnd/>
            <a:tailEnd/>
          </a:ln>
        </p:spPr>
        <p:txBody>
          <a:bodyPr>
            <a:spAutoFit/>
          </a:bodyPr>
          <a:lstStyle/>
          <a:p>
            <a:pPr algn="ctr"/>
            <a:r>
              <a:rPr lang="en-US" sz="1400" b="0">
                <a:latin typeface="Arial" charset="0"/>
              </a:rPr>
              <a:t>(</a:t>
            </a:r>
            <a:r>
              <a:rPr lang="en-US" sz="1400">
                <a:latin typeface="Arial" charset="0"/>
              </a:rPr>
              <a:t>Fang X, et al. </a:t>
            </a:r>
            <a:r>
              <a:rPr lang="en-US" sz="1400" i="1">
                <a:latin typeface="Arial" charset="0"/>
              </a:rPr>
              <a:t>Child Abuse Negl </a:t>
            </a:r>
            <a:r>
              <a:rPr lang="en-US" sz="1400">
                <a:latin typeface="Arial" charset="0"/>
              </a:rPr>
              <a:t>(2012)</a:t>
            </a:r>
            <a:endParaRPr lang="en-US" sz="1400">
              <a:latin typeface="Myriad Pro"/>
            </a:endParaRPr>
          </a:p>
        </p:txBody>
      </p:sp>
    </p:spTree>
    <p:extLst>
      <p:ext uri="{BB962C8B-B14F-4D97-AF65-F5344CB8AC3E}">
        <p14:creationId xmlns:p14="http://schemas.microsoft.com/office/powerpoint/2010/main" val="3524035694"/>
      </p:ext>
    </p:extLst>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idx="4294967295"/>
          </p:nvPr>
        </p:nvSpPr>
        <p:spPr/>
        <p:txBody>
          <a:bodyPr/>
          <a:lstStyle/>
          <a:p>
            <a:r>
              <a:rPr lang="en-US" smtClean="0"/>
              <a:t>Synaptic Density </a:t>
            </a:r>
          </a:p>
        </p:txBody>
      </p:sp>
      <p:pic>
        <p:nvPicPr>
          <p:cNvPr id="173059" name="Picture 4" descr="fs609-2"/>
          <p:cNvPicPr>
            <a:picLocks noGrp="1" noChangeAspect="1" noChangeArrowheads="1"/>
          </p:cNvPicPr>
          <p:nvPr>
            <p:ph type="body" idx="4294967295"/>
          </p:nvPr>
        </p:nvPicPr>
        <p:blipFill>
          <a:blip r:embed="rId3" cstate="print"/>
          <a:srcRect/>
          <a:stretch>
            <a:fillRect/>
          </a:stretch>
        </p:blipFill>
        <p:spPr>
          <a:xfrm>
            <a:off x="3678238" y="1676400"/>
            <a:ext cx="5465762" cy="3900488"/>
          </a:xfrm>
        </p:spPr>
      </p:pic>
      <p:sp>
        <p:nvSpPr>
          <p:cNvPr id="173061" name="Rectangle 5"/>
          <p:cNvSpPr>
            <a:spLocks noChangeArrowheads="1"/>
          </p:cNvSpPr>
          <p:nvPr/>
        </p:nvSpPr>
        <p:spPr bwMode="auto">
          <a:xfrm>
            <a:off x="3352800" y="6248400"/>
            <a:ext cx="5391150" cy="369888"/>
          </a:xfrm>
          <a:prstGeom prst="rect">
            <a:avLst/>
          </a:prstGeom>
          <a:noFill/>
          <a:ln w="9525">
            <a:noFill/>
            <a:miter lim="800000"/>
            <a:headEnd/>
            <a:tailEnd/>
          </a:ln>
        </p:spPr>
        <p:txBody>
          <a:bodyPr wrap="none">
            <a:spAutoFit/>
          </a:bodyPr>
          <a:lstStyle/>
          <a:p>
            <a:r>
              <a:rPr lang="en-US" b="0">
                <a:latin typeface="Arial" charset="0"/>
              </a:rPr>
              <a:t>SOURCE: Harvard Center on the Developing Child</a:t>
            </a:r>
          </a:p>
        </p:txBody>
      </p:sp>
      <p:pic>
        <p:nvPicPr>
          <p:cNvPr id="173062" name="Picture 5"/>
          <p:cNvPicPr>
            <a:picLocks noChangeAspect="1" noChangeArrowheads="1"/>
          </p:cNvPicPr>
          <p:nvPr/>
        </p:nvPicPr>
        <p:blipFill>
          <a:blip r:embed="rId4" cstate="print"/>
          <a:srcRect/>
          <a:stretch>
            <a:fillRect/>
          </a:stretch>
        </p:blipFill>
        <p:spPr bwMode="auto">
          <a:xfrm>
            <a:off x="304800" y="1752600"/>
            <a:ext cx="3124200" cy="3352800"/>
          </a:xfrm>
          <a:prstGeom prst="rect">
            <a:avLst/>
          </a:prstGeom>
          <a:noFill/>
          <a:ln w="9525">
            <a:noFill/>
            <a:miter lim="800000"/>
            <a:headEnd/>
            <a:tailEnd/>
          </a:ln>
        </p:spPr>
      </p:pic>
      <p:sp>
        <p:nvSpPr>
          <p:cNvPr id="173063" name="Text Box 7"/>
          <p:cNvSpPr txBox="1">
            <a:spLocks noChangeArrowheads="1"/>
          </p:cNvSpPr>
          <p:nvPr/>
        </p:nvSpPr>
        <p:spPr bwMode="auto">
          <a:xfrm>
            <a:off x="228600" y="5599113"/>
            <a:ext cx="3124200" cy="641350"/>
          </a:xfrm>
          <a:prstGeom prst="rect">
            <a:avLst/>
          </a:prstGeom>
          <a:noFill/>
          <a:ln w="9525">
            <a:noFill/>
            <a:miter lim="800000"/>
            <a:headEnd/>
            <a:tailEnd/>
          </a:ln>
        </p:spPr>
        <p:txBody>
          <a:bodyPr>
            <a:spAutoFit/>
          </a:bodyPr>
          <a:lstStyle/>
          <a:p>
            <a:r>
              <a:rPr lang="en-US" b="0">
                <a:latin typeface="Arial" charset="0"/>
              </a:rPr>
              <a:t>700 new synapses (neural </a:t>
            </a:r>
          </a:p>
          <a:p>
            <a:r>
              <a:rPr lang="en-US" b="0">
                <a:latin typeface="Arial" charset="0"/>
              </a:rPr>
              <a:t>connections) every second</a:t>
            </a:r>
          </a:p>
        </p:txBody>
      </p:sp>
    </p:spTree>
    <p:extLst>
      <p:ext uri="{BB962C8B-B14F-4D97-AF65-F5344CB8AC3E}">
        <p14:creationId xmlns:p14="http://schemas.microsoft.com/office/powerpoint/2010/main" val="190871261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010" name="Picture 2"/>
          <p:cNvPicPr>
            <a:picLocks noChangeAspect="1" noChangeArrowheads="1"/>
          </p:cNvPicPr>
          <p:nvPr/>
        </p:nvPicPr>
        <p:blipFill>
          <a:blip r:embed="rId3" cstate="print"/>
          <a:srcRect/>
          <a:stretch>
            <a:fillRect/>
          </a:stretch>
        </p:blipFill>
        <p:spPr bwMode="auto">
          <a:xfrm>
            <a:off x="609600" y="304800"/>
            <a:ext cx="7924800" cy="5562600"/>
          </a:xfrm>
          <a:prstGeom prst="rect">
            <a:avLst/>
          </a:prstGeom>
          <a:noFill/>
          <a:ln w="9525">
            <a:noFill/>
            <a:miter lim="800000"/>
            <a:headEnd/>
            <a:tailEnd/>
          </a:ln>
        </p:spPr>
      </p:pic>
      <p:sp>
        <p:nvSpPr>
          <p:cNvPr id="171011" name="TextBox 1"/>
          <p:cNvSpPr txBox="1">
            <a:spLocks noChangeArrowheads="1"/>
          </p:cNvSpPr>
          <p:nvPr/>
        </p:nvSpPr>
        <p:spPr bwMode="auto">
          <a:xfrm>
            <a:off x="347241" y="5867400"/>
            <a:ext cx="8623139" cy="646331"/>
          </a:xfrm>
          <a:prstGeom prst="rect">
            <a:avLst/>
          </a:prstGeom>
          <a:noFill/>
          <a:ln w="9525">
            <a:noFill/>
            <a:miter lim="800000"/>
            <a:headEnd/>
            <a:tailEnd/>
          </a:ln>
        </p:spPr>
        <p:txBody>
          <a:bodyPr wrap="square">
            <a:spAutoFit/>
          </a:bodyPr>
          <a:lstStyle/>
          <a:p>
            <a:pPr algn="ctr"/>
            <a:r>
              <a:rPr lang="en-US" b="0" dirty="0">
                <a:latin typeface="Arial" charset="0"/>
              </a:rPr>
              <a:t>Brain activity of a normal five-year-old child (left)</a:t>
            </a:r>
          </a:p>
          <a:p>
            <a:pPr algn="ctr"/>
            <a:r>
              <a:rPr lang="en-US" b="0" dirty="0">
                <a:latin typeface="Arial" charset="0"/>
              </a:rPr>
              <a:t>and a five-year-old institutionalized </a:t>
            </a:r>
            <a:r>
              <a:rPr lang="en-US" b="0" dirty="0" smtClean="0">
                <a:latin typeface="Arial" charset="0"/>
              </a:rPr>
              <a:t>orphan neglected </a:t>
            </a:r>
            <a:r>
              <a:rPr lang="en-US" b="0" dirty="0">
                <a:latin typeface="Arial" charset="0"/>
              </a:rPr>
              <a:t>in infancy (right).</a:t>
            </a:r>
          </a:p>
        </p:txBody>
      </p:sp>
    </p:spTree>
    <p:extLst>
      <p:ext uri="{BB962C8B-B14F-4D97-AF65-F5344CB8AC3E}">
        <p14:creationId xmlns:p14="http://schemas.microsoft.com/office/powerpoint/2010/main" val="236063944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Title 1"/>
          <p:cNvSpPr>
            <a:spLocks noGrp="1"/>
          </p:cNvSpPr>
          <p:nvPr>
            <p:ph type="title" idx="4294967295"/>
          </p:nvPr>
        </p:nvSpPr>
        <p:spPr>
          <a:xfrm>
            <a:off x="228600" y="228600"/>
            <a:ext cx="8686800" cy="1219200"/>
          </a:xfrm>
          <a:noFill/>
        </p:spPr>
        <p:txBody>
          <a:bodyPr anchor="t"/>
          <a:lstStyle/>
          <a:p>
            <a:pPr eaLnBrk="1" hangingPunct="1"/>
            <a:r>
              <a:rPr lang="en-US" sz="3600" b="1" smtClean="0">
                <a:effectLst/>
              </a:rPr>
              <a:t>SSNRs :  Influence Early Brain Development and Buffer Adverse Childhood Experiences</a:t>
            </a:r>
          </a:p>
        </p:txBody>
      </p:sp>
      <p:sp>
        <p:nvSpPr>
          <p:cNvPr id="185347" name="Content Placeholder 2"/>
          <p:cNvSpPr>
            <a:spLocks noGrp="1"/>
          </p:cNvSpPr>
          <p:nvPr>
            <p:ph idx="4294967295"/>
          </p:nvPr>
        </p:nvSpPr>
        <p:spPr>
          <a:xfrm>
            <a:off x="228600" y="1828800"/>
            <a:ext cx="5638800" cy="4648200"/>
          </a:xfrm>
          <a:noFill/>
        </p:spPr>
        <p:txBody>
          <a:bodyPr/>
          <a:lstStyle/>
          <a:p>
            <a:pPr marL="365125" indent="-365125" eaLnBrk="1" hangingPunct="1">
              <a:spcBef>
                <a:spcPct val="0"/>
              </a:spcBef>
              <a:buClr>
                <a:srgbClr val="9BBB59"/>
              </a:buClr>
              <a:buFont typeface="Wingdings" pitchFamily="2" charset="2"/>
              <a:buChar char="l"/>
            </a:pPr>
            <a:r>
              <a:rPr lang="en-US" sz="2400" smtClean="0">
                <a:effectLst/>
              </a:rPr>
              <a:t>Healthy development depends on the quality and reliability of a young children’s relationships with the important people in their lives</a:t>
            </a:r>
          </a:p>
          <a:p>
            <a:pPr marL="365125" indent="-365125" eaLnBrk="1" hangingPunct="1">
              <a:spcBef>
                <a:spcPct val="0"/>
              </a:spcBef>
              <a:buClr>
                <a:srgbClr val="9BBB59"/>
              </a:buClr>
            </a:pPr>
            <a:endParaRPr lang="en-US" sz="2400" smtClean="0">
              <a:effectLst/>
            </a:endParaRPr>
          </a:p>
          <a:p>
            <a:pPr marL="365125" indent="-365125" eaLnBrk="1" hangingPunct="1">
              <a:spcBef>
                <a:spcPct val="0"/>
              </a:spcBef>
              <a:buClr>
                <a:srgbClr val="9BBB59"/>
              </a:buClr>
              <a:buFont typeface="Wingdings" pitchFamily="2" charset="2"/>
              <a:buChar char="l"/>
            </a:pPr>
            <a:r>
              <a:rPr kumimoji="1" lang="en-US" sz="2400" smtClean="0">
                <a:effectLst/>
              </a:rPr>
              <a:t>Nurturing, responsive, and individualized interactions build healthy brain architecture that provides a strong foundation for future learning, behavior, and health</a:t>
            </a:r>
          </a:p>
          <a:p>
            <a:pPr marL="365125" indent="-365125" eaLnBrk="1" hangingPunct="1">
              <a:spcBef>
                <a:spcPct val="0"/>
              </a:spcBef>
              <a:buClr>
                <a:srgbClr val="9BBB59"/>
              </a:buClr>
              <a:buFont typeface="Wingdings" pitchFamily="2" charset="2"/>
              <a:buChar char="l"/>
            </a:pPr>
            <a:endParaRPr kumimoji="1" lang="en-US" sz="2400" smtClean="0">
              <a:effectLst/>
            </a:endParaRPr>
          </a:p>
          <a:p>
            <a:pPr marL="365125" indent="-365125" eaLnBrk="1" hangingPunct="1">
              <a:spcBef>
                <a:spcPct val="0"/>
              </a:spcBef>
              <a:buClr>
                <a:srgbClr val="9BBB59"/>
              </a:buClr>
              <a:buFont typeface="Wingdings" pitchFamily="2" charset="2"/>
              <a:buChar char="l"/>
            </a:pPr>
            <a:r>
              <a:rPr kumimoji="1" lang="en-US" sz="2400" smtClean="0">
                <a:effectLst/>
              </a:rPr>
              <a:t>SSNRs can provide a buffer for ACE</a:t>
            </a:r>
          </a:p>
          <a:p>
            <a:pPr marL="365125" indent="-365125" eaLnBrk="1" hangingPunct="1"/>
            <a:endParaRPr lang="en-US" smtClean="0">
              <a:effectLst/>
            </a:endParaRPr>
          </a:p>
        </p:txBody>
      </p:sp>
      <p:pic>
        <p:nvPicPr>
          <p:cNvPr id="185348" name="Picture 7"/>
          <p:cNvPicPr>
            <a:picLocks noChangeAspect="1" noChangeArrowheads="1"/>
          </p:cNvPicPr>
          <p:nvPr/>
        </p:nvPicPr>
        <p:blipFill>
          <a:blip r:embed="rId3" cstate="print"/>
          <a:srcRect/>
          <a:stretch>
            <a:fillRect/>
          </a:stretch>
        </p:blipFill>
        <p:spPr bwMode="auto">
          <a:xfrm>
            <a:off x="6096000" y="2209800"/>
            <a:ext cx="2733675" cy="3810000"/>
          </a:xfrm>
          <a:prstGeom prst="rect">
            <a:avLst/>
          </a:prstGeom>
          <a:noFill/>
          <a:ln w="9525">
            <a:noFill/>
            <a:miter lim="800000"/>
            <a:headEnd/>
            <a:tailEnd/>
          </a:ln>
        </p:spPr>
      </p:pic>
    </p:spTree>
    <p:extLst>
      <p:ext uri="{BB962C8B-B14F-4D97-AF65-F5344CB8AC3E}">
        <p14:creationId xmlns:p14="http://schemas.microsoft.com/office/powerpoint/2010/main" val="2911371654"/>
      </p:ext>
    </p:extLst>
  </p:cSld>
  <p:clrMapOvr>
    <a:masterClrMapping/>
  </p:clrMapOvr>
  <p:transition spd="slow"/>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#3</a:t>
            </a:r>
          </a:p>
        </p:txBody>
      </p:sp>
      <p:sp>
        <p:nvSpPr>
          <p:cNvPr id="5" name="Content Placeholder 4"/>
          <p:cNvSpPr>
            <a:spLocks noGrp="1"/>
          </p:cNvSpPr>
          <p:nvPr>
            <p:ph idx="1"/>
          </p:nvPr>
        </p:nvSpPr>
        <p:spPr/>
        <p:txBody>
          <a:bodyPr/>
          <a:lstStyle/>
          <a:p>
            <a:pPr>
              <a:defRPr/>
            </a:pPr>
            <a:endParaRPr lang="en-US"/>
          </a:p>
        </p:txBody>
      </p:sp>
    </p:spTree>
    <p:extLst>
      <p:ext uri="{BB962C8B-B14F-4D97-AF65-F5344CB8AC3E}">
        <p14:creationId xmlns:p14="http://schemas.microsoft.com/office/powerpoint/2010/main" val="383090679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3026" name="Rectangle 2"/>
          <p:cNvSpPr>
            <a:spLocks noGrp="1" noChangeArrowheads="1"/>
          </p:cNvSpPr>
          <p:nvPr>
            <p:ph type="title"/>
          </p:nvPr>
        </p:nvSpPr>
        <p:spPr/>
        <p:txBody>
          <a:bodyPr/>
          <a:lstStyle/>
          <a:p>
            <a:pPr eaLnBrk="1" hangingPunct="1">
              <a:defRPr/>
            </a:pPr>
            <a:r>
              <a:rPr lang="en-US" dirty="0" smtClean="0"/>
              <a:t>SEXUAL ABUSE AND THE BRAIN</a:t>
            </a:r>
          </a:p>
        </p:txBody>
      </p:sp>
      <p:sp>
        <p:nvSpPr>
          <p:cNvPr id="67587" name="Rectangle 3"/>
          <p:cNvSpPr>
            <a:spLocks noGrp="1" noChangeArrowheads="1"/>
          </p:cNvSpPr>
          <p:nvPr>
            <p:ph type="body" idx="1"/>
          </p:nvPr>
        </p:nvSpPr>
        <p:spPr/>
        <p:txBody>
          <a:bodyPr/>
          <a:lstStyle/>
          <a:p>
            <a:pPr eaLnBrk="1" hangingPunct="1">
              <a:lnSpc>
                <a:spcPct val="90000"/>
              </a:lnSpc>
            </a:pPr>
            <a:r>
              <a:rPr lang="en-US" smtClean="0">
                <a:solidFill>
                  <a:srgbClr val="006300"/>
                </a:solidFill>
                <a:effectLst/>
              </a:rPr>
              <a:t>Children may be more susceptible than adults to cellular microenvironments and impact on brain development</a:t>
            </a:r>
          </a:p>
          <a:p>
            <a:pPr eaLnBrk="1" hangingPunct="1">
              <a:lnSpc>
                <a:spcPct val="90000"/>
              </a:lnSpc>
            </a:pPr>
            <a:r>
              <a:rPr lang="en-US" smtClean="0">
                <a:solidFill>
                  <a:srgbClr val="006300"/>
                </a:solidFill>
                <a:effectLst/>
              </a:rPr>
              <a:t>High rate of PTSD (42% to 90%) </a:t>
            </a:r>
          </a:p>
          <a:p>
            <a:pPr eaLnBrk="1" hangingPunct="1">
              <a:lnSpc>
                <a:spcPct val="90000"/>
              </a:lnSpc>
            </a:pPr>
            <a:r>
              <a:rPr lang="en-US" smtClean="0">
                <a:solidFill>
                  <a:srgbClr val="006300"/>
                </a:solidFill>
                <a:effectLst/>
              </a:rPr>
              <a:t>[Physical abuse rate of PTSD may be 50%]</a:t>
            </a:r>
          </a:p>
          <a:p>
            <a:pPr eaLnBrk="1" hangingPunct="1">
              <a:lnSpc>
                <a:spcPct val="90000"/>
              </a:lnSpc>
            </a:pPr>
            <a:r>
              <a:rPr lang="en-US" smtClean="0">
                <a:solidFill>
                  <a:srgbClr val="006300"/>
                </a:solidFill>
                <a:effectLst/>
              </a:rPr>
              <a:t>Limbic-hypothalamic-pituitary-adrenal axis is at risk (may be “over sensitive”)</a:t>
            </a:r>
          </a:p>
          <a:p>
            <a:pPr eaLnBrk="1" hangingPunct="1">
              <a:lnSpc>
                <a:spcPct val="90000"/>
              </a:lnSpc>
            </a:pPr>
            <a:endParaRPr lang="en-US" smtClean="0">
              <a:effectLst/>
            </a:endParaRPr>
          </a:p>
          <a:p>
            <a:pPr>
              <a:buFontTx/>
              <a:buNone/>
            </a:pPr>
            <a:r>
              <a:rPr lang="en-US" sz="1200" smtClean="0">
                <a:effectLst/>
              </a:rPr>
              <a:t>De Bellis, M. Spratt E, Hooper  S. Neurodevelopmental Biology Associated with Childhood Sexual Abuse.  JCSA 2011.</a:t>
            </a:r>
          </a:p>
        </p:txBody>
      </p:sp>
    </p:spTree>
    <p:extLst>
      <p:ext uri="{BB962C8B-B14F-4D97-AF65-F5344CB8AC3E}">
        <p14:creationId xmlns:p14="http://schemas.microsoft.com/office/powerpoint/2010/main" val="399438554"/>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0" name="Rectangle 2"/>
          <p:cNvSpPr>
            <a:spLocks noGrp="1" noChangeArrowheads="1"/>
          </p:cNvSpPr>
          <p:nvPr>
            <p:ph type="title"/>
          </p:nvPr>
        </p:nvSpPr>
        <p:spPr/>
        <p:txBody>
          <a:bodyPr/>
          <a:lstStyle/>
          <a:p>
            <a:pPr eaLnBrk="1" hangingPunct="1">
              <a:defRPr/>
            </a:pPr>
            <a:r>
              <a:rPr lang="en-US" smtClean="0"/>
              <a:t>SEXUAL ABUSE AND THE BRAIN</a:t>
            </a:r>
          </a:p>
        </p:txBody>
      </p:sp>
      <p:sp>
        <p:nvSpPr>
          <p:cNvPr id="68611" name="Rectangle 3"/>
          <p:cNvSpPr>
            <a:spLocks noGrp="1" noChangeArrowheads="1"/>
          </p:cNvSpPr>
          <p:nvPr>
            <p:ph type="body" idx="1"/>
          </p:nvPr>
        </p:nvSpPr>
        <p:spPr/>
        <p:txBody>
          <a:bodyPr/>
          <a:lstStyle/>
          <a:p>
            <a:pPr eaLnBrk="1" hangingPunct="1">
              <a:defRPr/>
            </a:pPr>
            <a:r>
              <a:rPr lang="en-US" dirty="0" smtClean="0">
                <a:solidFill>
                  <a:schemeClr val="accent2">
                    <a:lumMod val="50000"/>
                  </a:schemeClr>
                </a:solidFill>
                <a:effectLst/>
              </a:rPr>
              <a:t>Increased sensitivity of the locus </a:t>
            </a:r>
            <a:r>
              <a:rPr lang="en-US" dirty="0" err="1" smtClean="0">
                <a:solidFill>
                  <a:schemeClr val="accent2">
                    <a:lumMod val="50000"/>
                  </a:schemeClr>
                </a:solidFill>
                <a:effectLst/>
              </a:rPr>
              <a:t>ceruleus</a:t>
            </a:r>
            <a:r>
              <a:rPr lang="en-US" dirty="0" smtClean="0">
                <a:solidFill>
                  <a:schemeClr val="accent2">
                    <a:lumMod val="50000"/>
                  </a:schemeClr>
                </a:solidFill>
                <a:effectLst/>
              </a:rPr>
              <a:t>/SNS/</a:t>
            </a:r>
            <a:r>
              <a:rPr lang="en-US" dirty="0" err="1" smtClean="0">
                <a:solidFill>
                  <a:schemeClr val="accent2">
                    <a:lumMod val="50000"/>
                  </a:schemeClr>
                </a:solidFill>
                <a:effectLst/>
              </a:rPr>
              <a:t>chatecholamine</a:t>
            </a:r>
            <a:r>
              <a:rPr lang="en-US" dirty="0" smtClean="0">
                <a:solidFill>
                  <a:schemeClr val="accent2">
                    <a:lumMod val="50000"/>
                  </a:schemeClr>
                </a:solidFill>
                <a:effectLst/>
              </a:rPr>
              <a:t> system?</a:t>
            </a:r>
          </a:p>
          <a:p>
            <a:pPr eaLnBrk="1" hangingPunct="1">
              <a:defRPr/>
            </a:pPr>
            <a:r>
              <a:rPr lang="en-US" dirty="0" smtClean="0">
                <a:solidFill>
                  <a:schemeClr val="accent2">
                    <a:lumMod val="50000"/>
                  </a:schemeClr>
                </a:solidFill>
                <a:effectLst/>
              </a:rPr>
              <a:t>Responsible for high heart rate, blood pressure, other effects</a:t>
            </a:r>
          </a:p>
          <a:p>
            <a:pPr eaLnBrk="1" hangingPunct="1">
              <a:defRPr/>
            </a:pPr>
            <a:r>
              <a:rPr lang="en-US" dirty="0" smtClean="0">
                <a:solidFill>
                  <a:schemeClr val="accent2">
                    <a:lumMod val="50000"/>
                  </a:schemeClr>
                </a:solidFill>
                <a:effectLst/>
              </a:rPr>
              <a:t>Becomes </a:t>
            </a:r>
            <a:r>
              <a:rPr lang="en-US" dirty="0" err="1" smtClean="0">
                <a:solidFill>
                  <a:schemeClr val="accent2">
                    <a:lumMod val="50000"/>
                  </a:schemeClr>
                </a:solidFill>
                <a:effectLst/>
              </a:rPr>
              <a:t>dysregulated</a:t>
            </a:r>
            <a:r>
              <a:rPr lang="en-US" dirty="0" smtClean="0">
                <a:solidFill>
                  <a:schemeClr val="accent2">
                    <a:lumMod val="50000"/>
                  </a:schemeClr>
                </a:solidFill>
                <a:effectLst/>
              </a:rPr>
              <a:t>?</a:t>
            </a:r>
          </a:p>
          <a:p>
            <a:pPr eaLnBrk="1" hangingPunct="1">
              <a:defRPr/>
            </a:pPr>
            <a:endParaRPr lang="en-US" dirty="0" smtClean="0">
              <a:effectLst/>
            </a:endParaRPr>
          </a:p>
          <a:p>
            <a:pPr eaLnBrk="1" hangingPunct="1">
              <a:defRPr/>
            </a:pPr>
            <a:endParaRPr lang="en-US" dirty="0" smtClean="0">
              <a:effectLst/>
            </a:endParaRPr>
          </a:p>
        </p:txBody>
      </p:sp>
    </p:spTree>
    <p:extLst>
      <p:ext uri="{BB962C8B-B14F-4D97-AF65-F5344CB8AC3E}">
        <p14:creationId xmlns:p14="http://schemas.microsoft.com/office/powerpoint/2010/main" val="4198237001"/>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5074" name="Rectangle 2"/>
          <p:cNvSpPr>
            <a:spLocks noGrp="1" noChangeArrowheads="1"/>
          </p:cNvSpPr>
          <p:nvPr>
            <p:ph type="title"/>
          </p:nvPr>
        </p:nvSpPr>
        <p:spPr/>
        <p:txBody>
          <a:bodyPr/>
          <a:lstStyle/>
          <a:p>
            <a:pPr eaLnBrk="1" hangingPunct="1">
              <a:defRPr/>
            </a:pPr>
            <a:r>
              <a:rPr lang="en-US" smtClean="0"/>
              <a:t>SEXUAL ABUSE AND THE BRAIN</a:t>
            </a:r>
          </a:p>
        </p:txBody>
      </p:sp>
      <p:sp>
        <p:nvSpPr>
          <p:cNvPr id="69635" name="Rectangle 3"/>
          <p:cNvSpPr>
            <a:spLocks noGrp="1" noChangeArrowheads="1"/>
          </p:cNvSpPr>
          <p:nvPr>
            <p:ph type="body" idx="1"/>
          </p:nvPr>
        </p:nvSpPr>
        <p:spPr/>
        <p:txBody>
          <a:bodyPr/>
          <a:lstStyle/>
          <a:p>
            <a:pPr eaLnBrk="1" hangingPunct="1">
              <a:defRPr/>
            </a:pPr>
            <a:r>
              <a:rPr lang="en-US" dirty="0" smtClean="0">
                <a:solidFill>
                  <a:schemeClr val="accent2">
                    <a:lumMod val="50000"/>
                  </a:schemeClr>
                </a:solidFill>
                <a:effectLst/>
              </a:rPr>
              <a:t>Serotonin may become low in the prefrontal cortex – associated with depression, suicidal behaviors, impulsivity</a:t>
            </a:r>
          </a:p>
          <a:p>
            <a:pPr eaLnBrk="1" hangingPunct="1">
              <a:defRPr/>
            </a:pPr>
            <a:r>
              <a:rPr lang="en-US" dirty="0" smtClean="0">
                <a:solidFill>
                  <a:schemeClr val="accent2">
                    <a:lumMod val="50000"/>
                  </a:schemeClr>
                </a:solidFill>
                <a:effectLst/>
              </a:rPr>
              <a:t>May lead to “learned helplessness”</a:t>
            </a:r>
          </a:p>
          <a:p>
            <a:pPr eaLnBrk="1" hangingPunct="1">
              <a:defRPr/>
            </a:pPr>
            <a:endParaRPr lang="en-US" dirty="0" smtClean="0">
              <a:effectLst/>
            </a:endParaRPr>
          </a:p>
          <a:p>
            <a:pPr eaLnBrk="1" hangingPunct="1">
              <a:defRPr/>
            </a:pPr>
            <a:endParaRPr lang="en-US" dirty="0" smtClean="0">
              <a:effectLst/>
            </a:endParaRPr>
          </a:p>
        </p:txBody>
      </p:sp>
    </p:spTree>
    <p:extLst>
      <p:ext uri="{BB962C8B-B14F-4D97-AF65-F5344CB8AC3E}">
        <p14:creationId xmlns:p14="http://schemas.microsoft.com/office/powerpoint/2010/main" val="656444384"/>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6098" name="Rectangle 2"/>
          <p:cNvSpPr>
            <a:spLocks noGrp="1" noChangeArrowheads="1"/>
          </p:cNvSpPr>
          <p:nvPr>
            <p:ph type="title"/>
          </p:nvPr>
        </p:nvSpPr>
        <p:spPr/>
        <p:txBody>
          <a:bodyPr/>
          <a:lstStyle/>
          <a:p>
            <a:pPr eaLnBrk="1" hangingPunct="1">
              <a:defRPr/>
            </a:pPr>
            <a:r>
              <a:rPr lang="en-US" smtClean="0"/>
              <a:t>SEXUAL ABUSE AND THE BRAIN</a:t>
            </a:r>
          </a:p>
        </p:txBody>
      </p:sp>
      <p:sp>
        <p:nvSpPr>
          <p:cNvPr id="70659" name="Rectangle 3"/>
          <p:cNvSpPr>
            <a:spLocks noGrp="1" noChangeArrowheads="1"/>
          </p:cNvSpPr>
          <p:nvPr>
            <p:ph type="body" idx="1"/>
          </p:nvPr>
        </p:nvSpPr>
        <p:spPr/>
        <p:txBody>
          <a:bodyPr/>
          <a:lstStyle/>
          <a:p>
            <a:pPr eaLnBrk="1" hangingPunct="1">
              <a:defRPr/>
            </a:pPr>
            <a:r>
              <a:rPr lang="en-US" sz="2800" dirty="0" err="1" smtClean="0">
                <a:solidFill>
                  <a:schemeClr val="accent2">
                    <a:lumMod val="50000"/>
                  </a:schemeClr>
                </a:solidFill>
                <a:effectLst/>
              </a:rPr>
              <a:t>Neuroimaging</a:t>
            </a:r>
            <a:r>
              <a:rPr lang="en-US" sz="2800" dirty="0" smtClean="0">
                <a:solidFill>
                  <a:schemeClr val="accent2">
                    <a:lumMod val="50000"/>
                  </a:schemeClr>
                </a:solidFill>
                <a:effectLst/>
              </a:rPr>
              <a:t> of adults supports the concept that medial prefrontal regions responsible for executive functions are </a:t>
            </a:r>
            <a:r>
              <a:rPr lang="en-US" sz="2800" dirty="0" err="1" smtClean="0">
                <a:solidFill>
                  <a:schemeClr val="accent2">
                    <a:lumMod val="50000"/>
                  </a:schemeClr>
                </a:solidFill>
                <a:effectLst/>
              </a:rPr>
              <a:t>hyporesponsive</a:t>
            </a:r>
            <a:r>
              <a:rPr lang="en-US" sz="2800" dirty="0" smtClean="0">
                <a:solidFill>
                  <a:schemeClr val="accent2">
                    <a:lumMod val="50000"/>
                  </a:schemeClr>
                </a:solidFill>
                <a:effectLst/>
              </a:rPr>
              <a:t> when abused as children</a:t>
            </a:r>
          </a:p>
          <a:p>
            <a:pPr eaLnBrk="1" hangingPunct="1">
              <a:defRPr/>
            </a:pPr>
            <a:r>
              <a:rPr lang="en-US" sz="2800" dirty="0" err="1" smtClean="0">
                <a:solidFill>
                  <a:schemeClr val="accent2">
                    <a:lumMod val="50000"/>
                  </a:schemeClr>
                </a:solidFill>
                <a:effectLst/>
              </a:rPr>
              <a:t>Amygdala</a:t>
            </a:r>
            <a:r>
              <a:rPr lang="en-US" sz="2800" dirty="0" smtClean="0">
                <a:solidFill>
                  <a:schemeClr val="accent2">
                    <a:lumMod val="50000"/>
                  </a:schemeClr>
                </a:solidFill>
                <a:effectLst/>
              </a:rPr>
              <a:t> is </a:t>
            </a:r>
            <a:r>
              <a:rPr lang="en-US" sz="2800" dirty="0" err="1" smtClean="0">
                <a:solidFill>
                  <a:schemeClr val="accent2">
                    <a:lumMod val="50000"/>
                  </a:schemeClr>
                </a:solidFill>
                <a:effectLst/>
              </a:rPr>
              <a:t>hyperresponsive</a:t>
            </a:r>
            <a:endParaRPr lang="en-US" sz="2800" dirty="0" smtClean="0">
              <a:solidFill>
                <a:schemeClr val="accent2">
                  <a:lumMod val="50000"/>
                </a:schemeClr>
              </a:solidFill>
              <a:effectLst/>
            </a:endParaRPr>
          </a:p>
          <a:p>
            <a:pPr eaLnBrk="1" hangingPunct="1">
              <a:defRPr/>
            </a:pPr>
            <a:r>
              <a:rPr lang="en-US" sz="2800" dirty="0" smtClean="0">
                <a:solidFill>
                  <a:schemeClr val="accent2">
                    <a:lumMod val="50000"/>
                  </a:schemeClr>
                </a:solidFill>
                <a:effectLst/>
              </a:rPr>
              <a:t>Corpus </a:t>
            </a:r>
            <a:r>
              <a:rPr lang="en-US" sz="2800" dirty="0" err="1" smtClean="0">
                <a:solidFill>
                  <a:schemeClr val="accent2">
                    <a:lumMod val="50000"/>
                  </a:schemeClr>
                </a:solidFill>
                <a:effectLst/>
              </a:rPr>
              <a:t>callosum</a:t>
            </a:r>
            <a:r>
              <a:rPr lang="en-US" sz="2800" dirty="0" smtClean="0">
                <a:solidFill>
                  <a:schemeClr val="accent2">
                    <a:lumMod val="50000"/>
                  </a:schemeClr>
                </a:solidFill>
                <a:effectLst/>
              </a:rPr>
              <a:t> is decreased (males more than females?)</a:t>
            </a:r>
          </a:p>
          <a:p>
            <a:pPr eaLnBrk="1" hangingPunct="1">
              <a:defRPr/>
            </a:pPr>
            <a:r>
              <a:rPr lang="en-US" sz="2800" dirty="0" smtClean="0">
                <a:solidFill>
                  <a:schemeClr val="accent2">
                    <a:lumMod val="50000"/>
                  </a:schemeClr>
                </a:solidFill>
                <a:effectLst/>
              </a:rPr>
              <a:t>Smaller overall brain volume (e.g. 8%) as adults</a:t>
            </a:r>
          </a:p>
          <a:p>
            <a:pPr eaLnBrk="1" hangingPunct="1">
              <a:defRPr/>
            </a:pPr>
            <a:endParaRPr lang="en-US" sz="2800" dirty="0" smtClean="0">
              <a:effectLst/>
            </a:endParaRPr>
          </a:p>
        </p:txBody>
      </p:sp>
    </p:spTree>
    <p:extLst>
      <p:ext uri="{BB962C8B-B14F-4D97-AF65-F5344CB8AC3E}">
        <p14:creationId xmlns:p14="http://schemas.microsoft.com/office/powerpoint/2010/main" val="729480655"/>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#4</a:t>
            </a:r>
          </a:p>
        </p:txBody>
      </p:sp>
      <p:sp>
        <p:nvSpPr>
          <p:cNvPr id="3" name="Content Placeholder 2"/>
          <p:cNvSpPr>
            <a:spLocks noGrp="1"/>
          </p:cNvSpPr>
          <p:nvPr>
            <p:ph idx="1"/>
          </p:nvPr>
        </p:nvSpPr>
        <p:spPr/>
        <p:txBody>
          <a:bodyPr/>
          <a:lstStyle/>
          <a:p>
            <a:pPr>
              <a:defRPr/>
            </a:pPr>
            <a:endParaRPr lang="en-US" dirty="0"/>
          </a:p>
        </p:txBody>
      </p:sp>
    </p:spTree>
    <p:extLst>
      <p:ext uri="{BB962C8B-B14F-4D97-AF65-F5344CB8AC3E}">
        <p14:creationId xmlns:p14="http://schemas.microsoft.com/office/powerpoint/2010/main" val="19733108"/>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Title 1"/>
          <p:cNvSpPr>
            <a:spLocks noGrp="1"/>
          </p:cNvSpPr>
          <p:nvPr>
            <p:ph type="title"/>
          </p:nvPr>
        </p:nvSpPr>
        <p:spPr/>
        <p:txBody>
          <a:bodyPr/>
          <a:lstStyle/>
          <a:p>
            <a:r>
              <a:rPr lang="en-US" smtClean="0">
                <a:effectLst/>
              </a:rPr>
              <a:t>TELOMERES</a:t>
            </a:r>
          </a:p>
        </p:txBody>
      </p:sp>
      <p:sp>
        <p:nvSpPr>
          <p:cNvPr id="132098" name="Content Placeholder 2"/>
          <p:cNvSpPr>
            <a:spLocks noGrp="1"/>
          </p:cNvSpPr>
          <p:nvPr>
            <p:ph idx="1"/>
          </p:nvPr>
        </p:nvSpPr>
        <p:spPr/>
        <p:txBody>
          <a:bodyPr>
            <a:normAutofit/>
          </a:bodyPr>
          <a:lstStyle/>
          <a:p>
            <a:r>
              <a:rPr lang="en-US" sz="2800" dirty="0" smtClean="0">
                <a:effectLst/>
              </a:rPr>
              <a:t>Telomeres are the ends of DNA strands which are shortened with each cellular division.  </a:t>
            </a:r>
          </a:p>
          <a:p>
            <a:r>
              <a:rPr lang="en-US" sz="2800" dirty="0" smtClean="0">
                <a:effectLst/>
              </a:rPr>
              <a:t>With each replication, telomeres shorten until the “</a:t>
            </a:r>
            <a:r>
              <a:rPr lang="en-US" sz="2800" dirty="0" err="1" smtClean="0">
                <a:effectLst/>
              </a:rPr>
              <a:t>Hayflick</a:t>
            </a:r>
            <a:r>
              <a:rPr lang="en-US" sz="2800" dirty="0" smtClean="0">
                <a:effectLst/>
              </a:rPr>
              <a:t> limit” is reached and the cell enters senescence. </a:t>
            </a:r>
          </a:p>
          <a:p>
            <a:r>
              <a:rPr lang="en-US" sz="2800" dirty="0" smtClean="0">
                <a:effectLst/>
              </a:rPr>
              <a:t>Telomeres are thought to be a sign of cellular aging (and perhaps overall aging of the organism). </a:t>
            </a:r>
          </a:p>
        </p:txBody>
      </p:sp>
      <p:pic>
        <p:nvPicPr>
          <p:cNvPr id="132099" name="Picture 5" descr="http://t2.gstatic.com/images?q=tbn:ANd9GcS3xaHu4nTf76Ifw8yjB_6deBoHqH_l6M50msekRc1LGONe2qTa39dWRw">
            <a:hlinkClick r:id="rId2"/>
          </p:cNvPr>
          <p:cNvPicPr>
            <a:picLocks noChangeAspect="1" noChangeArrowheads="1"/>
          </p:cNvPicPr>
          <p:nvPr/>
        </p:nvPicPr>
        <p:blipFill>
          <a:blip r:embed="rId3" cstate="print"/>
          <a:srcRect/>
          <a:stretch>
            <a:fillRect/>
          </a:stretch>
        </p:blipFill>
        <p:spPr bwMode="auto">
          <a:xfrm>
            <a:off x="7086600" y="152400"/>
            <a:ext cx="1600200" cy="1447800"/>
          </a:xfrm>
          <a:prstGeom prst="rect">
            <a:avLst/>
          </a:prstGeom>
          <a:noFill/>
          <a:ln w="9525">
            <a:noFill/>
            <a:miter lim="800000"/>
            <a:headEnd/>
            <a:tailEnd/>
          </a:ln>
        </p:spPr>
      </p:pic>
    </p:spTree>
    <p:extLst>
      <p:ext uri="{BB962C8B-B14F-4D97-AF65-F5344CB8AC3E}">
        <p14:creationId xmlns:p14="http://schemas.microsoft.com/office/powerpoint/2010/main" val="350513756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smtClean="0"/>
              <a:t>WHAT HAPPENS IF WE DON’T PREVENT ABUSE? </a:t>
            </a:r>
            <a:br>
              <a:rPr lang="en-US" dirty="0" smtClean="0"/>
            </a:br>
            <a:r>
              <a:rPr lang="en-US" sz="2400" dirty="0" smtClean="0">
                <a:solidFill>
                  <a:schemeClr val="accent1"/>
                </a:solidFill>
                <a:effectLst/>
              </a:rPr>
              <a:t>FOUR AREAS OF RESEARCH CONVERGENCE</a:t>
            </a:r>
          </a:p>
        </p:txBody>
      </p:sp>
      <p:sp>
        <p:nvSpPr>
          <p:cNvPr id="3" name="Content Placeholder 2"/>
          <p:cNvSpPr>
            <a:spLocks noGrp="1"/>
          </p:cNvSpPr>
          <p:nvPr>
            <p:ph idx="1"/>
          </p:nvPr>
        </p:nvSpPr>
        <p:spPr/>
        <p:txBody>
          <a:bodyPr/>
          <a:lstStyle/>
          <a:p>
            <a:pPr marL="609600" indent="-609600">
              <a:buFontTx/>
              <a:buNone/>
            </a:pPr>
            <a:r>
              <a:rPr lang="en-US" i="1" smtClean="0">
                <a:effectLst/>
              </a:rPr>
              <a:t> </a:t>
            </a:r>
            <a:endParaRPr lang="en-US" sz="2800" smtClean="0">
              <a:effectLst/>
            </a:endParaRPr>
          </a:p>
          <a:p>
            <a:pPr marL="609600" indent="-609600">
              <a:buFontTx/>
              <a:buNone/>
            </a:pPr>
            <a:endParaRPr lang="en-US" sz="2800" smtClean="0">
              <a:effectLst/>
            </a:endParaRPr>
          </a:p>
          <a:p>
            <a:pPr marL="609600" indent="-609600">
              <a:buFontTx/>
              <a:buNone/>
            </a:pPr>
            <a:endParaRPr lang="en-US" sz="2800" smtClean="0">
              <a:effectLst/>
            </a:endParaRPr>
          </a:p>
          <a:p>
            <a:pPr marL="609600" indent="-609600">
              <a:buFontTx/>
              <a:buNone/>
            </a:pPr>
            <a:endParaRPr lang="en-US" sz="2800" smtClean="0">
              <a:effectLst/>
            </a:endParaRPr>
          </a:p>
          <a:p>
            <a:pPr marL="609600" indent="-609600">
              <a:buFontTx/>
              <a:buNone/>
            </a:pPr>
            <a:endParaRPr lang="en-US" i="1" smtClean="0">
              <a:effectLst/>
            </a:endParaRPr>
          </a:p>
        </p:txBody>
      </p:sp>
      <p:pic>
        <p:nvPicPr>
          <p:cNvPr id="27652" name="Picture 4" descr="photo"/>
          <p:cNvPicPr>
            <a:picLocks noChangeAspect="1" noChangeArrowheads="1"/>
          </p:cNvPicPr>
          <p:nvPr/>
        </p:nvPicPr>
        <p:blipFill>
          <a:blip r:embed="rId3" cstate="print"/>
          <a:srcRect/>
          <a:stretch>
            <a:fillRect/>
          </a:stretch>
        </p:blipFill>
        <p:spPr bwMode="auto">
          <a:xfrm>
            <a:off x="3200400" y="3200400"/>
            <a:ext cx="2489200" cy="1866900"/>
          </a:xfrm>
          <a:prstGeom prst="rect">
            <a:avLst/>
          </a:prstGeom>
          <a:noFill/>
        </p:spPr>
      </p:pic>
      <p:sp>
        <p:nvSpPr>
          <p:cNvPr id="27653" name="Text Box 5"/>
          <p:cNvSpPr txBox="1">
            <a:spLocks noChangeArrowheads="1"/>
          </p:cNvSpPr>
          <p:nvPr/>
        </p:nvSpPr>
        <p:spPr bwMode="auto">
          <a:xfrm>
            <a:off x="838200" y="2362200"/>
            <a:ext cx="1752600" cy="366713"/>
          </a:xfrm>
          <a:prstGeom prst="rect">
            <a:avLst/>
          </a:prstGeom>
          <a:noFill/>
          <a:ln w="9525">
            <a:noFill/>
            <a:miter lim="800000"/>
            <a:headEnd/>
            <a:tailEnd/>
          </a:ln>
          <a:effectLst/>
        </p:spPr>
        <p:txBody>
          <a:bodyPr>
            <a:spAutoFit/>
          </a:bodyPr>
          <a:lstStyle/>
          <a:p>
            <a:pPr>
              <a:spcBef>
                <a:spcPct val="50000"/>
              </a:spcBef>
            </a:pPr>
            <a:r>
              <a:rPr lang="en-US"/>
              <a:t>ACES STUDY</a:t>
            </a:r>
          </a:p>
        </p:txBody>
      </p:sp>
      <p:sp>
        <p:nvSpPr>
          <p:cNvPr id="27654" name="Text Box 6"/>
          <p:cNvSpPr txBox="1">
            <a:spLocks noChangeArrowheads="1"/>
          </p:cNvSpPr>
          <p:nvPr/>
        </p:nvSpPr>
        <p:spPr bwMode="auto">
          <a:xfrm>
            <a:off x="6096000" y="2514600"/>
            <a:ext cx="2133600" cy="366713"/>
          </a:xfrm>
          <a:prstGeom prst="rect">
            <a:avLst/>
          </a:prstGeom>
          <a:noFill/>
          <a:ln w="9525">
            <a:noFill/>
            <a:miter lim="800000"/>
            <a:headEnd/>
            <a:tailEnd/>
          </a:ln>
          <a:effectLst/>
        </p:spPr>
        <p:txBody>
          <a:bodyPr>
            <a:spAutoFit/>
          </a:bodyPr>
          <a:lstStyle/>
          <a:p>
            <a:pPr>
              <a:spcBef>
                <a:spcPct val="50000"/>
              </a:spcBef>
            </a:pPr>
            <a:r>
              <a:rPr lang="en-US"/>
              <a:t>NEUROSCIENCE</a:t>
            </a:r>
          </a:p>
        </p:txBody>
      </p:sp>
      <p:sp>
        <p:nvSpPr>
          <p:cNvPr id="27655" name="Text Box 7"/>
          <p:cNvSpPr txBox="1">
            <a:spLocks noChangeArrowheads="1"/>
          </p:cNvSpPr>
          <p:nvPr/>
        </p:nvSpPr>
        <p:spPr bwMode="auto">
          <a:xfrm>
            <a:off x="537962" y="5008404"/>
            <a:ext cx="1981200" cy="641350"/>
          </a:xfrm>
          <a:prstGeom prst="rect">
            <a:avLst/>
          </a:prstGeom>
          <a:noFill/>
          <a:ln w="9525">
            <a:noFill/>
            <a:miter lim="800000"/>
            <a:headEnd/>
            <a:tailEnd/>
          </a:ln>
          <a:effectLst/>
        </p:spPr>
        <p:txBody>
          <a:bodyPr>
            <a:spAutoFit/>
          </a:bodyPr>
          <a:lstStyle/>
          <a:p>
            <a:pPr>
              <a:spcBef>
                <a:spcPct val="50000"/>
              </a:spcBef>
            </a:pPr>
            <a:r>
              <a:rPr lang="en-US" dirty="0"/>
              <a:t>BRAIN IMAGING</a:t>
            </a:r>
          </a:p>
        </p:txBody>
      </p:sp>
      <p:sp>
        <p:nvSpPr>
          <p:cNvPr id="27656" name="Text Box 8"/>
          <p:cNvSpPr txBox="1">
            <a:spLocks noChangeArrowheads="1"/>
          </p:cNvSpPr>
          <p:nvPr/>
        </p:nvSpPr>
        <p:spPr bwMode="auto">
          <a:xfrm>
            <a:off x="7391231" y="4922043"/>
            <a:ext cx="2209800" cy="366713"/>
          </a:xfrm>
          <a:prstGeom prst="rect">
            <a:avLst/>
          </a:prstGeom>
          <a:noFill/>
          <a:ln w="9525">
            <a:noFill/>
            <a:miter lim="800000"/>
            <a:headEnd/>
            <a:tailEnd/>
          </a:ln>
          <a:effectLst/>
        </p:spPr>
        <p:txBody>
          <a:bodyPr>
            <a:spAutoFit/>
          </a:bodyPr>
          <a:lstStyle/>
          <a:p>
            <a:pPr>
              <a:spcBef>
                <a:spcPct val="50000"/>
              </a:spcBef>
            </a:pPr>
            <a:r>
              <a:rPr lang="en-US" dirty="0"/>
              <a:t>TELOMERES</a:t>
            </a:r>
          </a:p>
        </p:txBody>
      </p:sp>
      <p:sp>
        <p:nvSpPr>
          <p:cNvPr id="27659" name="AutoShape 11"/>
          <p:cNvSpPr>
            <a:spLocks noChangeArrowheads="1"/>
          </p:cNvSpPr>
          <p:nvPr/>
        </p:nvSpPr>
        <p:spPr bwMode="auto">
          <a:xfrm rot="1857826">
            <a:off x="1905000" y="2895600"/>
            <a:ext cx="1066800" cy="293688"/>
          </a:xfrm>
          <a:prstGeom prst="rightArrow">
            <a:avLst>
              <a:gd name="adj1" fmla="val 50000"/>
              <a:gd name="adj2" fmla="val 90811"/>
            </a:avLst>
          </a:prstGeom>
          <a:solidFill>
            <a:schemeClr val="accent1"/>
          </a:solidFill>
          <a:ln w="9525">
            <a:solidFill>
              <a:schemeClr val="tx1"/>
            </a:solidFill>
            <a:miter lim="800000"/>
            <a:headEnd/>
            <a:tailEnd/>
          </a:ln>
          <a:effectLst/>
        </p:spPr>
        <p:txBody>
          <a:bodyPr wrap="none" anchor="ctr"/>
          <a:lstStyle/>
          <a:p>
            <a:endParaRPr lang="en-US"/>
          </a:p>
        </p:txBody>
      </p:sp>
      <p:sp>
        <p:nvSpPr>
          <p:cNvPr id="27660" name="AutoShape 12"/>
          <p:cNvSpPr>
            <a:spLocks noChangeArrowheads="1"/>
          </p:cNvSpPr>
          <p:nvPr/>
        </p:nvSpPr>
        <p:spPr bwMode="auto">
          <a:xfrm rot="-1517466">
            <a:off x="1913061" y="4544686"/>
            <a:ext cx="1143000" cy="296863"/>
          </a:xfrm>
          <a:prstGeom prst="rightArrow">
            <a:avLst>
              <a:gd name="adj1" fmla="val 50000"/>
              <a:gd name="adj2" fmla="val 96257"/>
            </a:avLst>
          </a:prstGeom>
          <a:solidFill>
            <a:schemeClr val="accent1"/>
          </a:solidFill>
          <a:ln w="9525">
            <a:solidFill>
              <a:schemeClr val="tx1"/>
            </a:solidFill>
            <a:miter lim="800000"/>
            <a:headEnd/>
            <a:tailEnd/>
          </a:ln>
          <a:effectLst/>
        </p:spPr>
        <p:txBody>
          <a:bodyPr wrap="none" anchor="ctr"/>
          <a:lstStyle/>
          <a:p>
            <a:endParaRPr lang="en-US"/>
          </a:p>
        </p:txBody>
      </p:sp>
      <p:sp>
        <p:nvSpPr>
          <p:cNvPr id="27661" name="AutoShape 13"/>
          <p:cNvSpPr>
            <a:spLocks noChangeArrowheads="1"/>
          </p:cNvSpPr>
          <p:nvPr/>
        </p:nvSpPr>
        <p:spPr bwMode="auto">
          <a:xfrm rot="-1904649">
            <a:off x="5922963" y="3052763"/>
            <a:ext cx="1143000" cy="304800"/>
          </a:xfrm>
          <a:prstGeom prst="leftArrow">
            <a:avLst>
              <a:gd name="adj1" fmla="val 50000"/>
              <a:gd name="adj2" fmla="val 93750"/>
            </a:avLst>
          </a:prstGeom>
          <a:solidFill>
            <a:schemeClr val="accent1"/>
          </a:solidFill>
          <a:ln w="9525">
            <a:solidFill>
              <a:schemeClr val="tx1"/>
            </a:solidFill>
            <a:miter lim="800000"/>
            <a:headEnd/>
            <a:tailEnd/>
          </a:ln>
          <a:effectLst/>
        </p:spPr>
        <p:txBody>
          <a:bodyPr wrap="none" anchor="ctr"/>
          <a:lstStyle/>
          <a:p>
            <a:endParaRPr lang="en-US"/>
          </a:p>
        </p:txBody>
      </p:sp>
      <p:sp>
        <p:nvSpPr>
          <p:cNvPr id="27662" name="AutoShape 14"/>
          <p:cNvSpPr>
            <a:spLocks noChangeArrowheads="1"/>
          </p:cNvSpPr>
          <p:nvPr/>
        </p:nvSpPr>
        <p:spPr bwMode="auto">
          <a:xfrm rot="1078886">
            <a:off x="5905500" y="4814973"/>
            <a:ext cx="1143000" cy="304800"/>
          </a:xfrm>
          <a:prstGeom prst="leftArrow">
            <a:avLst>
              <a:gd name="adj1" fmla="val 50000"/>
              <a:gd name="adj2" fmla="val 93750"/>
            </a:avLst>
          </a:prstGeom>
          <a:solidFill>
            <a:schemeClr val="accent1"/>
          </a:solidFill>
          <a:ln w="9525">
            <a:solidFill>
              <a:schemeClr val="tx1"/>
            </a:solidFill>
            <a:miter lim="800000"/>
            <a:headEnd/>
            <a:tailEnd/>
          </a:ln>
          <a:effectLst/>
        </p:spPr>
        <p:txBody>
          <a:bodyPr wrap="none" anchor="ctr"/>
          <a:lstStyle/>
          <a:p>
            <a:endParaRPr lang="en-US"/>
          </a:p>
        </p:txBody>
      </p:sp>
    </p:spTree>
    <p:extLst>
      <p:ext uri="{BB962C8B-B14F-4D97-AF65-F5344CB8AC3E}">
        <p14:creationId xmlns:p14="http://schemas.microsoft.com/office/powerpoint/2010/main" val="1440053246"/>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399" y="274638"/>
            <a:ext cx="8745415" cy="1143000"/>
          </a:xfrm>
        </p:spPr>
        <p:txBody>
          <a:bodyPr>
            <a:normAutofit fontScale="90000"/>
          </a:bodyPr>
          <a:lstStyle/>
          <a:p>
            <a:pPr>
              <a:defRPr/>
            </a:pPr>
            <a:r>
              <a:rPr lang="en-US" sz="2800" dirty="0" smtClean="0">
                <a:effectLst>
                  <a:outerShdw blurRad="38100" dist="38100" dir="2700000" algn="tl">
                    <a:srgbClr val="000000">
                      <a:alpha val="43137"/>
                    </a:srgbClr>
                  </a:outerShdw>
                </a:effectLst>
              </a:rPr>
              <a:t>EXPOSURE TO VIOLENCE DURING CHILDHOOD IS ASSOCIATED WITH TELOMERE EROSION FROM 5 TO 10 YEARS OF AGE: A LONGITUDINAL STUDY</a:t>
            </a:r>
            <a:endParaRPr lang="en-US" sz="2800" dirty="0">
              <a:effectLst>
                <a:outerShdw blurRad="38100" dist="38100" dir="2700000" algn="tl">
                  <a:srgbClr val="000000">
                    <a:alpha val="43137"/>
                  </a:srgbClr>
                </a:outerShdw>
              </a:effectLst>
            </a:endParaRPr>
          </a:p>
        </p:txBody>
      </p:sp>
      <p:sp>
        <p:nvSpPr>
          <p:cNvPr id="133122" name="Content Placeholder 4"/>
          <p:cNvSpPr>
            <a:spLocks noGrp="1"/>
          </p:cNvSpPr>
          <p:nvPr>
            <p:ph idx="1"/>
          </p:nvPr>
        </p:nvSpPr>
        <p:spPr/>
        <p:txBody>
          <a:bodyPr>
            <a:normAutofit/>
          </a:bodyPr>
          <a:lstStyle/>
          <a:p>
            <a:r>
              <a:rPr lang="en-US" sz="2800" dirty="0" smtClean="0">
                <a:effectLst/>
              </a:rPr>
              <a:t>Same children examined for telomere erosion between 5 and 10 years of age</a:t>
            </a:r>
          </a:p>
          <a:p>
            <a:r>
              <a:rPr lang="en-US" sz="2800" dirty="0" smtClean="0">
                <a:effectLst/>
              </a:rPr>
              <a:t>Physical abuse caused more erosion</a:t>
            </a:r>
          </a:p>
          <a:p>
            <a:r>
              <a:rPr lang="en-US" sz="2800" dirty="0" smtClean="0">
                <a:effectLst/>
              </a:rPr>
              <a:t>Combination of physical abuse, exposure to domestic violence, or bullying caused the most erosion</a:t>
            </a:r>
          </a:p>
          <a:p>
            <a:r>
              <a:rPr lang="en-US" sz="2800" dirty="0" smtClean="0">
                <a:effectLst/>
              </a:rPr>
              <a:t>Children will have decreased life span, earlier diseases</a:t>
            </a:r>
          </a:p>
        </p:txBody>
      </p:sp>
      <p:sp>
        <p:nvSpPr>
          <p:cNvPr id="133123" name="TextBox 4"/>
          <p:cNvSpPr txBox="1">
            <a:spLocks noChangeArrowheads="1"/>
          </p:cNvSpPr>
          <p:nvPr/>
        </p:nvSpPr>
        <p:spPr bwMode="auto">
          <a:xfrm flipH="1">
            <a:off x="152400" y="6334125"/>
            <a:ext cx="8839200" cy="517525"/>
          </a:xfrm>
          <a:prstGeom prst="rect">
            <a:avLst/>
          </a:prstGeom>
          <a:solidFill>
            <a:srgbClr val="FFC000"/>
          </a:solidFill>
          <a:ln w="9525">
            <a:noFill/>
            <a:miter lim="800000"/>
            <a:headEnd/>
            <a:tailEnd/>
          </a:ln>
        </p:spPr>
        <p:txBody>
          <a:bodyPr>
            <a:spAutoFit/>
          </a:bodyPr>
          <a:lstStyle/>
          <a:p>
            <a:r>
              <a:rPr lang="en-US" sz="1400" dirty="0" err="1"/>
              <a:t>Shalev</a:t>
            </a:r>
            <a:r>
              <a:rPr lang="en-US" sz="1400" dirty="0"/>
              <a:t> I, Moffitt TE, </a:t>
            </a:r>
            <a:r>
              <a:rPr lang="en-US" sz="1400" dirty="0" err="1"/>
              <a:t>Sugden</a:t>
            </a:r>
            <a:r>
              <a:rPr lang="en-US" sz="1400" dirty="0"/>
              <a:t> K, Williams B, </a:t>
            </a:r>
            <a:r>
              <a:rPr lang="en-US" sz="1400" dirty="0" err="1"/>
              <a:t>Houts</a:t>
            </a:r>
            <a:r>
              <a:rPr lang="en-US" sz="1400" dirty="0"/>
              <a:t> RM, </a:t>
            </a:r>
            <a:r>
              <a:rPr lang="en-US" sz="1400" dirty="0" err="1"/>
              <a:t>Danese</a:t>
            </a:r>
            <a:r>
              <a:rPr lang="en-US" sz="1400" dirty="0"/>
              <a:t> A, Mill J, </a:t>
            </a:r>
            <a:r>
              <a:rPr lang="en-US" sz="1400" dirty="0" err="1"/>
              <a:t>Arseneault</a:t>
            </a:r>
            <a:r>
              <a:rPr lang="en-US" sz="1400" dirty="0"/>
              <a:t> l, </a:t>
            </a:r>
            <a:r>
              <a:rPr lang="en-US" sz="1400" dirty="0" err="1"/>
              <a:t>Caspi</a:t>
            </a:r>
            <a:r>
              <a:rPr lang="en-US" sz="1400" dirty="0"/>
              <a:t> A.  Molecular Psychiatry 2012. doi:10.1038/mp.2012.32.</a:t>
            </a:r>
          </a:p>
        </p:txBody>
      </p:sp>
    </p:spTree>
    <p:extLst>
      <p:ext uri="{BB962C8B-B14F-4D97-AF65-F5344CB8AC3E}">
        <p14:creationId xmlns:p14="http://schemas.microsoft.com/office/powerpoint/2010/main" val="3625078250"/>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smtClean="0"/>
              <a:t>FOUR LINES OF </a:t>
            </a:r>
            <a:br>
              <a:rPr lang="en-US" sz="4000" smtClean="0"/>
            </a:br>
            <a:r>
              <a:rPr lang="en-US" sz="4000" smtClean="0"/>
              <a:t>CONVERGENCE</a:t>
            </a:r>
          </a:p>
        </p:txBody>
      </p:sp>
      <p:sp>
        <p:nvSpPr>
          <p:cNvPr id="3" name="Content Placeholder 2"/>
          <p:cNvSpPr>
            <a:spLocks noGrp="1"/>
          </p:cNvSpPr>
          <p:nvPr>
            <p:ph idx="1"/>
          </p:nvPr>
        </p:nvSpPr>
        <p:spPr/>
        <p:txBody>
          <a:bodyPr/>
          <a:lstStyle/>
          <a:p>
            <a:pPr>
              <a:defRPr/>
            </a:pPr>
            <a:r>
              <a:rPr lang="en-US" dirty="0" smtClean="0">
                <a:effectLst/>
              </a:rPr>
              <a:t>Not only does abuse alter which neurons are selected, how different parts of the brain develop, and how </a:t>
            </a:r>
            <a:r>
              <a:rPr lang="en-US" dirty="0" err="1" smtClean="0">
                <a:effectLst/>
              </a:rPr>
              <a:t>neuro</a:t>
            </a:r>
            <a:r>
              <a:rPr lang="en-US" dirty="0" smtClean="0">
                <a:effectLst/>
              </a:rPr>
              <a:t>-hormonal pathways are altered but now it can be seen that it leaves its very footprints deep in the cells.  </a:t>
            </a:r>
          </a:p>
          <a:p>
            <a:pPr>
              <a:buFontTx/>
              <a:buNone/>
              <a:defRPr/>
            </a:pPr>
            <a:endParaRPr lang="en-US" dirty="0" smtClean="0">
              <a:effectLst/>
            </a:endParaRPr>
          </a:p>
          <a:p>
            <a:pPr>
              <a:defRPr/>
            </a:pPr>
            <a:r>
              <a:rPr lang="en-US" dirty="0" smtClean="0">
                <a:effectLst/>
              </a:rPr>
              <a:t>Abuse creates </a:t>
            </a:r>
            <a:r>
              <a:rPr lang="en-US" dirty="0" smtClean="0">
                <a:solidFill>
                  <a:srgbClr val="FF0000"/>
                </a:solidFill>
                <a:effectLst/>
              </a:rPr>
              <a:t>different</a:t>
            </a:r>
            <a:r>
              <a:rPr lang="en-US" dirty="0" smtClean="0">
                <a:effectLst/>
              </a:rPr>
              <a:t> children</a:t>
            </a:r>
          </a:p>
        </p:txBody>
      </p:sp>
      <p:pic>
        <p:nvPicPr>
          <p:cNvPr id="134147" name="Picture 3" descr="C:\Documents and Settings\raalexander\Local Settings\Temporary Internet Files\Content.IE5\26D95OFT\MP900433086[1].jpg"/>
          <p:cNvPicPr>
            <a:picLocks noChangeAspect="1" noChangeArrowheads="1"/>
          </p:cNvPicPr>
          <p:nvPr/>
        </p:nvPicPr>
        <p:blipFill>
          <a:blip r:embed="rId2" cstate="print"/>
          <a:srcRect/>
          <a:stretch>
            <a:fillRect/>
          </a:stretch>
        </p:blipFill>
        <p:spPr bwMode="auto">
          <a:xfrm>
            <a:off x="7775575" y="7938"/>
            <a:ext cx="1225550" cy="1676400"/>
          </a:xfrm>
          <a:prstGeom prst="rect">
            <a:avLst/>
          </a:prstGeom>
          <a:noFill/>
          <a:ln w="9525">
            <a:noFill/>
            <a:miter lim="800000"/>
            <a:headEnd/>
            <a:tailEnd/>
          </a:ln>
        </p:spPr>
      </p:pic>
    </p:spTree>
    <p:extLst>
      <p:ext uri="{BB962C8B-B14F-4D97-AF65-F5344CB8AC3E}">
        <p14:creationId xmlns:p14="http://schemas.microsoft.com/office/powerpoint/2010/main" val="942759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EPIGENETICS</a:t>
            </a:r>
            <a:endParaRPr lang="en-US" dirty="0"/>
          </a:p>
        </p:txBody>
      </p:sp>
      <p:pic>
        <p:nvPicPr>
          <p:cNvPr id="11" name="Content Placeholder 10"/>
          <p:cNvPicPr>
            <a:picLocks noGrp="1" noChangeAspect="1"/>
          </p:cNvPicPr>
          <p:nvPr>
            <p:ph sz="half" idx="2"/>
          </p:nvPr>
        </p:nvPicPr>
        <p:blipFill>
          <a:blip r:embed="rId2"/>
          <a:stretch>
            <a:fillRect/>
          </a:stretch>
        </p:blipFill>
        <p:spPr>
          <a:xfrm>
            <a:off x="5486400" y="2584788"/>
            <a:ext cx="3087872" cy="2139784"/>
          </a:xfrm>
          <a:prstGeom prst="rect">
            <a:avLst/>
          </a:prstGeom>
        </p:spPr>
      </p:pic>
      <p:sp>
        <p:nvSpPr>
          <p:cNvPr id="8" name="Rectangle 7"/>
          <p:cNvSpPr/>
          <p:nvPr/>
        </p:nvSpPr>
        <p:spPr>
          <a:xfrm>
            <a:off x="2286000" y="-1603147"/>
            <a:ext cx="4572000" cy="923330"/>
          </a:xfrm>
          <a:prstGeom prst="rect">
            <a:avLst/>
          </a:prstGeom>
        </p:spPr>
        <p:txBody>
          <a:bodyPr>
            <a:spAutoFit/>
          </a:bodyPr>
          <a:lstStyle/>
          <a:p>
            <a:r>
              <a:rPr lang="en-US" dirty="0" smtClean="0"/>
              <a:t>;</a:t>
            </a:r>
            <a:endParaRPr lang="en-US" dirty="0"/>
          </a:p>
          <a:p>
            <a:r>
              <a:rPr lang="en-US" dirty="0"/>
              <a:t> </a:t>
            </a:r>
          </a:p>
          <a:p>
            <a:r>
              <a:rPr lang="en-US" dirty="0"/>
              <a:t> </a:t>
            </a:r>
          </a:p>
        </p:txBody>
      </p:sp>
      <p:sp>
        <p:nvSpPr>
          <p:cNvPr id="9" name="Content Placeholder 8"/>
          <p:cNvSpPr>
            <a:spLocks noGrp="1"/>
          </p:cNvSpPr>
          <p:nvPr>
            <p:ph sz="half" idx="1"/>
          </p:nvPr>
        </p:nvSpPr>
        <p:spPr/>
        <p:txBody>
          <a:bodyPr/>
          <a:lstStyle/>
          <a:p>
            <a:r>
              <a:rPr lang="en-US" dirty="0">
                <a:effectLst/>
              </a:rPr>
              <a:t>E</a:t>
            </a:r>
            <a:r>
              <a:rPr lang="en-US" dirty="0" smtClean="0">
                <a:effectLst/>
              </a:rPr>
              <a:t>pigenetics </a:t>
            </a:r>
            <a:r>
              <a:rPr lang="en-US" dirty="0">
                <a:effectLst/>
              </a:rPr>
              <a:t>is the study </a:t>
            </a:r>
            <a:r>
              <a:rPr lang="en-US" dirty="0" smtClean="0">
                <a:effectLst/>
              </a:rPr>
              <a:t>of heritable changes </a:t>
            </a:r>
            <a:r>
              <a:rPr lang="en-US" dirty="0">
                <a:effectLst/>
              </a:rPr>
              <a:t>in </a:t>
            </a:r>
            <a:r>
              <a:rPr lang="en-US" dirty="0" smtClean="0">
                <a:effectLst/>
              </a:rPr>
              <a:t>gene  </a:t>
            </a:r>
            <a:r>
              <a:rPr lang="en-US" dirty="0">
                <a:effectLst/>
              </a:rPr>
              <a:t>activity that are </a:t>
            </a:r>
            <a:r>
              <a:rPr lang="en-US" i="1" dirty="0">
                <a:effectLst/>
              </a:rPr>
              <a:t>not</a:t>
            </a:r>
            <a:r>
              <a:rPr lang="en-US" dirty="0">
                <a:effectLst/>
              </a:rPr>
              <a:t> caused by changes in the </a:t>
            </a:r>
            <a:r>
              <a:rPr lang="en-US" dirty="0" smtClean="0">
                <a:effectLst/>
              </a:rPr>
              <a:t>DNA sequence</a:t>
            </a:r>
            <a:endParaRPr lang="en-US" dirty="0">
              <a:effectLst/>
            </a:endParaRPr>
          </a:p>
        </p:txBody>
      </p:sp>
    </p:spTree>
    <p:extLst>
      <p:ext uri="{BB962C8B-B14F-4D97-AF65-F5344CB8AC3E}">
        <p14:creationId xmlns:p14="http://schemas.microsoft.com/office/powerpoint/2010/main" val="2295534888"/>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990600" y="2295886"/>
            <a:ext cx="7772400" cy="1362075"/>
          </a:xfrm>
        </p:spPr>
        <p:txBody>
          <a:bodyPr/>
          <a:lstStyle/>
          <a:p>
            <a:pPr algn="ctr"/>
            <a:r>
              <a:rPr lang="en-US" dirty="0" smtClean="0"/>
              <a:t>ADULTS TELL YOU ABOUT THEIR BRAINS</a:t>
            </a:r>
            <a:endParaRPr lang="en-US" dirty="0"/>
          </a:p>
        </p:txBody>
      </p:sp>
      <p:sp>
        <p:nvSpPr>
          <p:cNvPr id="7" name="Text Placeholder 6"/>
          <p:cNvSpPr>
            <a:spLocks noGrp="1"/>
          </p:cNvSpPr>
          <p:nvPr>
            <p:ph type="body" idx="1"/>
          </p:nvPr>
        </p:nvSpPr>
        <p:spPr/>
        <p:txBody>
          <a:bodyPr/>
          <a:lstStyle/>
          <a:p>
            <a:endParaRPr lang="en-US"/>
          </a:p>
        </p:txBody>
      </p:sp>
    </p:spTree>
    <p:extLst>
      <p:ext uri="{BB962C8B-B14F-4D97-AF65-F5344CB8AC3E}">
        <p14:creationId xmlns:p14="http://schemas.microsoft.com/office/powerpoint/2010/main" val="1443938072"/>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effectLst/>
              </a:rPr>
              <a:t>ADULTS TELL YOU ABOUT THEIR BRAINS</a:t>
            </a:r>
            <a:endParaRPr lang="en-US" dirty="0">
              <a:effectLst/>
            </a:endParaRPr>
          </a:p>
        </p:txBody>
      </p:sp>
      <p:sp>
        <p:nvSpPr>
          <p:cNvPr id="3" name="Content Placeholder 2"/>
          <p:cNvSpPr>
            <a:spLocks noGrp="1"/>
          </p:cNvSpPr>
          <p:nvPr>
            <p:ph idx="1"/>
          </p:nvPr>
        </p:nvSpPr>
        <p:spPr/>
        <p:txBody>
          <a:bodyPr/>
          <a:lstStyle/>
          <a:p>
            <a:r>
              <a:rPr lang="en-US" dirty="0" smtClean="0">
                <a:effectLst/>
              </a:rPr>
              <a:t>How people react gives you clues about their life</a:t>
            </a:r>
          </a:p>
          <a:p>
            <a:pPr marL="0" indent="0">
              <a:buNone/>
            </a:pPr>
            <a:endParaRPr lang="en-US" dirty="0" smtClean="0">
              <a:effectLst/>
            </a:endParaRPr>
          </a:p>
        </p:txBody>
      </p:sp>
    </p:spTree>
    <p:extLst>
      <p:ext uri="{BB962C8B-B14F-4D97-AF65-F5344CB8AC3E}">
        <p14:creationId xmlns:p14="http://schemas.microsoft.com/office/powerpoint/2010/main" val="183228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effectLst/>
              </a:rPr>
              <a:t>ADULTS TELL YOU ABOUT THEIR BRAINS</a:t>
            </a:r>
            <a:endParaRPr lang="en-US" dirty="0">
              <a:effectLst/>
            </a:endParaRPr>
          </a:p>
        </p:txBody>
      </p:sp>
      <p:sp>
        <p:nvSpPr>
          <p:cNvPr id="3" name="Content Placeholder 2"/>
          <p:cNvSpPr>
            <a:spLocks noGrp="1"/>
          </p:cNvSpPr>
          <p:nvPr>
            <p:ph idx="1"/>
          </p:nvPr>
        </p:nvSpPr>
        <p:spPr/>
        <p:txBody>
          <a:bodyPr/>
          <a:lstStyle/>
          <a:p>
            <a:r>
              <a:rPr lang="en-US" dirty="0">
                <a:effectLst/>
              </a:rPr>
              <a:t>Example 1:</a:t>
            </a:r>
          </a:p>
          <a:p>
            <a:pPr lvl="1"/>
            <a:r>
              <a:rPr lang="en-US" dirty="0">
                <a:effectLst/>
              </a:rPr>
              <a:t>A guy goes into a bar and gets into </a:t>
            </a:r>
            <a:r>
              <a:rPr lang="en-US" dirty="0" smtClean="0">
                <a:effectLst/>
              </a:rPr>
              <a:t>a discussion with </a:t>
            </a:r>
            <a:r>
              <a:rPr lang="en-US" dirty="0">
                <a:effectLst/>
              </a:rPr>
              <a:t>another guy</a:t>
            </a:r>
          </a:p>
          <a:p>
            <a:pPr lvl="1"/>
            <a:r>
              <a:rPr lang="en-US" dirty="0">
                <a:effectLst/>
              </a:rPr>
              <a:t>That guy suddenly hits him without warning</a:t>
            </a:r>
          </a:p>
          <a:p>
            <a:r>
              <a:rPr lang="en-US" dirty="0" smtClean="0">
                <a:effectLst/>
              </a:rPr>
              <a:t>What kind of brain behavior is he showing? </a:t>
            </a:r>
          </a:p>
          <a:p>
            <a:r>
              <a:rPr lang="en-US" sz="2800" dirty="0" smtClean="0">
                <a:effectLst/>
              </a:rPr>
              <a:t>Limbic-hypothalamic-pituitary-adrenal over-reactivity?</a:t>
            </a:r>
            <a:endParaRPr lang="en-US" sz="2800" dirty="0">
              <a:effectLst/>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56584" y="846138"/>
            <a:ext cx="1781908" cy="1379542"/>
          </a:xfrm>
          <a:prstGeom prst="rect">
            <a:avLst/>
          </a:prstGeom>
        </p:spPr>
      </p:pic>
    </p:spTree>
    <p:extLst>
      <p:ext uri="{BB962C8B-B14F-4D97-AF65-F5344CB8AC3E}">
        <p14:creationId xmlns:p14="http://schemas.microsoft.com/office/powerpoint/2010/main" val="575852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effectLst/>
              </a:rPr>
              <a:t>ADULTS TELL YOU ABOUT THEIR BRAINS</a:t>
            </a:r>
            <a:endParaRPr lang="en-US" dirty="0">
              <a:effectLst/>
            </a:endParaRPr>
          </a:p>
        </p:txBody>
      </p:sp>
      <p:sp>
        <p:nvSpPr>
          <p:cNvPr id="3" name="Content Placeholder 2"/>
          <p:cNvSpPr>
            <a:spLocks noGrp="1"/>
          </p:cNvSpPr>
          <p:nvPr>
            <p:ph idx="1"/>
          </p:nvPr>
        </p:nvSpPr>
        <p:spPr/>
        <p:txBody>
          <a:bodyPr/>
          <a:lstStyle/>
          <a:p>
            <a:r>
              <a:rPr lang="en-US" dirty="0">
                <a:effectLst/>
              </a:rPr>
              <a:t>Example </a:t>
            </a:r>
            <a:r>
              <a:rPr lang="en-US" dirty="0" smtClean="0">
                <a:effectLst/>
              </a:rPr>
              <a:t>2:</a:t>
            </a:r>
            <a:endParaRPr lang="en-US" dirty="0">
              <a:effectLst/>
            </a:endParaRPr>
          </a:p>
          <a:p>
            <a:pPr lvl="1"/>
            <a:r>
              <a:rPr lang="en-US" dirty="0" smtClean="0">
                <a:effectLst/>
              </a:rPr>
              <a:t>A woman says that her 3 year old will not mind and she needs to hit him, but it doesn’t work</a:t>
            </a:r>
            <a:endParaRPr lang="en-US" dirty="0">
              <a:effectLst/>
            </a:endParaRPr>
          </a:p>
          <a:p>
            <a:pPr lvl="1"/>
            <a:r>
              <a:rPr lang="en-US" dirty="0" smtClean="0">
                <a:effectLst/>
              </a:rPr>
              <a:t>You give alternatives, but she insists nothing works and doesn’t really try</a:t>
            </a:r>
            <a:endParaRPr lang="en-US" dirty="0">
              <a:effectLst/>
            </a:endParaRPr>
          </a:p>
          <a:p>
            <a:r>
              <a:rPr lang="en-US" dirty="0" smtClean="0">
                <a:effectLst/>
              </a:rPr>
              <a:t>What kind of brain behavior is she showing? </a:t>
            </a:r>
          </a:p>
        </p:txBody>
      </p:sp>
      <p:pic>
        <p:nvPicPr>
          <p:cNvPr id="109570" name="Picture 2" descr="Should I Beat My Chil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07923" y="702504"/>
            <a:ext cx="1304925" cy="16128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3385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09600" y="2225675"/>
            <a:ext cx="7772400" cy="1362075"/>
          </a:xfrm>
        </p:spPr>
        <p:txBody>
          <a:bodyPr/>
          <a:lstStyle/>
          <a:p>
            <a:pPr algn="ctr"/>
            <a:r>
              <a:rPr lang="en-US" dirty="0" smtClean="0"/>
              <a:t>CHILDREN TELL YOU ABOUT THEIR BRAINS</a:t>
            </a:r>
            <a:endParaRPr lang="en-US" dirty="0"/>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62578885"/>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effectLst/>
              </a:rPr>
              <a:t>CHILDREN TELL YOU ABOUT THEIR BRAINS</a:t>
            </a:r>
            <a:endParaRPr lang="en-US" dirty="0">
              <a:effectLst/>
            </a:endParaRPr>
          </a:p>
        </p:txBody>
      </p:sp>
      <p:sp>
        <p:nvSpPr>
          <p:cNvPr id="3" name="Content Placeholder 2"/>
          <p:cNvSpPr>
            <a:spLocks noGrp="1"/>
          </p:cNvSpPr>
          <p:nvPr>
            <p:ph idx="1"/>
          </p:nvPr>
        </p:nvSpPr>
        <p:spPr/>
        <p:txBody>
          <a:bodyPr/>
          <a:lstStyle/>
          <a:p>
            <a:r>
              <a:rPr lang="en-US" dirty="0" smtClean="0">
                <a:effectLst/>
              </a:rPr>
              <a:t>They experience trauma</a:t>
            </a:r>
          </a:p>
          <a:p>
            <a:pPr lvl="1"/>
            <a:r>
              <a:rPr lang="en-US" dirty="0" smtClean="0">
                <a:effectLst/>
              </a:rPr>
              <a:t>Prenatal substance exposure, mother’s stress chemicals</a:t>
            </a:r>
          </a:p>
          <a:p>
            <a:pPr lvl="1"/>
            <a:r>
              <a:rPr lang="en-US" dirty="0" smtClean="0">
                <a:effectLst/>
              </a:rPr>
              <a:t>Neglect</a:t>
            </a:r>
          </a:p>
          <a:p>
            <a:pPr lvl="1"/>
            <a:r>
              <a:rPr lang="en-US" dirty="0" smtClean="0">
                <a:effectLst/>
              </a:rPr>
              <a:t>Physical abuse</a:t>
            </a:r>
          </a:p>
          <a:p>
            <a:pPr lvl="1"/>
            <a:r>
              <a:rPr lang="en-US" dirty="0" smtClean="0">
                <a:effectLst/>
              </a:rPr>
              <a:t>Sexual abuse</a:t>
            </a:r>
          </a:p>
          <a:p>
            <a:pPr lvl="1"/>
            <a:r>
              <a:rPr lang="en-US" dirty="0" smtClean="0">
                <a:effectLst/>
              </a:rPr>
              <a:t>Witnessing IPV, bullying</a:t>
            </a:r>
            <a:endParaRPr lang="en-US" dirty="0">
              <a:effectLst/>
            </a:endParaRPr>
          </a:p>
        </p:txBody>
      </p:sp>
    </p:spTree>
    <p:extLst>
      <p:ext uri="{BB962C8B-B14F-4D97-AF65-F5344CB8AC3E}">
        <p14:creationId xmlns:p14="http://schemas.microsoft.com/office/powerpoint/2010/main" val="4037954376"/>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effectLst/>
              </a:rPr>
              <a:t>Response to Trauma: Bodily Functions</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268826594"/>
              </p:ext>
            </p:extLst>
          </p:nvPr>
        </p:nvGraphicFramePr>
        <p:xfrm>
          <a:off x="914400" y="1752600"/>
          <a:ext cx="7162800" cy="4343399"/>
        </p:xfrm>
        <a:graphic>
          <a:graphicData uri="http://schemas.openxmlformats.org/drawingml/2006/table">
            <a:tbl>
              <a:tblPr>
                <a:tableStyleId>{5C22544A-7EE6-4342-B048-85BDC9FD1C3A}</a:tableStyleId>
              </a:tblPr>
              <a:tblGrid>
                <a:gridCol w="2387600"/>
                <a:gridCol w="2387600"/>
                <a:gridCol w="2387600"/>
              </a:tblGrid>
              <a:tr h="1053328">
                <a:tc>
                  <a:txBody>
                    <a:bodyPr/>
                    <a:lstStyle/>
                    <a:p>
                      <a:pPr marL="0" marR="0">
                        <a:lnSpc>
                          <a:spcPct val="107000"/>
                        </a:lnSpc>
                        <a:spcBef>
                          <a:spcPts val="0"/>
                        </a:spcBef>
                        <a:spcAft>
                          <a:spcPts val="800"/>
                        </a:spcAft>
                      </a:pPr>
                      <a:r>
                        <a:rPr lang="en-US" sz="2800" dirty="0">
                          <a:effectLst/>
                        </a:rPr>
                        <a:t>FUNCTION</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800"/>
                        </a:spcAft>
                      </a:pPr>
                      <a:r>
                        <a:rPr lang="en-US" sz="2800" dirty="0">
                          <a:effectLst/>
                        </a:rPr>
                        <a:t>CENTRAL CAUSE</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800"/>
                        </a:spcAft>
                      </a:pPr>
                      <a:r>
                        <a:rPr lang="en-US" sz="2800">
                          <a:effectLst/>
                        </a:rPr>
                        <a:t>SYMPTOM(S)</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3290071">
                <a:tc>
                  <a:txBody>
                    <a:bodyPr/>
                    <a:lstStyle/>
                    <a:p>
                      <a:pPr marL="0" marR="0">
                        <a:lnSpc>
                          <a:spcPct val="107000"/>
                        </a:lnSpc>
                        <a:spcBef>
                          <a:spcPts val="0"/>
                        </a:spcBef>
                        <a:spcAft>
                          <a:spcPts val="800"/>
                        </a:spcAft>
                      </a:pPr>
                      <a:r>
                        <a:rPr lang="en-US" sz="2800" dirty="0">
                          <a:effectLst/>
                        </a:rPr>
                        <a:t>Sleep</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800"/>
                        </a:spcAft>
                      </a:pPr>
                      <a:r>
                        <a:rPr lang="en-US" sz="2800" dirty="0">
                          <a:effectLst/>
                        </a:rPr>
                        <a:t>Stimulation of reticular activating system</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800"/>
                        </a:spcAft>
                      </a:pPr>
                      <a:r>
                        <a:rPr lang="en-US" sz="2800" dirty="0">
                          <a:effectLst/>
                        </a:rPr>
                        <a:t>1. Difficulty falling asleep</a:t>
                      </a:r>
                    </a:p>
                    <a:p>
                      <a:pPr marL="0" marR="0">
                        <a:lnSpc>
                          <a:spcPct val="107000"/>
                        </a:lnSpc>
                        <a:spcBef>
                          <a:spcPts val="0"/>
                        </a:spcBef>
                        <a:spcAft>
                          <a:spcPts val="800"/>
                        </a:spcAft>
                      </a:pPr>
                      <a:r>
                        <a:rPr lang="en-US" sz="2800" dirty="0">
                          <a:effectLst/>
                        </a:rPr>
                        <a:t>2. Difficulty staying asleep</a:t>
                      </a:r>
                    </a:p>
                    <a:p>
                      <a:pPr marL="0" marR="0">
                        <a:lnSpc>
                          <a:spcPct val="107000"/>
                        </a:lnSpc>
                        <a:spcBef>
                          <a:spcPts val="0"/>
                        </a:spcBef>
                        <a:spcAft>
                          <a:spcPts val="800"/>
                        </a:spcAft>
                      </a:pPr>
                      <a:r>
                        <a:rPr lang="en-US" sz="2800" dirty="0">
                          <a:effectLst/>
                        </a:rPr>
                        <a:t>3. Nightmares</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sp>
        <p:nvSpPr>
          <p:cNvPr id="5" name="TextBox 4"/>
          <p:cNvSpPr txBox="1"/>
          <p:nvPr/>
        </p:nvSpPr>
        <p:spPr>
          <a:xfrm>
            <a:off x="685800" y="6457890"/>
            <a:ext cx="8153400" cy="400110"/>
          </a:xfrm>
          <a:prstGeom prst="rect">
            <a:avLst/>
          </a:prstGeom>
          <a:noFill/>
        </p:spPr>
        <p:txBody>
          <a:bodyPr wrap="square" rtlCol="0">
            <a:spAutoFit/>
          </a:bodyPr>
          <a:lstStyle/>
          <a:p>
            <a:r>
              <a:rPr lang="en-US" sz="1000" dirty="0" smtClean="0"/>
              <a:t>Helping foster and adoptive families cope with trauma.  AAP</a:t>
            </a:r>
            <a:r>
              <a:rPr lang="en-US" sz="1000" dirty="0"/>
              <a:t>, </a:t>
            </a:r>
            <a:r>
              <a:rPr lang="en-US" sz="1000" dirty="0" smtClean="0"/>
              <a:t>2013 </a:t>
            </a:r>
            <a:r>
              <a:rPr lang="en-US" sz="1000" dirty="0" smtClean="0">
                <a:solidFill>
                  <a:srgbClr val="00B050"/>
                </a:solidFill>
                <a:hlinkClick r:id="rId2"/>
              </a:rPr>
              <a:t>http</a:t>
            </a:r>
            <a:r>
              <a:rPr lang="en-US" sz="1000" dirty="0">
                <a:solidFill>
                  <a:srgbClr val="00B050"/>
                </a:solidFill>
                <a:hlinkClick r:id="rId2"/>
              </a:rPr>
              <a:t>://</a:t>
            </a:r>
            <a:r>
              <a:rPr lang="en-US" sz="1000" dirty="0" smtClean="0">
                <a:solidFill>
                  <a:srgbClr val="00B050"/>
                </a:solidFill>
                <a:hlinkClick r:id="rId2"/>
              </a:rPr>
              <a:t>www.aap.org/en-us/advocacy-and-policy/aap-health-initiatives/healthy-foster-care-america/Documents/Guide.pdf</a:t>
            </a:r>
            <a:r>
              <a:rPr lang="en-US" sz="1000" dirty="0" smtClean="0">
                <a:solidFill>
                  <a:srgbClr val="00B050"/>
                </a:solidFill>
              </a:rPr>
              <a:t>  </a:t>
            </a:r>
            <a:endParaRPr lang="en-US" sz="1000" dirty="0">
              <a:solidFill>
                <a:srgbClr val="00B050"/>
              </a:solidFill>
            </a:endParaRPr>
          </a:p>
        </p:txBody>
      </p:sp>
    </p:spTree>
    <p:extLst>
      <p:ext uri="{BB962C8B-B14F-4D97-AF65-F5344CB8AC3E}">
        <p14:creationId xmlns:p14="http://schemas.microsoft.com/office/powerpoint/2010/main" val="345770747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#1</a:t>
            </a:r>
          </a:p>
        </p:txBody>
      </p:sp>
      <p:sp>
        <p:nvSpPr>
          <p:cNvPr id="3" name="Content Placeholder 2"/>
          <p:cNvSpPr>
            <a:spLocks noGrp="1"/>
          </p:cNvSpPr>
          <p:nvPr>
            <p:ph idx="1"/>
          </p:nvPr>
        </p:nvSpPr>
        <p:spPr/>
        <p:txBody>
          <a:bodyPr/>
          <a:lstStyle/>
          <a:p>
            <a:pPr>
              <a:defRPr/>
            </a:pPr>
            <a:endParaRPr lang="en-US" dirty="0"/>
          </a:p>
        </p:txBody>
      </p:sp>
    </p:spTree>
    <p:extLst>
      <p:ext uri="{BB962C8B-B14F-4D97-AF65-F5344CB8AC3E}">
        <p14:creationId xmlns:p14="http://schemas.microsoft.com/office/powerpoint/2010/main" val="3461485966"/>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effectLst/>
              </a:rPr>
              <a:t>Response to Trauma: Bodily Functions</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462405787"/>
              </p:ext>
            </p:extLst>
          </p:nvPr>
        </p:nvGraphicFramePr>
        <p:xfrm>
          <a:off x="304799" y="1905001"/>
          <a:ext cx="8458200" cy="4267200"/>
        </p:xfrm>
        <a:graphic>
          <a:graphicData uri="http://schemas.openxmlformats.org/drawingml/2006/table">
            <a:tbl>
              <a:tblPr>
                <a:tableStyleId>{5C22544A-7EE6-4342-B048-85BDC9FD1C3A}</a:tableStyleId>
              </a:tblPr>
              <a:tblGrid>
                <a:gridCol w="2819400"/>
                <a:gridCol w="2819400"/>
                <a:gridCol w="2819400"/>
              </a:tblGrid>
              <a:tr h="4267200">
                <a:tc>
                  <a:txBody>
                    <a:bodyPr/>
                    <a:lstStyle/>
                    <a:p>
                      <a:pPr marL="0" marR="0">
                        <a:lnSpc>
                          <a:spcPct val="107000"/>
                        </a:lnSpc>
                        <a:spcBef>
                          <a:spcPts val="0"/>
                        </a:spcBef>
                        <a:spcAft>
                          <a:spcPts val="800"/>
                        </a:spcAft>
                      </a:pPr>
                      <a:r>
                        <a:rPr lang="en-US" sz="2800" dirty="0">
                          <a:effectLst/>
                        </a:rPr>
                        <a:t>Eating</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800"/>
                        </a:spcAft>
                      </a:pPr>
                      <a:r>
                        <a:rPr lang="en-US" sz="2800" dirty="0">
                          <a:effectLst/>
                        </a:rPr>
                        <a:t>Inhibition of </a:t>
                      </a:r>
                      <a:r>
                        <a:rPr lang="en-US" sz="2800" dirty="0" smtClean="0">
                          <a:effectLst/>
                        </a:rPr>
                        <a:t>satiety center</a:t>
                      </a:r>
                      <a:r>
                        <a:rPr lang="en-US" sz="2800" dirty="0">
                          <a:effectLst/>
                        </a:rPr>
                        <a:t>, anxiety</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800"/>
                        </a:spcAft>
                      </a:pPr>
                      <a:r>
                        <a:rPr lang="en-US" sz="2800" dirty="0">
                          <a:effectLst/>
                        </a:rPr>
                        <a:t>1. Rapid eating</a:t>
                      </a:r>
                    </a:p>
                    <a:p>
                      <a:pPr marL="0" marR="0">
                        <a:lnSpc>
                          <a:spcPct val="107000"/>
                        </a:lnSpc>
                        <a:spcBef>
                          <a:spcPts val="0"/>
                        </a:spcBef>
                        <a:spcAft>
                          <a:spcPts val="800"/>
                        </a:spcAft>
                      </a:pPr>
                      <a:r>
                        <a:rPr lang="en-US" sz="2800" dirty="0">
                          <a:effectLst/>
                        </a:rPr>
                        <a:t>2. Lack of satiety</a:t>
                      </a:r>
                    </a:p>
                    <a:p>
                      <a:pPr marL="0" marR="0">
                        <a:lnSpc>
                          <a:spcPct val="107000"/>
                        </a:lnSpc>
                        <a:spcBef>
                          <a:spcPts val="0"/>
                        </a:spcBef>
                        <a:spcAft>
                          <a:spcPts val="800"/>
                        </a:spcAft>
                      </a:pPr>
                      <a:r>
                        <a:rPr lang="en-US" sz="2800" dirty="0">
                          <a:effectLst/>
                        </a:rPr>
                        <a:t>3. Food hoarding</a:t>
                      </a:r>
                    </a:p>
                    <a:p>
                      <a:pPr marL="0" marR="0">
                        <a:lnSpc>
                          <a:spcPct val="107000"/>
                        </a:lnSpc>
                        <a:spcBef>
                          <a:spcPts val="0"/>
                        </a:spcBef>
                        <a:spcAft>
                          <a:spcPts val="800"/>
                        </a:spcAft>
                      </a:pPr>
                      <a:r>
                        <a:rPr lang="en-US" sz="2800" dirty="0">
                          <a:effectLst/>
                        </a:rPr>
                        <a:t>4. Loss of appetite</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sp>
        <p:nvSpPr>
          <p:cNvPr id="6" name="TextBox 5"/>
          <p:cNvSpPr txBox="1"/>
          <p:nvPr/>
        </p:nvSpPr>
        <p:spPr>
          <a:xfrm>
            <a:off x="533400" y="6328064"/>
            <a:ext cx="8229600" cy="400110"/>
          </a:xfrm>
          <a:prstGeom prst="rect">
            <a:avLst/>
          </a:prstGeom>
          <a:noFill/>
        </p:spPr>
        <p:txBody>
          <a:bodyPr wrap="square" rtlCol="0">
            <a:spAutoFit/>
          </a:bodyPr>
          <a:lstStyle/>
          <a:p>
            <a:r>
              <a:rPr lang="en-US" sz="1000" dirty="0"/>
              <a:t>Helping foster and adoptive families cope with trauma.  AAP, 2013 </a:t>
            </a:r>
            <a:r>
              <a:rPr lang="en-US" sz="1000" dirty="0">
                <a:solidFill>
                  <a:srgbClr val="00B050"/>
                </a:solidFill>
                <a:hlinkClick r:id="rId2"/>
              </a:rPr>
              <a:t>http://www.aap.org/en-us/advocacy-and-policy/aap-health-initiatives/healthy-foster-care-america/Documents/Guide.pdf</a:t>
            </a:r>
            <a:r>
              <a:rPr lang="en-US" sz="1000" dirty="0">
                <a:solidFill>
                  <a:srgbClr val="00B050"/>
                </a:solidFill>
              </a:rPr>
              <a:t>  </a:t>
            </a:r>
          </a:p>
        </p:txBody>
      </p:sp>
    </p:spTree>
    <p:extLst>
      <p:ext uri="{BB962C8B-B14F-4D97-AF65-F5344CB8AC3E}">
        <p14:creationId xmlns:p14="http://schemas.microsoft.com/office/powerpoint/2010/main" val="1765105861"/>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effectLst/>
              </a:rPr>
              <a:t>Response to Trauma: Bodily Functions</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283150524"/>
              </p:ext>
            </p:extLst>
          </p:nvPr>
        </p:nvGraphicFramePr>
        <p:xfrm>
          <a:off x="381000" y="2362200"/>
          <a:ext cx="8001000" cy="4038600"/>
        </p:xfrm>
        <a:graphic>
          <a:graphicData uri="http://schemas.openxmlformats.org/drawingml/2006/table">
            <a:tbl>
              <a:tblPr>
                <a:tableStyleId>{5C22544A-7EE6-4342-B048-85BDC9FD1C3A}</a:tableStyleId>
              </a:tblPr>
              <a:tblGrid>
                <a:gridCol w="2667000"/>
                <a:gridCol w="2667000"/>
                <a:gridCol w="2667000"/>
              </a:tblGrid>
              <a:tr h="4038600">
                <a:tc>
                  <a:txBody>
                    <a:bodyPr/>
                    <a:lstStyle/>
                    <a:p>
                      <a:pPr marL="0" marR="0">
                        <a:lnSpc>
                          <a:spcPct val="107000"/>
                        </a:lnSpc>
                        <a:spcBef>
                          <a:spcPts val="0"/>
                        </a:spcBef>
                        <a:spcAft>
                          <a:spcPts val="800"/>
                        </a:spcAft>
                      </a:pPr>
                      <a:r>
                        <a:rPr lang="en-US" sz="2800" dirty="0">
                          <a:effectLst/>
                        </a:rPr>
                        <a:t>Toileting</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800"/>
                        </a:spcAft>
                      </a:pPr>
                      <a:r>
                        <a:rPr lang="en-US" sz="2800" dirty="0">
                          <a:effectLst/>
                        </a:rPr>
                        <a:t>Increased sympathetic tone, increased </a:t>
                      </a:r>
                      <a:r>
                        <a:rPr lang="en-US" sz="2800" dirty="0" err="1">
                          <a:effectLst/>
                        </a:rPr>
                        <a:t>catecholamines</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800"/>
                        </a:spcAft>
                      </a:pPr>
                      <a:r>
                        <a:rPr lang="en-US" sz="2800" dirty="0">
                          <a:effectLst/>
                        </a:rPr>
                        <a:t>1. Constipation</a:t>
                      </a:r>
                    </a:p>
                    <a:p>
                      <a:pPr marL="0" marR="0">
                        <a:lnSpc>
                          <a:spcPct val="107000"/>
                        </a:lnSpc>
                        <a:spcBef>
                          <a:spcPts val="0"/>
                        </a:spcBef>
                        <a:spcAft>
                          <a:spcPts val="800"/>
                        </a:spcAft>
                      </a:pPr>
                      <a:r>
                        <a:rPr lang="en-US" sz="2800" dirty="0">
                          <a:effectLst/>
                        </a:rPr>
                        <a:t>2. Encopresis</a:t>
                      </a:r>
                    </a:p>
                    <a:p>
                      <a:pPr marL="0" marR="0">
                        <a:lnSpc>
                          <a:spcPct val="107000"/>
                        </a:lnSpc>
                        <a:spcBef>
                          <a:spcPts val="0"/>
                        </a:spcBef>
                        <a:spcAft>
                          <a:spcPts val="800"/>
                        </a:spcAft>
                      </a:pPr>
                      <a:r>
                        <a:rPr lang="en-US" sz="2800" dirty="0">
                          <a:effectLst/>
                        </a:rPr>
                        <a:t>3. Enuresis</a:t>
                      </a:r>
                    </a:p>
                    <a:p>
                      <a:pPr marL="0" marR="0">
                        <a:lnSpc>
                          <a:spcPct val="107000"/>
                        </a:lnSpc>
                        <a:spcBef>
                          <a:spcPts val="0"/>
                        </a:spcBef>
                        <a:spcAft>
                          <a:spcPts val="800"/>
                        </a:spcAft>
                      </a:pPr>
                      <a:r>
                        <a:rPr lang="en-US" sz="2800" dirty="0">
                          <a:effectLst/>
                        </a:rPr>
                        <a:t>4. Regression </a:t>
                      </a:r>
                      <a:r>
                        <a:rPr lang="en-US" sz="2800" dirty="0" smtClean="0">
                          <a:effectLst/>
                        </a:rPr>
                        <a:t>of toileting </a:t>
                      </a:r>
                      <a:r>
                        <a:rPr lang="en-US" sz="2800" dirty="0">
                          <a:effectLst/>
                        </a:rPr>
                        <a:t>skills </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sp>
        <p:nvSpPr>
          <p:cNvPr id="5" name="TextBox 4"/>
          <p:cNvSpPr txBox="1"/>
          <p:nvPr/>
        </p:nvSpPr>
        <p:spPr>
          <a:xfrm>
            <a:off x="304800" y="6108412"/>
            <a:ext cx="8382000" cy="584775"/>
          </a:xfrm>
          <a:prstGeom prst="rect">
            <a:avLst/>
          </a:prstGeom>
          <a:solidFill>
            <a:srgbClr val="92D050"/>
          </a:solidFill>
        </p:spPr>
        <p:txBody>
          <a:bodyPr wrap="square" rtlCol="0">
            <a:spAutoFit/>
          </a:bodyPr>
          <a:lstStyle/>
          <a:p>
            <a:pPr lvl="0"/>
            <a:r>
              <a:rPr lang="en-US" sz="1600" dirty="0">
                <a:solidFill>
                  <a:prstClr val="black"/>
                </a:solidFill>
              </a:rPr>
              <a:t>Helping foster and adoptive families cope with trauma.  AAP, 2013 </a:t>
            </a:r>
            <a:r>
              <a:rPr lang="en-US" sz="1600" dirty="0">
                <a:solidFill>
                  <a:srgbClr val="00B050"/>
                </a:solidFill>
                <a:hlinkClick r:id="rId2"/>
              </a:rPr>
              <a:t>http://www.aap.org/en-us/advocacy-and-policy/aap-health-initiatives/healthy-foster-care-america/Documents/Guide.pdf</a:t>
            </a:r>
            <a:r>
              <a:rPr lang="en-US" sz="1600" dirty="0">
                <a:solidFill>
                  <a:srgbClr val="00B050"/>
                </a:solidFill>
              </a:rPr>
              <a:t>  </a:t>
            </a:r>
          </a:p>
        </p:txBody>
      </p:sp>
    </p:spTree>
    <p:extLst>
      <p:ext uri="{BB962C8B-B14F-4D97-AF65-F5344CB8AC3E}">
        <p14:creationId xmlns:p14="http://schemas.microsoft.com/office/powerpoint/2010/main" val="1141241175"/>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RESPONSE TO TRAUMA: BEHAVIORS</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12813111"/>
              </p:ext>
            </p:extLst>
          </p:nvPr>
        </p:nvGraphicFramePr>
        <p:xfrm>
          <a:off x="304800" y="1417638"/>
          <a:ext cx="8381998" cy="4038600"/>
        </p:xfrm>
        <a:graphic>
          <a:graphicData uri="http://schemas.openxmlformats.org/drawingml/2006/table">
            <a:tbl>
              <a:tblPr firstRow="1" firstCol="1" bandRow="1">
                <a:tableStyleId>{5C22544A-7EE6-4342-B048-85BDC9FD1C3A}</a:tableStyleId>
              </a:tblPr>
              <a:tblGrid>
                <a:gridCol w="2095051"/>
                <a:gridCol w="2095051"/>
                <a:gridCol w="1829697"/>
                <a:gridCol w="2362199"/>
              </a:tblGrid>
              <a:tr h="1872397">
                <a:tc>
                  <a:txBody>
                    <a:bodyPr/>
                    <a:lstStyle/>
                    <a:p>
                      <a:pPr marL="0" marR="0">
                        <a:lnSpc>
                          <a:spcPct val="107000"/>
                        </a:lnSpc>
                        <a:spcBef>
                          <a:spcPts val="0"/>
                        </a:spcBef>
                        <a:spcAft>
                          <a:spcPts val="0"/>
                        </a:spcAft>
                      </a:pPr>
                      <a:r>
                        <a:rPr lang="en-US" sz="2400" dirty="0">
                          <a:effectLst/>
                        </a:rPr>
                        <a:t>Category</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2400" dirty="0">
                          <a:effectLst/>
                        </a:rPr>
                        <a:t>More common with</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2400" dirty="0" smtClean="0">
                          <a:effectLst/>
                        </a:rPr>
                        <a:t>Response</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2400">
                          <a:effectLst/>
                        </a:rPr>
                        <a:t>Misidentified as and/or comorbid with</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166203">
                <a:tc>
                  <a:txBody>
                    <a:bodyPr/>
                    <a:lstStyle/>
                    <a:p>
                      <a:pPr marL="0" marR="0">
                        <a:lnSpc>
                          <a:spcPct val="107000"/>
                        </a:lnSpc>
                        <a:spcBef>
                          <a:spcPts val="0"/>
                        </a:spcBef>
                        <a:spcAft>
                          <a:spcPts val="0"/>
                        </a:spcAft>
                      </a:pPr>
                      <a:r>
                        <a:rPr lang="en-US" sz="2400">
                          <a:effectLst/>
                        </a:rPr>
                        <a:t>Dissociation (Dopaminergic)</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ts val="1205"/>
                        </a:lnSpc>
                        <a:spcBef>
                          <a:spcPts val="0"/>
                        </a:spcBef>
                        <a:spcAft>
                          <a:spcPts val="0"/>
                        </a:spcAft>
                      </a:pPr>
                      <a:endParaRPr lang="en-US" sz="2400" dirty="0" smtClean="0">
                        <a:effectLst/>
                      </a:endParaRPr>
                    </a:p>
                    <a:p>
                      <a:pPr marL="0" marR="0">
                        <a:lnSpc>
                          <a:spcPts val="1205"/>
                        </a:lnSpc>
                        <a:spcBef>
                          <a:spcPts val="0"/>
                        </a:spcBef>
                        <a:spcAft>
                          <a:spcPts val="0"/>
                        </a:spcAft>
                      </a:pPr>
                      <a:r>
                        <a:rPr lang="en-US" sz="2400" dirty="0" smtClean="0">
                          <a:effectLst/>
                        </a:rPr>
                        <a:t>Females</a:t>
                      </a:r>
                    </a:p>
                    <a:p>
                      <a:pPr marL="0" marR="0">
                        <a:lnSpc>
                          <a:spcPts val="1205"/>
                        </a:lnSpc>
                        <a:spcBef>
                          <a:spcPts val="0"/>
                        </a:spcBef>
                        <a:spcAft>
                          <a:spcPts val="0"/>
                        </a:spcAft>
                      </a:pPr>
                      <a:endParaRPr lang="en-US" sz="2400" dirty="0">
                        <a:effectLst/>
                      </a:endParaRPr>
                    </a:p>
                    <a:p>
                      <a:pPr marL="0" marR="0">
                        <a:lnSpc>
                          <a:spcPts val="1205"/>
                        </a:lnSpc>
                        <a:spcBef>
                          <a:spcPts val="0"/>
                        </a:spcBef>
                        <a:spcAft>
                          <a:spcPts val="0"/>
                        </a:spcAft>
                      </a:pPr>
                      <a:r>
                        <a:rPr lang="en-US" sz="2400" dirty="0" smtClean="0">
                          <a:effectLst/>
                        </a:rPr>
                        <a:t>Young</a:t>
                      </a:r>
                    </a:p>
                    <a:p>
                      <a:pPr marL="0" marR="0">
                        <a:lnSpc>
                          <a:spcPts val="1205"/>
                        </a:lnSpc>
                        <a:spcBef>
                          <a:spcPts val="0"/>
                        </a:spcBef>
                        <a:spcAft>
                          <a:spcPts val="0"/>
                        </a:spcAft>
                      </a:pPr>
                      <a:endParaRPr lang="en-US" sz="2400" dirty="0" smtClean="0">
                        <a:effectLst/>
                      </a:endParaRPr>
                    </a:p>
                    <a:p>
                      <a:pPr marL="0" marR="0">
                        <a:lnSpc>
                          <a:spcPts val="1205"/>
                        </a:lnSpc>
                        <a:spcBef>
                          <a:spcPts val="0"/>
                        </a:spcBef>
                        <a:spcAft>
                          <a:spcPts val="0"/>
                        </a:spcAft>
                      </a:pPr>
                      <a:r>
                        <a:rPr lang="en-US" sz="2400" dirty="0" smtClean="0">
                          <a:effectLst/>
                        </a:rPr>
                        <a:t> children</a:t>
                      </a:r>
                    </a:p>
                    <a:p>
                      <a:pPr marL="0" marR="0">
                        <a:lnSpc>
                          <a:spcPts val="1205"/>
                        </a:lnSpc>
                        <a:spcBef>
                          <a:spcPts val="0"/>
                        </a:spcBef>
                        <a:spcAft>
                          <a:spcPts val="0"/>
                        </a:spcAft>
                      </a:pPr>
                      <a:endParaRPr lang="en-US" sz="2400" dirty="0">
                        <a:effectLst/>
                      </a:endParaRPr>
                    </a:p>
                    <a:p>
                      <a:pPr marL="0" marR="0">
                        <a:lnSpc>
                          <a:spcPts val="1205"/>
                        </a:lnSpc>
                        <a:spcBef>
                          <a:spcPts val="0"/>
                        </a:spcBef>
                        <a:spcAft>
                          <a:spcPts val="0"/>
                        </a:spcAft>
                      </a:pPr>
                      <a:r>
                        <a:rPr lang="en-US" sz="2400" dirty="0" smtClean="0">
                          <a:effectLst/>
                        </a:rPr>
                        <a:t>Ongoing</a:t>
                      </a:r>
                    </a:p>
                    <a:p>
                      <a:pPr marL="0" marR="0">
                        <a:lnSpc>
                          <a:spcPts val="1205"/>
                        </a:lnSpc>
                        <a:spcBef>
                          <a:spcPts val="0"/>
                        </a:spcBef>
                        <a:spcAft>
                          <a:spcPts val="0"/>
                        </a:spcAft>
                      </a:pPr>
                      <a:endParaRPr lang="en-US" sz="2400" dirty="0" smtClean="0">
                        <a:effectLst/>
                      </a:endParaRPr>
                    </a:p>
                    <a:p>
                      <a:pPr marL="0" marR="0">
                        <a:lnSpc>
                          <a:spcPts val="1205"/>
                        </a:lnSpc>
                        <a:spcBef>
                          <a:spcPts val="0"/>
                        </a:spcBef>
                        <a:spcAft>
                          <a:spcPts val="0"/>
                        </a:spcAft>
                      </a:pPr>
                      <a:r>
                        <a:rPr lang="en-US" sz="2400" dirty="0" smtClean="0">
                          <a:effectLst/>
                        </a:rPr>
                        <a:t> trauma/pain</a:t>
                      </a:r>
                    </a:p>
                    <a:p>
                      <a:pPr marL="0" marR="0">
                        <a:lnSpc>
                          <a:spcPts val="1205"/>
                        </a:lnSpc>
                        <a:spcBef>
                          <a:spcPts val="0"/>
                        </a:spcBef>
                        <a:spcAft>
                          <a:spcPts val="0"/>
                        </a:spcAft>
                      </a:pPr>
                      <a:endParaRPr lang="en-US" sz="2400" dirty="0">
                        <a:effectLst/>
                      </a:endParaRPr>
                    </a:p>
                    <a:p>
                      <a:pPr marL="0" marR="0">
                        <a:lnSpc>
                          <a:spcPts val="1205"/>
                        </a:lnSpc>
                        <a:spcBef>
                          <a:spcPts val="0"/>
                        </a:spcBef>
                        <a:spcAft>
                          <a:spcPts val="0"/>
                        </a:spcAft>
                      </a:pPr>
                      <a:r>
                        <a:rPr lang="en-US" sz="2400" dirty="0">
                          <a:effectLst/>
                        </a:rPr>
                        <a:t>Inability </a:t>
                      </a:r>
                      <a:r>
                        <a:rPr lang="en-US" sz="2400" dirty="0" smtClean="0">
                          <a:effectLst/>
                        </a:rPr>
                        <a:t>to</a:t>
                      </a:r>
                    </a:p>
                    <a:p>
                      <a:pPr marL="0" marR="0">
                        <a:lnSpc>
                          <a:spcPts val="1205"/>
                        </a:lnSpc>
                        <a:spcBef>
                          <a:spcPts val="0"/>
                        </a:spcBef>
                        <a:spcAft>
                          <a:spcPts val="0"/>
                        </a:spcAft>
                      </a:pPr>
                      <a:endParaRPr lang="en-US" sz="2400" dirty="0" smtClean="0">
                        <a:effectLst/>
                      </a:endParaRPr>
                    </a:p>
                    <a:p>
                      <a:pPr marL="0" marR="0">
                        <a:lnSpc>
                          <a:spcPts val="1205"/>
                        </a:lnSpc>
                        <a:spcBef>
                          <a:spcPts val="0"/>
                        </a:spcBef>
                        <a:spcAft>
                          <a:spcPts val="0"/>
                        </a:spcAft>
                      </a:pPr>
                      <a:r>
                        <a:rPr lang="en-US" sz="2400" dirty="0" smtClean="0">
                          <a:effectLst/>
                        </a:rPr>
                        <a:t> </a:t>
                      </a:r>
                      <a:r>
                        <a:rPr lang="en-US" sz="2400" dirty="0">
                          <a:effectLst/>
                        </a:rPr>
                        <a:t>defend self</a:t>
                      </a:r>
                      <a:endParaRPr lang="en-US" sz="2400" dirty="0">
                        <a:effectLst/>
                        <a:latin typeface="Linotype Univers"/>
                        <a:ea typeface="Calibri" panose="020F0502020204030204" pitchFamily="34" charset="0"/>
                        <a:cs typeface="Times New Roman" panose="02020603050405020304" pitchFamily="18" charset="0"/>
                      </a:endParaRPr>
                    </a:p>
                  </a:txBody>
                  <a:tcPr marL="68580" marR="68580" marT="0" marB="0"/>
                </a:tc>
                <a:tc>
                  <a:txBody>
                    <a:bodyPr/>
                    <a:lstStyle/>
                    <a:p>
                      <a:pPr marL="0" marR="0">
                        <a:lnSpc>
                          <a:spcPts val="1205"/>
                        </a:lnSpc>
                        <a:spcBef>
                          <a:spcPts val="0"/>
                        </a:spcBef>
                        <a:spcAft>
                          <a:spcPts val="0"/>
                        </a:spcAft>
                      </a:pPr>
                      <a:endParaRPr lang="en-US" sz="2400" dirty="0" smtClean="0">
                        <a:effectLst/>
                      </a:endParaRPr>
                    </a:p>
                    <a:p>
                      <a:pPr marL="0" marR="0">
                        <a:lnSpc>
                          <a:spcPts val="1205"/>
                        </a:lnSpc>
                        <a:spcBef>
                          <a:spcPts val="0"/>
                        </a:spcBef>
                        <a:spcAft>
                          <a:spcPts val="0"/>
                        </a:spcAft>
                      </a:pPr>
                      <a:r>
                        <a:rPr lang="en-US" sz="2400" dirty="0" smtClean="0">
                          <a:effectLst/>
                        </a:rPr>
                        <a:t>Detachment</a:t>
                      </a:r>
                    </a:p>
                    <a:p>
                      <a:pPr marL="0" marR="0">
                        <a:lnSpc>
                          <a:spcPts val="1205"/>
                        </a:lnSpc>
                        <a:spcBef>
                          <a:spcPts val="0"/>
                        </a:spcBef>
                        <a:spcAft>
                          <a:spcPts val="0"/>
                        </a:spcAft>
                      </a:pPr>
                      <a:endParaRPr lang="en-US" sz="2400" dirty="0">
                        <a:effectLst/>
                      </a:endParaRPr>
                    </a:p>
                    <a:p>
                      <a:pPr marL="0" marR="0">
                        <a:lnSpc>
                          <a:spcPts val="1205"/>
                        </a:lnSpc>
                        <a:spcBef>
                          <a:spcPts val="0"/>
                        </a:spcBef>
                        <a:spcAft>
                          <a:spcPts val="0"/>
                        </a:spcAft>
                      </a:pPr>
                      <a:r>
                        <a:rPr lang="en-US" sz="2400" dirty="0" smtClean="0">
                          <a:effectLst/>
                        </a:rPr>
                        <a:t>Numbing</a:t>
                      </a:r>
                    </a:p>
                    <a:p>
                      <a:pPr marL="0" marR="0">
                        <a:lnSpc>
                          <a:spcPts val="1205"/>
                        </a:lnSpc>
                        <a:spcBef>
                          <a:spcPts val="0"/>
                        </a:spcBef>
                        <a:spcAft>
                          <a:spcPts val="0"/>
                        </a:spcAft>
                      </a:pPr>
                      <a:endParaRPr lang="en-US" sz="2400" dirty="0">
                        <a:effectLst/>
                      </a:endParaRPr>
                    </a:p>
                    <a:p>
                      <a:pPr marL="0" marR="0">
                        <a:lnSpc>
                          <a:spcPts val="1205"/>
                        </a:lnSpc>
                        <a:spcBef>
                          <a:spcPts val="0"/>
                        </a:spcBef>
                        <a:spcAft>
                          <a:spcPts val="0"/>
                        </a:spcAft>
                      </a:pPr>
                      <a:r>
                        <a:rPr lang="en-US" sz="2400" dirty="0">
                          <a:effectLst/>
                        </a:rPr>
                        <a:t>Compliance</a:t>
                      </a:r>
                    </a:p>
                    <a:p>
                      <a:pPr marL="0" marR="0">
                        <a:lnSpc>
                          <a:spcPct val="107000"/>
                        </a:lnSpc>
                        <a:spcBef>
                          <a:spcPts val="0"/>
                        </a:spcBef>
                        <a:spcAft>
                          <a:spcPts val="0"/>
                        </a:spcAft>
                      </a:pPr>
                      <a:r>
                        <a:rPr lang="en-US" sz="2400" dirty="0">
                          <a:effectLst/>
                        </a:rPr>
                        <a:t>Fantasy</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ts val="1205"/>
                        </a:lnSpc>
                        <a:spcBef>
                          <a:spcPts val="0"/>
                        </a:spcBef>
                        <a:spcAft>
                          <a:spcPts val="0"/>
                        </a:spcAft>
                      </a:pPr>
                      <a:endParaRPr lang="en-US" sz="2400" dirty="0" smtClean="0">
                        <a:effectLst/>
                      </a:endParaRPr>
                    </a:p>
                    <a:p>
                      <a:pPr marL="0" marR="0">
                        <a:lnSpc>
                          <a:spcPts val="1205"/>
                        </a:lnSpc>
                        <a:spcBef>
                          <a:spcPts val="0"/>
                        </a:spcBef>
                        <a:spcAft>
                          <a:spcPts val="0"/>
                        </a:spcAft>
                      </a:pPr>
                      <a:r>
                        <a:rPr lang="en-US" sz="2400" dirty="0" smtClean="0">
                          <a:effectLst/>
                        </a:rPr>
                        <a:t>Depression</a:t>
                      </a:r>
                    </a:p>
                    <a:p>
                      <a:pPr marL="0" marR="0">
                        <a:lnSpc>
                          <a:spcPts val="1205"/>
                        </a:lnSpc>
                        <a:spcBef>
                          <a:spcPts val="0"/>
                        </a:spcBef>
                        <a:spcAft>
                          <a:spcPts val="0"/>
                        </a:spcAft>
                      </a:pPr>
                      <a:endParaRPr lang="en-US" sz="2400" dirty="0">
                        <a:effectLst/>
                      </a:endParaRPr>
                    </a:p>
                    <a:p>
                      <a:pPr marL="0" marR="0">
                        <a:lnSpc>
                          <a:spcPts val="1205"/>
                        </a:lnSpc>
                        <a:spcBef>
                          <a:spcPts val="0"/>
                        </a:spcBef>
                        <a:spcAft>
                          <a:spcPts val="0"/>
                        </a:spcAft>
                      </a:pPr>
                      <a:r>
                        <a:rPr lang="en-US" sz="2400" dirty="0" smtClean="0">
                          <a:effectLst/>
                        </a:rPr>
                        <a:t>ADHD</a:t>
                      </a:r>
                    </a:p>
                    <a:p>
                      <a:pPr marL="0" marR="0">
                        <a:lnSpc>
                          <a:spcPts val="1205"/>
                        </a:lnSpc>
                        <a:spcBef>
                          <a:spcPts val="0"/>
                        </a:spcBef>
                        <a:spcAft>
                          <a:spcPts val="0"/>
                        </a:spcAft>
                      </a:pPr>
                      <a:endParaRPr lang="en-US" sz="2400" dirty="0" smtClean="0">
                        <a:effectLst/>
                      </a:endParaRPr>
                    </a:p>
                    <a:p>
                      <a:pPr marL="0" marR="0">
                        <a:lnSpc>
                          <a:spcPts val="1205"/>
                        </a:lnSpc>
                        <a:spcBef>
                          <a:spcPts val="0"/>
                        </a:spcBef>
                        <a:spcAft>
                          <a:spcPts val="0"/>
                        </a:spcAft>
                      </a:pPr>
                      <a:r>
                        <a:rPr lang="en-US" sz="2400" dirty="0" smtClean="0">
                          <a:effectLst/>
                        </a:rPr>
                        <a:t> </a:t>
                      </a:r>
                      <a:r>
                        <a:rPr lang="en-US" sz="2400" dirty="0">
                          <a:effectLst/>
                        </a:rPr>
                        <a:t>inattentive </a:t>
                      </a:r>
                      <a:endParaRPr lang="en-US" sz="2400" dirty="0" smtClean="0">
                        <a:effectLst/>
                      </a:endParaRPr>
                    </a:p>
                    <a:p>
                      <a:pPr marL="0" marR="0">
                        <a:lnSpc>
                          <a:spcPts val="1205"/>
                        </a:lnSpc>
                        <a:spcBef>
                          <a:spcPts val="0"/>
                        </a:spcBef>
                        <a:spcAft>
                          <a:spcPts val="0"/>
                        </a:spcAft>
                      </a:pPr>
                      <a:endParaRPr lang="en-US" sz="2400" dirty="0" smtClean="0">
                        <a:effectLst/>
                      </a:endParaRPr>
                    </a:p>
                    <a:p>
                      <a:pPr marL="0" marR="0">
                        <a:lnSpc>
                          <a:spcPts val="1205"/>
                        </a:lnSpc>
                        <a:spcBef>
                          <a:spcPts val="0"/>
                        </a:spcBef>
                        <a:spcAft>
                          <a:spcPts val="0"/>
                        </a:spcAft>
                      </a:pPr>
                      <a:r>
                        <a:rPr lang="en-US" sz="2400" dirty="0" smtClean="0">
                          <a:effectLst/>
                        </a:rPr>
                        <a:t> type</a:t>
                      </a:r>
                      <a:endParaRPr lang="en-US" sz="2400" dirty="0">
                        <a:effectLst/>
                      </a:endParaRPr>
                    </a:p>
                    <a:p>
                      <a:pPr marL="0" marR="0">
                        <a:lnSpc>
                          <a:spcPct val="107000"/>
                        </a:lnSpc>
                        <a:spcBef>
                          <a:spcPts val="0"/>
                        </a:spcBef>
                        <a:spcAft>
                          <a:spcPts val="0"/>
                        </a:spcAft>
                      </a:pPr>
                      <a:r>
                        <a:rPr lang="en-US" sz="2400" dirty="0">
                          <a:effectLst/>
                        </a:rPr>
                        <a:t>Developmental delay</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sp>
        <p:nvSpPr>
          <p:cNvPr id="5" name="TextBox 4"/>
          <p:cNvSpPr txBox="1"/>
          <p:nvPr/>
        </p:nvSpPr>
        <p:spPr>
          <a:xfrm>
            <a:off x="228600" y="5931877"/>
            <a:ext cx="8686800" cy="584775"/>
          </a:xfrm>
          <a:prstGeom prst="rect">
            <a:avLst/>
          </a:prstGeom>
          <a:solidFill>
            <a:srgbClr val="92D050"/>
          </a:solidFill>
        </p:spPr>
        <p:txBody>
          <a:bodyPr wrap="square" rtlCol="0">
            <a:spAutoFit/>
          </a:bodyPr>
          <a:lstStyle/>
          <a:p>
            <a:r>
              <a:rPr lang="en-US" sz="1600" dirty="0"/>
              <a:t>Helping foster and adoptive families cope with trauma.  AAP, 2013 </a:t>
            </a:r>
            <a:r>
              <a:rPr lang="en-US" sz="1600" dirty="0">
                <a:solidFill>
                  <a:srgbClr val="00B050"/>
                </a:solidFill>
                <a:hlinkClick r:id="rId2"/>
              </a:rPr>
              <a:t>http://www.aap.org/en-us/advocacy-and-policy/aap-health-initiatives/healthy-foster-care-america/Documents/Guide.pdf</a:t>
            </a:r>
            <a:r>
              <a:rPr lang="en-US" sz="1600" dirty="0">
                <a:solidFill>
                  <a:srgbClr val="00B050"/>
                </a:solidFill>
              </a:rPr>
              <a:t>  </a:t>
            </a:r>
          </a:p>
        </p:txBody>
      </p:sp>
    </p:spTree>
    <p:extLst>
      <p:ext uri="{BB962C8B-B14F-4D97-AF65-F5344CB8AC3E}">
        <p14:creationId xmlns:p14="http://schemas.microsoft.com/office/powerpoint/2010/main" val="3134361588"/>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RESPONSE TO TRAUMA: BEHAVIORS</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040191691"/>
              </p:ext>
            </p:extLst>
          </p:nvPr>
        </p:nvGraphicFramePr>
        <p:xfrm>
          <a:off x="457200" y="1225062"/>
          <a:ext cx="8458198" cy="4580082"/>
        </p:xfrm>
        <a:graphic>
          <a:graphicData uri="http://schemas.openxmlformats.org/drawingml/2006/table">
            <a:tbl>
              <a:tblPr firstRow="1" firstCol="1" bandRow="1">
                <a:tableStyleId>{5C22544A-7EE6-4342-B048-85BDC9FD1C3A}</a:tableStyleId>
              </a:tblPr>
              <a:tblGrid>
                <a:gridCol w="2114097"/>
                <a:gridCol w="2044574"/>
                <a:gridCol w="2133600"/>
                <a:gridCol w="2165927"/>
              </a:tblGrid>
              <a:tr h="1577230">
                <a:tc>
                  <a:txBody>
                    <a:bodyPr/>
                    <a:lstStyle/>
                    <a:p>
                      <a:pPr marL="0" marR="0">
                        <a:lnSpc>
                          <a:spcPct val="107000"/>
                        </a:lnSpc>
                        <a:spcBef>
                          <a:spcPts val="0"/>
                        </a:spcBef>
                        <a:spcAft>
                          <a:spcPts val="0"/>
                        </a:spcAft>
                      </a:pPr>
                      <a:r>
                        <a:rPr lang="en-US" sz="2400" dirty="0">
                          <a:effectLst/>
                        </a:rPr>
                        <a:t>Category</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2400" dirty="0">
                          <a:effectLst/>
                        </a:rPr>
                        <a:t>More common with</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2400" dirty="0">
                          <a:effectLst/>
                        </a:rPr>
                        <a:t>Response</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2400">
                          <a:effectLst/>
                        </a:rPr>
                        <a:t>Misidentified as and/or comorbid with</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766170">
                <a:tc>
                  <a:txBody>
                    <a:bodyPr/>
                    <a:lstStyle/>
                    <a:p>
                      <a:pPr marL="0" marR="0">
                        <a:lnSpc>
                          <a:spcPts val="1205"/>
                        </a:lnSpc>
                        <a:spcBef>
                          <a:spcPts val="0"/>
                        </a:spcBef>
                        <a:spcAft>
                          <a:spcPts val="0"/>
                        </a:spcAft>
                      </a:pPr>
                      <a:endParaRPr lang="en-US" sz="2400" dirty="0" smtClean="0">
                        <a:effectLst/>
                      </a:endParaRPr>
                    </a:p>
                    <a:p>
                      <a:pPr marL="0" marR="0">
                        <a:lnSpc>
                          <a:spcPts val="1205"/>
                        </a:lnSpc>
                        <a:spcBef>
                          <a:spcPts val="0"/>
                        </a:spcBef>
                        <a:spcAft>
                          <a:spcPts val="0"/>
                        </a:spcAft>
                      </a:pPr>
                      <a:endParaRPr lang="en-US" sz="2400" dirty="0" smtClean="0">
                        <a:effectLst/>
                      </a:endParaRPr>
                    </a:p>
                    <a:p>
                      <a:pPr marL="0" marR="0">
                        <a:lnSpc>
                          <a:spcPts val="1205"/>
                        </a:lnSpc>
                        <a:spcBef>
                          <a:spcPts val="0"/>
                        </a:spcBef>
                        <a:spcAft>
                          <a:spcPts val="0"/>
                        </a:spcAft>
                      </a:pPr>
                      <a:r>
                        <a:rPr lang="en-US" sz="2400" dirty="0" smtClean="0">
                          <a:effectLst/>
                        </a:rPr>
                        <a:t>Arousal</a:t>
                      </a:r>
                      <a:endParaRPr lang="en-US" sz="2400" dirty="0">
                        <a:effectLst/>
                      </a:endParaRPr>
                    </a:p>
                    <a:p>
                      <a:pPr marL="0" marR="0">
                        <a:lnSpc>
                          <a:spcPct val="107000"/>
                        </a:lnSpc>
                        <a:spcBef>
                          <a:spcPts val="0"/>
                        </a:spcBef>
                        <a:spcAft>
                          <a:spcPts val="0"/>
                        </a:spcAft>
                      </a:pPr>
                      <a:r>
                        <a:rPr lang="en-US" sz="2400" dirty="0">
                          <a:effectLst/>
                        </a:rPr>
                        <a:t>(Adrenergic)</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ts val="1205"/>
                        </a:lnSpc>
                        <a:spcBef>
                          <a:spcPts val="0"/>
                        </a:spcBef>
                        <a:spcAft>
                          <a:spcPts val="0"/>
                        </a:spcAft>
                      </a:pPr>
                      <a:endParaRPr lang="en-US" sz="2400" dirty="0" smtClean="0">
                        <a:effectLst/>
                      </a:endParaRPr>
                    </a:p>
                    <a:p>
                      <a:pPr marL="0" marR="0">
                        <a:lnSpc>
                          <a:spcPts val="1205"/>
                        </a:lnSpc>
                        <a:spcBef>
                          <a:spcPts val="0"/>
                        </a:spcBef>
                        <a:spcAft>
                          <a:spcPts val="0"/>
                        </a:spcAft>
                      </a:pPr>
                      <a:endParaRPr lang="en-US" sz="2400" dirty="0" smtClean="0">
                        <a:effectLst/>
                      </a:endParaRPr>
                    </a:p>
                    <a:p>
                      <a:pPr marL="0" marR="0">
                        <a:lnSpc>
                          <a:spcPts val="1205"/>
                        </a:lnSpc>
                        <a:spcBef>
                          <a:spcPts val="0"/>
                        </a:spcBef>
                        <a:spcAft>
                          <a:spcPts val="0"/>
                        </a:spcAft>
                      </a:pPr>
                      <a:r>
                        <a:rPr lang="en-US" sz="2400" dirty="0" smtClean="0">
                          <a:effectLst/>
                        </a:rPr>
                        <a:t>Males</a:t>
                      </a:r>
                    </a:p>
                    <a:p>
                      <a:pPr marL="0" marR="0">
                        <a:lnSpc>
                          <a:spcPts val="1205"/>
                        </a:lnSpc>
                        <a:spcBef>
                          <a:spcPts val="0"/>
                        </a:spcBef>
                        <a:spcAft>
                          <a:spcPts val="0"/>
                        </a:spcAft>
                      </a:pPr>
                      <a:endParaRPr lang="en-US" sz="2400" dirty="0">
                        <a:effectLst/>
                      </a:endParaRPr>
                    </a:p>
                    <a:p>
                      <a:pPr marL="0" marR="0">
                        <a:lnSpc>
                          <a:spcPts val="1205"/>
                        </a:lnSpc>
                        <a:spcBef>
                          <a:spcPts val="0"/>
                        </a:spcBef>
                        <a:spcAft>
                          <a:spcPts val="0"/>
                        </a:spcAft>
                      </a:pPr>
                      <a:r>
                        <a:rPr lang="en-US" sz="2400" dirty="0">
                          <a:effectLst/>
                        </a:rPr>
                        <a:t>Older </a:t>
                      </a:r>
                      <a:r>
                        <a:rPr lang="en-US" sz="2400" dirty="0" smtClean="0">
                          <a:effectLst/>
                        </a:rPr>
                        <a:t>children</a:t>
                      </a:r>
                    </a:p>
                    <a:p>
                      <a:pPr marL="0" marR="0">
                        <a:lnSpc>
                          <a:spcPts val="1205"/>
                        </a:lnSpc>
                        <a:spcBef>
                          <a:spcPts val="0"/>
                        </a:spcBef>
                        <a:spcAft>
                          <a:spcPts val="0"/>
                        </a:spcAft>
                      </a:pPr>
                      <a:endParaRPr lang="en-US" sz="2400" dirty="0">
                        <a:effectLst/>
                      </a:endParaRPr>
                    </a:p>
                    <a:p>
                      <a:pPr marL="0" marR="0">
                        <a:lnSpc>
                          <a:spcPts val="1205"/>
                        </a:lnSpc>
                        <a:spcBef>
                          <a:spcPts val="0"/>
                        </a:spcBef>
                        <a:spcAft>
                          <a:spcPts val="0"/>
                        </a:spcAft>
                      </a:pPr>
                      <a:r>
                        <a:rPr lang="en-US" sz="2400" dirty="0">
                          <a:effectLst/>
                        </a:rPr>
                        <a:t>Witness </a:t>
                      </a:r>
                      <a:r>
                        <a:rPr lang="en-US" sz="2400" dirty="0" smtClean="0">
                          <a:effectLst/>
                        </a:rPr>
                        <a:t>to</a:t>
                      </a:r>
                    </a:p>
                    <a:p>
                      <a:pPr marL="0" marR="0">
                        <a:lnSpc>
                          <a:spcPts val="1205"/>
                        </a:lnSpc>
                        <a:spcBef>
                          <a:spcPts val="0"/>
                        </a:spcBef>
                        <a:spcAft>
                          <a:spcPts val="0"/>
                        </a:spcAft>
                      </a:pPr>
                      <a:endParaRPr lang="en-US" sz="2400" dirty="0" smtClean="0">
                        <a:effectLst/>
                      </a:endParaRPr>
                    </a:p>
                    <a:p>
                      <a:pPr marL="0" marR="0">
                        <a:lnSpc>
                          <a:spcPts val="1205"/>
                        </a:lnSpc>
                        <a:spcBef>
                          <a:spcPts val="0"/>
                        </a:spcBef>
                        <a:spcAft>
                          <a:spcPts val="0"/>
                        </a:spcAft>
                      </a:pPr>
                      <a:r>
                        <a:rPr lang="en-US" sz="2400" dirty="0" smtClean="0">
                          <a:effectLst/>
                        </a:rPr>
                        <a:t> violence</a:t>
                      </a:r>
                    </a:p>
                    <a:p>
                      <a:pPr marL="0" marR="0">
                        <a:lnSpc>
                          <a:spcPts val="1205"/>
                        </a:lnSpc>
                        <a:spcBef>
                          <a:spcPts val="0"/>
                        </a:spcBef>
                        <a:spcAft>
                          <a:spcPts val="0"/>
                        </a:spcAft>
                      </a:pPr>
                      <a:endParaRPr lang="en-US" sz="2400" dirty="0">
                        <a:effectLst/>
                      </a:endParaRPr>
                    </a:p>
                    <a:p>
                      <a:pPr marL="0" marR="0">
                        <a:lnSpc>
                          <a:spcPts val="1205"/>
                        </a:lnSpc>
                        <a:spcBef>
                          <a:spcPts val="0"/>
                        </a:spcBef>
                        <a:spcAft>
                          <a:spcPts val="0"/>
                        </a:spcAft>
                      </a:pPr>
                      <a:r>
                        <a:rPr lang="en-US" sz="2400" dirty="0">
                          <a:effectLst/>
                        </a:rPr>
                        <a:t>Inability </a:t>
                      </a:r>
                      <a:r>
                        <a:rPr lang="en-US" sz="2400" dirty="0" smtClean="0">
                          <a:effectLst/>
                        </a:rPr>
                        <a:t>to</a:t>
                      </a:r>
                    </a:p>
                    <a:p>
                      <a:pPr marL="0" marR="0">
                        <a:lnSpc>
                          <a:spcPts val="1205"/>
                        </a:lnSpc>
                        <a:spcBef>
                          <a:spcPts val="0"/>
                        </a:spcBef>
                        <a:spcAft>
                          <a:spcPts val="0"/>
                        </a:spcAft>
                      </a:pPr>
                      <a:endParaRPr lang="en-US" sz="2400" dirty="0" smtClean="0">
                        <a:effectLst/>
                      </a:endParaRPr>
                    </a:p>
                    <a:p>
                      <a:pPr marL="0" marR="0">
                        <a:lnSpc>
                          <a:spcPts val="1205"/>
                        </a:lnSpc>
                        <a:spcBef>
                          <a:spcPts val="0"/>
                        </a:spcBef>
                        <a:spcAft>
                          <a:spcPts val="0"/>
                        </a:spcAft>
                      </a:pPr>
                      <a:r>
                        <a:rPr lang="en-US" sz="2400" dirty="0" smtClean="0">
                          <a:effectLst/>
                        </a:rPr>
                        <a:t> </a:t>
                      </a:r>
                      <a:r>
                        <a:rPr lang="en-US" sz="2400" dirty="0">
                          <a:effectLst/>
                        </a:rPr>
                        <a:t>fight or flee</a:t>
                      </a:r>
                      <a:endParaRPr lang="en-US" sz="2400" dirty="0">
                        <a:effectLst/>
                        <a:latin typeface="Linotype Univers"/>
                        <a:ea typeface="Calibri" panose="020F0502020204030204" pitchFamily="34" charset="0"/>
                        <a:cs typeface="Times New Roman" panose="02020603050405020304" pitchFamily="18" charset="0"/>
                      </a:endParaRPr>
                    </a:p>
                  </a:txBody>
                  <a:tcPr marL="68580" marR="68580" marT="0" marB="0"/>
                </a:tc>
                <a:tc>
                  <a:txBody>
                    <a:bodyPr/>
                    <a:lstStyle/>
                    <a:p>
                      <a:pPr marL="0" marR="0">
                        <a:lnSpc>
                          <a:spcPts val="1205"/>
                        </a:lnSpc>
                        <a:spcBef>
                          <a:spcPts val="0"/>
                        </a:spcBef>
                        <a:spcAft>
                          <a:spcPts val="0"/>
                        </a:spcAft>
                      </a:pPr>
                      <a:endParaRPr lang="en-US" sz="2400" dirty="0" smtClean="0">
                        <a:effectLst/>
                      </a:endParaRPr>
                    </a:p>
                    <a:p>
                      <a:pPr marL="0" marR="0">
                        <a:lnSpc>
                          <a:spcPts val="1205"/>
                        </a:lnSpc>
                        <a:spcBef>
                          <a:spcPts val="0"/>
                        </a:spcBef>
                        <a:spcAft>
                          <a:spcPts val="0"/>
                        </a:spcAft>
                      </a:pPr>
                      <a:endParaRPr lang="en-US" sz="2400" dirty="0" smtClean="0">
                        <a:effectLst/>
                      </a:endParaRPr>
                    </a:p>
                    <a:p>
                      <a:pPr marL="0" marR="0">
                        <a:lnSpc>
                          <a:spcPts val="1205"/>
                        </a:lnSpc>
                        <a:spcBef>
                          <a:spcPts val="0"/>
                        </a:spcBef>
                        <a:spcAft>
                          <a:spcPts val="0"/>
                        </a:spcAft>
                      </a:pPr>
                      <a:r>
                        <a:rPr lang="en-US" sz="2400" dirty="0" err="1" smtClean="0">
                          <a:effectLst/>
                        </a:rPr>
                        <a:t>Hypervigilance</a:t>
                      </a:r>
                      <a:endParaRPr lang="en-US" sz="2400" dirty="0" smtClean="0">
                        <a:effectLst/>
                      </a:endParaRPr>
                    </a:p>
                    <a:p>
                      <a:pPr marL="0" marR="0">
                        <a:lnSpc>
                          <a:spcPts val="1205"/>
                        </a:lnSpc>
                        <a:spcBef>
                          <a:spcPts val="0"/>
                        </a:spcBef>
                        <a:spcAft>
                          <a:spcPts val="0"/>
                        </a:spcAft>
                      </a:pPr>
                      <a:endParaRPr lang="en-US" sz="2400" dirty="0" smtClean="0">
                        <a:effectLst/>
                      </a:endParaRPr>
                    </a:p>
                    <a:p>
                      <a:pPr marL="0" marR="0">
                        <a:lnSpc>
                          <a:spcPts val="1205"/>
                        </a:lnSpc>
                        <a:spcBef>
                          <a:spcPts val="0"/>
                        </a:spcBef>
                        <a:spcAft>
                          <a:spcPts val="0"/>
                        </a:spcAft>
                      </a:pPr>
                      <a:endParaRPr lang="en-US" sz="2400" dirty="0">
                        <a:effectLst/>
                      </a:endParaRPr>
                    </a:p>
                    <a:p>
                      <a:pPr marL="0" marR="0">
                        <a:lnSpc>
                          <a:spcPts val="1205"/>
                        </a:lnSpc>
                        <a:spcBef>
                          <a:spcPts val="0"/>
                        </a:spcBef>
                        <a:spcAft>
                          <a:spcPts val="0"/>
                        </a:spcAft>
                      </a:pPr>
                      <a:r>
                        <a:rPr lang="en-US" sz="2400" dirty="0" smtClean="0">
                          <a:effectLst/>
                        </a:rPr>
                        <a:t>Aggression</a:t>
                      </a:r>
                    </a:p>
                    <a:p>
                      <a:pPr marL="0" marR="0">
                        <a:lnSpc>
                          <a:spcPts val="1205"/>
                        </a:lnSpc>
                        <a:spcBef>
                          <a:spcPts val="0"/>
                        </a:spcBef>
                        <a:spcAft>
                          <a:spcPts val="0"/>
                        </a:spcAft>
                      </a:pPr>
                      <a:endParaRPr lang="en-US" sz="2400" dirty="0" smtClean="0">
                        <a:effectLst/>
                      </a:endParaRPr>
                    </a:p>
                    <a:p>
                      <a:pPr marL="0" marR="0">
                        <a:lnSpc>
                          <a:spcPts val="1205"/>
                        </a:lnSpc>
                        <a:spcBef>
                          <a:spcPts val="0"/>
                        </a:spcBef>
                        <a:spcAft>
                          <a:spcPts val="0"/>
                        </a:spcAft>
                      </a:pPr>
                      <a:endParaRPr lang="en-US" sz="2400" dirty="0">
                        <a:effectLst/>
                      </a:endParaRPr>
                    </a:p>
                    <a:p>
                      <a:pPr marL="0" marR="0">
                        <a:lnSpc>
                          <a:spcPts val="1205"/>
                        </a:lnSpc>
                        <a:spcBef>
                          <a:spcPts val="0"/>
                        </a:spcBef>
                        <a:spcAft>
                          <a:spcPts val="0"/>
                        </a:spcAft>
                      </a:pPr>
                      <a:r>
                        <a:rPr lang="en-US" sz="2400" dirty="0" smtClean="0">
                          <a:effectLst/>
                        </a:rPr>
                        <a:t>Anxiety</a:t>
                      </a:r>
                    </a:p>
                    <a:p>
                      <a:pPr marL="0" marR="0">
                        <a:lnSpc>
                          <a:spcPts val="1205"/>
                        </a:lnSpc>
                        <a:spcBef>
                          <a:spcPts val="0"/>
                        </a:spcBef>
                        <a:spcAft>
                          <a:spcPts val="0"/>
                        </a:spcAft>
                      </a:pPr>
                      <a:endParaRPr lang="en-US" sz="2400" dirty="0">
                        <a:effectLst/>
                      </a:endParaRPr>
                    </a:p>
                    <a:p>
                      <a:pPr marL="0" marR="0">
                        <a:lnSpc>
                          <a:spcPct val="107000"/>
                        </a:lnSpc>
                        <a:spcBef>
                          <a:spcPts val="0"/>
                        </a:spcBef>
                        <a:spcAft>
                          <a:spcPts val="0"/>
                        </a:spcAft>
                      </a:pPr>
                      <a:r>
                        <a:rPr lang="en-US" sz="2400" dirty="0">
                          <a:effectLst/>
                        </a:rPr>
                        <a:t>Exaggerated </a:t>
                      </a:r>
                      <a:r>
                        <a:rPr lang="en-US" sz="2400" dirty="0" smtClean="0">
                          <a:effectLst/>
                        </a:rPr>
                        <a:t>response</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ts val="1205"/>
                        </a:lnSpc>
                        <a:spcBef>
                          <a:spcPts val="0"/>
                        </a:spcBef>
                        <a:spcAft>
                          <a:spcPts val="0"/>
                        </a:spcAft>
                      </a:pPr>
                      <a:endParaRPr lang="en-US" sz="2400" dirty="0" smtClean="0">
                        <a:effectLst/>
                      </a:endParaRPr>
                    </a:p>
                    <a:p>
                      <a:pPr marL="0" marR="0">
                        <a:lnSpc>
                          <a:spcPts val="1205"/>
                        </a:lnSpc>
                        <a:spcBef>
                          <a:spcPts val="0"/>
                        </a:spcBef>
                        <a:spcAft>
                          <a:spcPts val="0"/>
                        </a:spcAft>
                      </a:pPr>
                      <a:r>
                        <a:rPr lang="en-US" sz="2400" dirty="0" smtClean="0">
                          <a:effectLst/>
                        </a:rPr>
                        <a:t>ADHD</a:t>
                      </a:r>
                    </a:p>
                    <a:p>
                      <a:pPr marL="0" marR="0">
                        <a:lnSpc>
                          <a:spcPts val="1205"/>
                        </a:lnSpc>
                        <a:spcBef>
                          <a:spcPts val="0"/>
                        </a:spcBef>
                        <a:spcAft>
                          <a:spcPts val="0"/>
                        </a:spcAft>
                      </a:pPr>
                      <a:endParaRPr lang="en-US" sz="2400" dirty="0">
                        <a:effectLst/>
                      </a:endParaRPr>
                    </a:p>
                    <a:p>
                      <a:pPr marL="0" marR="0">
                        <a:lnSpc>
                          <a:spcPts val="1205"/>
                        </a:lnSpc>
                        <a:spcBef>
                          <a:spcPts val="0"/>
                        </a:spcBef>
                        <a:spcAft>
                          <a:spcPts val="0"/>
                        </a:spcAft>
                      </a:pPr>
                      <a:r>
                        <a:rPr lang="en-US" sz="2400" dirty="0" smtClean="0">
                          <a:effectLst/>
                        </a:rPr>
                        <a:t>ODD</a:t>
                      </a:r>
                    </a:p>
                    <a:p>
                      <a:pPr marL="0" marR="0">
                        <a:lnSpc>
                          <a:spcPts val="1205"/>
                        </a:lnSpc>
                        <a:spcBef>
                          <a:spcPts val="0"/>
                        </a:spcBef>
                        <a:spcAft>
                          <a:spcPts val="0"/>
                        </a:spcAft>
                      </a:pPr>
                      <a:endParaRPr lang="en-US" sz="2400" dirty="0">
                        <a:effectLst/>
                      </a:endParaRPr>
                    </a:p>
                    <a:p>
                      <a:pPr marL="0" marR="0">
                        <a:lnSpc>
                          <a:spcPts val="1205"/>
                        </a:lnSpc>
                        <a:spcBef>
                          <a:spcPts val="0"/>
                        </a:spcBef>
                        <a:spcAft>
                          <a:spcPts val="0"/>
                        </a:spcAft>
                      </a:pPr>
                      <a:r>
                        <a:rPr lang="en-US" sz="2400" dirty="0" smtClean="0">
                          <a:effectLst/>
                        </a:rPr>
                        <a:t>Conduct</a:t>
                      </a:r>
                    </a:p>
                    <a:p>
                      <a:pPr marL="0" marR="0">
                        <a:lnSpc>
                          <a:spcPts val="1205"/>
                        </a:lnSpc>
                        <a:spcBef>
                          <a:spcPts val="0"/>
                        </a:spcBef>
                        <a:spcAft>
                          <a:spcPts val="0"/>
                        </a:spcAft>
                      </a:pPr>
                      <a:endParaRPr lang="en-US" sz="2400" dirty="0" smtClean="0">
                        <a:effectLst/>
                      </a:endParaRPr>
                    </a:p>
                    <a:p>
                      <a:pPr marL="0" marR="0">
                        <a:lnSpc>
                          <a:spcPts val="1205"/>
                        </a:lnSpc>
                        <a:spcBef>
                          <a:spcPts val="0"/>
                        </a:spcBef>
                        <a:spcAft>
                          <a:spcPts val="0"/>
                        </a:spcAft>
                      </a:pPr>
                      <a:r>
                        <a:rPr lang="en-US" sz="2400" dirty="0" smtClean="0">
                          <a:effectLst/>
                        </a:rPr>
                        <a:t> </a:t>
                      </a:r>
                      <a:r>
                        <a:rPr lang="en-US" sz="2400" dirty="0">
                          <a:effectLst/>
                        </a:rPr>
                        <a:t>disorder</a:t>
                      </a:r>
                    </a:p>
                    <a:p>
                      <a:pPr marL="0" marR="0">
                        <a:lnSpc>
                          <a:spcPts val="1205"/>
                        </a:lnSpc>
                        <a:spcBef>
                          <a:spcPts val="0"/>
                        </a:spcBef>
                        <a:spcAft>
                          <a:spcPts val="0"/>
                        </a:spcAft>
                      </a:pPr>
                      <a:endParaRPr lang="en-US" sz="2400" dirty="0" smtClean="0">
                        <a:effectLst/>
                      </a:endParaRPr>
                    </a:p>
                    <a:p>
                      <a:pPr marL="0" marR="0">
                        <a:lnSpc>
                          <a:spcPts val="1205"/>
                        </a:lnSpc>
                        <a:spcBef>
                          <a:spcPts val="0"/>
                        </a:spcBef>
                        <a:spcAft>
                          <a:spcPts val="0"/>
                        </a:spcAft>
                      </a:pPr>
                      <a:r>
                        <a:rPr lang="en-US" sz="2400" dirty="0" smtClean="0">
                          <a:effectLst/>
                        </a:rPr>
                        <a:t>Bipolar</a:t>
                      </a:r>
                    </a:p>
                    <a:p>
                      <a:pPr marL="0" marR="0">
                        <a:lnSpc>
                          <a:spcPts val="1205"/>
                        </a:lnSpc>
                        <a:spcBef>
                          <a:spcPts val="0"/>
                        </a:spcBef>
                        <a:spcAft>
                          <a:spcPts val="0"/>
                        </a:spcAft>
                      </a:pPr>
                      <a:endParaRPr lang="en-US" sz="2400" dirty="0" smtClean="0">
                        <a:effectLst/>
                      </a:endParaRPr>
                    </a:p>
                    <a:p>
                      <a:pPr marL="0" marR="0">
                        <a:lnSpc>
                          <a:spcPts val="1205"/>
                        </a:lnSpc>
                        <a:spcBef>
                          <a:spcPts val="0"/>
                        </a:spcBef>
                        <a:spcAft>
                          <a:spcPts val="0"/>
                        </a:spcAft>
                      </a:pPr>
                      <a:r>
                        <a:rPr lang="en-US" sz="2400" dirty="0" smtClean="0">
                          <a:effectLst/>
                        </a:rPr>
                        <a:t> </a:t>
                      </a:r>
                      <a:r>
                        <a:rPr lang="en-US" sz="2400" dirty="0">
                          <a:effectLst/>
                        </a:rPr>
                        <a:t>disorder</a:t>
                      </a:r>
                    </a:p>
                    <a:p>
                      <a:pPr marL="0" marR="0">
                        <a:lnSpc>
                          <a:spcPct val="107000"/>
                        </a:lnSpc>
                        <a:spcBef>
                          <a:spcPts val="0"/>
                        </a:spcBef>
                        <a:spcAft>
                          <a:spcPts val="0"/>
                        </a:spcAft>
                      </a:pPr>
                      <a:r>
                        <a:rPr lang="en-US" sz="2400" dirty="0">
                          <a:effectLst/>
                        </a:rPr>
                        <a:t>Anger </a:t>
                      </a:r>
                      <a:r>
                        <a:rPr lang="en-US" sz="2400" dirty="0" smtClean="0">
                          <a:effectLst/>
                        </a:rPr>
                        <a:t>Management </a:t>
                      </a:r>
                      <a:r>
                        <a:rPr lang="en-US" sz="2400" dirty="0">
                          <a:effectLst/>
                        </a:rPr>
                        <a:t>difficulties</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sp>
        <p:nvSpPr>
          <p:cNvPr id="5" name="TextBox 4"/>
          <p:cNvSpPr txBox="1"/>
          <p:nvPr/>
        </p:nvSpPr>
        <p:spPr>
          <a:xfrm>
            <a:off x="228600" y="5902527"/>
            <a:ext cx="8458200" cy="584775"/>
          </a:xfrm>
          <a:prstGeom prst="rect">
            <a:avLst/>
          </a:prstGeom>
          <a:solidFill>
            <a:srgbClr val="92D050"/>
          </a:solidFill>
        </p:spPr>
        <p:txBody>
          <a:bodyPr wrap="square" rtlCol="0">
            <a:spAutoFit/>
          </a:bodyPr>
          <a:lstStyle/>
          <a:p>
            <a:pPr lvl="0"/>
            <a:r>
              <a:rPr lang="en-US" sz="1600" dirty="0">
                <a:solidFill>
                  <a:prstClr val="black"/>
                </a:solidFill>
              </a:rPr>
              <a:t>Helping foster and adoptive families cope with trauma.  AAP, 2013 </a:t>
            </a:r>
            <a:r>
              <a:rPr lang="en-US" sz="1600" dirty="0">
                <a:solidFill>
                  <a:srgbClr val="00B050"/>
                </a:solidFill>
                <a:hlinkClick r:id="rId2"/>
              </a:rPr>
              <a:t>http://www.aap.org/en-us/advocacy-and-policy/aap-health-initiatives/healthy-foster-care-america/Documents/Guide.pdf</a:t>
            </a:r>
            <a:r>
              <a:rPr lang="en-US" sz="1600" dirty="0">
                <a:solidFill>
                  <a:srgbClr val="00B050"/>
                </a:solidFill>
              </a:rPr>
              <a:t>  </a:t>
            </a:r>
          </a:p>
        </p:txBody>
      </p:sp>
    </p:spTree>
    <p:extLst>
      <p:ext uri="{BB962C8B-B14F-4D97-AF65-F5344CB8AC3E}">
        <p14:creationId xmlns:p14="http://schemas.microsoft.com/office/powerpoint/2010/main" val="2826800180"/>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2590800"/>
            <a:ext cx="7772400" cy="1362075"/>
          </a:xfrm>
        </p:spPr>
        <p:txBody>
          <a:bodyPr/>
          <a:lstStyle/>
          <a:p>
            <a:pPr algn="ctr"/>
            <a:r>
              <a:rPr lang="en-US" dirty="0" smtClean="0"/>
              <a:t>THERAPY –WHAT IS IT?</a:t>
            </a:r>
            <a:endParaRPr lang="en-US" dirty="0"/>
          </a:p>
        </p:txBody>
      </p:sp>
      <p:sp>
        <p:nvSpPr>
          <p:cNvPr id="3" name="Text Placeholder 2"/>
          <p:cNvSpPr>
            <a:spLocks noGrp="1"/>
          </p:cNvSpPr>
          <p:nvPr>
            <p:ph type="body" idx="1"/>
          </p:nvPr>
        </p:nvSpPr>
        <p:spPr>
          <a:xfrm>
            <a:off x="722313" y="3012221"/>
            <a:ext cx="7772400" cy="1500187"/>
          </a:xfrm>
        </p:spPr>
        <p:txBody>
          <a:bodyPr/>
          <a:lstStyle/>
          <a:p>
            <a:endParaRPr lang="en-US" dirty="0"/>
          </a:p>
        </p:txBody>
      </p:sp>
    </p:spTree>
    <p:extLst>
      <p:ext uri="{BB962C8B-B14F-4D97-AF65-F5344CB8AC3E}">
        <p14:creationId xmlns:p14="http://schemas.microsoft.com/office/powerpoint/2010/main" val="2301068716"/>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THERAPISTS ARE BRAIN CHANGERS</a:t>
            </a:r>
            <a:endParaRPr lang="en-US" dirty="0"/>
          </a:p>
        </p:txBody>
      </p:sp>
      <p:sp>
        <p:nvSpPr>
          <p:cNvPr id="3" name="Content Placeholder 2"/>
          <p:cNvSpPr>
            <a:spLocks noGrp="1"/>
          </p:cNvSpPr>
          <p:nvPr>
            <p:ph idx="1"/>
          </p:nvPr>
        </p:nvSpPr>
        <p:spPr/>
        <p:txBody>
          <a:bodyPr/>
          <a:lstStyle/>
          <a:p>
            <a:r>
              <a:rPr lang="en-US" dirty="0" smtClean="0">
                <a:effectLst/>
              </a:rPr>
              <a:t>If you go into a room with a therapist and come out with the exact same brain</a:t>
            </a:r>
          </a:p>
          <a:p>
            <a:pPr marL="0" indent="0">
              <a:buNone/>
            </a:pPr>
            <a:endParaRPr lang="en-US" dirty="0" smtClean="0">
              <a:effectLst/>
            </a:endParaRPr>
          </a:p>
          <a:p>
            <a:r>
              <a:rPr lang="en-US" dirty="0" smtClean="0">
                <a:effectLst/>
              </a:rPr>
              <a:t>In this universe – nothing happened</a:t>
            </a:r>
            <a:endParaRPr lang="en-US" dirty="0">
              <a:effectLst/>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04539" y="3586125"/>
            <a:ext cx="1810512" cy="1774850"/>
          </a:xfrm>
          <a:prstGeom prst="rect">
            <a:avLst/>
          </a:prstGeom>
        </p:spPr>
      </p:pic>
    </p:spTree>
    <p:extLst>
      <p:ext uri="{BB962C8B-B14F-4D97-AF65-F5344CB8AC3E}">
        <p14:creationId xmlns:p14="http://schemas.microsoft.com/office/powerpoint/2010/main" val="4134461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 calcmode="lin" valueType="num">
                                      <p:cBhvr additive="base">
                                        <p:cTn id="1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THERAPISTS ARE BRAIN CHANGERS</a:t>
            </a:r>
            <a:endParaRPr lang="en-US" dirty="0"/>
          </a:p>
        </p:txBody>
      </p:sp>
      <p:sp>
        <p:nvSpPr>
          <p:cNvPr id="3" name="Content Placeholder 2"/>
          <p:cNvSpPr>
            <a:spLocks noGrp="1"/>
          </p:cNvSpPr>
          <p:nvPr>
            <p:ph idx="1"/>
          </p:nvPr>
        </p:nvSpPr>
        <p:spPr/>
        <p:txBody>
          <a:bodyPr/>
          <a:lstStyle/>
          <a:p>
            <a:r>
              <a:rPr lang="en-US" dirty="0" smtClean="0">
                <a:effectLst/>
              </a:rPr>
              <a:t>Therapy changes brains</a:t>
            </a:r>
          </a:p>
          <a:p>
            <a:pPr lvl="1"/>
            <a:r>
              <a:rPr lang="en-US" dirty="0" smtClean="0">
                <a:effectLst/>
              </a:rPr>
              <a:t>Uses adaptation to diminish neuroendocrine responsiveness to a stimuli (e.g. touching another human being is not as associated with hurt)</a:t>
            </a:r>
          </a:p>
          <a:p>
            <a:pPr lvl="1"/>
            <a:r>
              <a:rPr lang="en-US" dirty="0" smtClean="0">
                <a:effectLst/>
              </a:rPr>
              <a:t>Establishes techniques that release less toxic chemicals to stress situations </a:t>
            </a:r>
          </a:p>
        </p:txBody>
      </p:sp>
    </p:spTree>
    <p:extLst>
      <p:ext uri="{BB962C8B-B14F-4D97-AF65-F5344CB8AC3E}">
        <p14:creationId xmlns:p14="http://schemas.microsoft.com/office/powerpoint/2010/main" val="3673464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effectLst/>
              </a:rPr>
              <a:t>THERAPISTS ARE BRAIN CHANGERS</a:t>
            </a:r>
            <a:endParaRPr lang="en-US" dirty="0">
              <a:effectLst/>
            </a:endParaRPr>
          </a:p>
        </p:txBody>
      </p:sp>
      <p:sp>
        <p:nvSpPr>
          <p:cNvPr id="3" name="Content Placeholder 2"/>
          <p:cNvSpPr>
            <a:spLocks noGrp="1"/>
          </p:cNvSpPr>
          <p:nvPr>
            <p:ph idx="1"/>
          </p:nvPr>
        </p:nvSpPr>
        <p:spPr/>
        <p:txBody>
          <a:bodyPr/>
          <a:lstStyle/>
          <a:p>
            <a:r>
              <a:rPr lang="en-US" dirty="0" err="1" smtClean="0">
                <a:effectLst/>
              </a:rPr>
              <a:t>Mentalistic</a:t>
            </a:r>
            <a:r>
              <a:rPr lang="en-US" dirty="0" smtClean="0">
                <a:effectLst/>
              </a:rPr>
              <a:t> terms are ok, but they reflect actual physical underpinnings</a:t>
            </a:r>
          </a:p>
          <a:p>
            <a:r>
              <a:rPr lang="en-US" dirty="0" smtClean="0">
                <a:effectLst/>
              </a:rPr>
              <a:t>21</a:t>
            </a:r>
            <a:r>
              <a:rPr lang="en-US" baseline="30000" dirty="0" smtClean="0">
                <a:effectLst/>
              </a:rPr>
              <a:t>st</a:t>
            </a:r>
            <a:r>
              <a:rPr lang="en-US" dirty="0" smtClean="0">
                <a:effectLst/>
              </a:rPr>
              <a:t> century therapists envision the brain they are seeing and treating – if not, you are in the previous century</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31523" y="3914374"/>
            <a:ext cx="2997774" cy="2394351"/>
          </a:xfrm>
          <a:prstGeom prst="rect">
            <a:avLst/>
          </a:prstGeom>
        </p:spPr>
      </p:pic>
    </p:spTree>
    <p:extLst>
      <p:ext uri="{BB962C8B-B14F-4D97-AF65-F5344CB8AC3E}">
        <p14:creationId xmlns:p14="http://schemas.microsoft.com/office/powerpoint/2010/main" val="1862293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effectLst/>
              </a:rPr>
              <a:t>ABUSE CHANGES THE BRAIN</a:t>
            </a:r>
            <a:endParaRPr lang="en-US" dirty="0">
              <a:effectLst/>
            </a:endParaRPr>
          </a:p>
        </p:txBody>
      </p:sp>
      <p:sp>
        <p:nvSpPr>
          <p:cNvPr id="3" name="Content Placeholder 2"/>
          <p:cNvSpPr>
            <a:spLocks noGrp="1"/>
          </p:cNvSpPr>
          <p:nvPr>
            <p:ph idx="1"/>
          </p:nvPr>
        </p:nvSpPr>
        <p:spPr/>
        <p:txBody>
          <a:bodyPr/>
          <a:lstStyle/>
          <a:p>
            <a:r>
              <a:rPr lang="en-US" dirty="0" smtClean="0">
                <a:effectLst/>
              </a:rPr>
              <a:t>Primary prevention is vital</a:t>
            </a:r>
          </a:p>
          <a:p>
            <a:r>
              <a:rPr lang="en-US" dirty="0" smtClean="0">
                <a:effectLst/>
              </a:rPr>
              <a:t>All of us might help for what has occurred, but often we can’t do enough</a:t>
            </a:r>
            <a:endParaRPr lang="en-US" dirty="0">
              <a:effectLst/>
            </a:endParaRPr>
          </a:p>
        </p:txBody>
      </p:sp>
      <p:pic>
        <p:nvPicPr>
          <p:cNvPr id="1034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62954" y="3333750"/>
            <a:ext cx="3124200" cy="1466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50607979"/>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76200"/>
            <a:ext cx="9144000" cy="6858000"/>
          </a:xfrm>
        </p:spPr>
      </p:pic>
    </p:spTree>
    <p:extLst>
      <p:ext uri="{BB962C8B-B14F-4D97-AF65-F5344CB8AC3E}">
        <p14:creationId xmlns:p14="http://schemas.microsoft.com/office/powerpoint/2010/main" val="188604780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548082"/>
            <a:ext cx="8229600" cy="1384300"/>
          </a:xfrm>
        </p:spPr>
        <p:txBody>
          <a:bodyPr/>
          <a:lstStyle/>
          <a:p>
            <a:pPr algn="ctr"/>
            <a:r>
              <a:rPr lang="en-US" sz="6000" dirty="0" smtClean="0"/>
              <a:t>ACES</a:t>
            </a:r>
            <a:endParaRPr lang="en-US" sz="6000" dirty="0"/>
          </a:p>
        </p:txBody>
      </p:sp>
      <p:sp>
        <p:nvSpPr>
          <p:cNvPr id="3" name="Content Placeholder 2"/>
          <p:cNvSpPr>
            <a:spLocks noGrp="1"/>
          </p:cNvSpPr>
          <p:nvPr>
            <p:ph idx="1"/>
          </p:nvPr>
        </p:nvSpPr>
        <p:spPr/>
        <p:txBody>
          <a:bodyPr/>
          <a:lstStyle/>
          <a:p>
            <a:endParaRPr lang="en-US" dirty="0"/>
          </a:p>
        </p:txBody>
      </p:sp>
    </p:spTree>
    <p:extLst>
      <p:ext uri="{BB962C8B-B14F-4D97-AF65-F5344CB8AC3E}">
        <p14:creationId xmlns:p14="http://schemas.microsoft.com/office/powerpoint/2010/main" val="1208048676"/>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165273683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D3224019E869E4F9163A584BDBDA633" ma:contentTypeVersion="5" ma:contentTypeDescription="Create a new document." ma:contentTypeScope="" ma:versionID="4b91c2ba0f058bbc9e80b9ad246d770f">
  <xsd:schema xmlns:xsd="http://www.w3.org/2001/XMLSchema" xmlns:xs="http://www.w3.org/2001/XMLSchema" xmlns:p="http://schemas.microsoft.com/office/2006/metadata/properties" xmlns:ns1="http://schemas.microsoft.com/sharepoint/v3" xmlns:ns2="d464017b-2ee9-479f-ac56-e5c1f0b4819a" targetNamespace="http://schemas.microsoft.com/office/2006/metadata/properties" ma:root="true" ma:fieldsID="8fd31491009f7ff0dfa1e6284a1be460" ns1:_="" ns2:_="">
    <xsd:import namespace="http://schemas.microsoft.com/sharepoint/v3"/>
    <xsd:import namespace="d464017b-2ee9-479f-ac56-e5c1f0b4819a"/>
    <xsd:element name="properties">
      <xsd:complexType>
        <xsd:sequence>
          <xsd:element name="documentManagement">
            <xsd:complexType>
              <xsd:all>
                <xsd:element ref="ns1:PublishingStartDate" minOccurs="0"/>
                <xsd:element ref="ns1:PublishingExpirationDate" minOccurs="0"/>
                <xsd:element ref="ns2:SCC_ContentTagsTaxHTField0" minOccurs="0"/>
                <xsd:element ref="ns2: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internalName="PublishingStartDate">
      <xsd:simpleType>
        <xsd:restriction base="dms:Unknown"/>
      </xsd:simpleType>
    </xsd:element>
    <xsd:element name="PublishingExpirationDate" ma:index="9" nillable="true" ma:displayName="Scheduling End Dat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d464017b-2ee9-479f-ac56-e5c1f0b4819a" elementFormDefault="qualified">
    <xsd:import namespace="http://schemas.microsoft.com/office/2006/documentManagement/types"/>
    <xsd:import namespace="http://schemas.microsoft.com/office/infopath/2007/PartnerControls"/>
    <xsd:element name="SCC_ContentTagsTaxHTField0" ma:index="10" nillable="true" ma:displayName="SCC_ContentTags_0" ma:internalName="SCC_ContentTagsTaxHTField0">
      <xsd:simpleType>
        <xsd:restriction base="dms:Note">
          <xsd:maxLength value="255"/>
        </xsd:restriction>
      </xsd:simpleType>
    </xsd:element>
    <xsd:element name="TaxCatchAll" ma:index="11" nillable="true" ma:displayName="Taxonomy Catch All Column" ma:hidden="true" ma:list="{479bf781-428d-4ffd-8f98-5d7306769b2b}" ma:internalName="TaxCatchAll" ma:showField="CatchAllData" ma:web="f4d00cc9-e8e2-4d26-9a71-9374d424856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d464017b-2ee9-479f-ac56-e5c1f0b4819a"/>
    <PublishingExpirationDate xmlns="http://schemas.microsoft.com/sharepoint/v3" xsi:nil="true"/>
    <SCC_ContentTagsTaxHTField0 xmlns="d464017b-2ee9-479f-ac56-e5c1f0b4819a" xsi:nil="true"/>
    <PublishingStartDate xmlns="http://schemas.microsoft.com/sharepoint/v3" xsi:nil="true"/>
  </documentManagement>
</p:properties>
</file>

<file path=customXml/itemProps1.xml><?xml version="1.0" encoding="utf-8"?>
<ds:datastoreItem xmlns:ds="http://schemas.openxmlformats.org/officeDocument/2006/customXml" ds:itemID="{15DA7C8E-F5E8-4F95-8A72-E4616473EEA0}"/>
</file>

<file path=customXml/itemProps2.xml><?xml version="1.0" encoding="utf-8"?>
<ds:datastoreItem xmlns:ds="http://schemas.openxmlformats.org/officeDocument/2006/customXml" ds:itemID="{3E5BBCB6-E61B-4613-AED3-589D7E52737D}"/>
</file>

<file path=customXml/itemProps3.xml><?xml version="1.0" encoding="utf-8"?>
<ds:datastoreItem xmlns:ds="http://schemas.openxmlformats.org/officeDocument/2006/customXml" ds:itemID="{9BC45EEC-6738-4546-BDF9-2FFAB28A2FA6}"/>
</file>

<file path=docProps/app.xml><?xml version="1.0" encoding="utf-8"?>
<Properties xmlns="http://schemas.openxmlformats.org/officeDocument/2006/extended-properties" xmlns:vt="http://schemas.openxmlformats.org/officeDocument/2006/docPropsVTypes">
  <TotalTime>6720</TotalTime>
  <Words>2857</Words>
  <Application>Microsoft Office PowerPoint</Application>
  <PresentationFormat>On-screen Show (4:3)</PresentationFormat>
  <Paragraphs>659</Paragraphs>
  <Slides>90</Slides>
  <Notes>55</Notes>
  <HiddenSlides>0</HiddenSlides>
  <MMClips>0</MMClips>
  <ScaleCrop>false</ScaleCrop>
  <HeadingPairs>
    <vt:vector size="8" baseType="variant">
      <vt:variant>
        <vt:lpstr>Fonts Used</vt:lpstr>
      </vt:variant>
      <vt:variant>
        <vt:i4>12</vt:i4>
      </vt:variant>
      <vt:variant>
        <vt:lpstr>Theme</vt:lpstr>
      </vt:variant>
      <vt:variant>
        <vt:i4>1</vt:i4>
      </vt:variant>
      <vt:variant>
        <vt:lpstr>Embedded OLE Servers</vt:lpstr>
      </vt:variant>
      <vt:variant>
        <vt:i4>5</vt:i4>
      </vt:variant>
      <vt:variant>
        <vt:lpstr>Slide Titles</vt:lpstr>
      </vt:variant>
      <vt:variant>
        <vt:i4>90</vt:i4>
      </vt:variant>
    </vt:vector>
  </HeadingPairs>
  <TitlesOfParts>
    <vt:vector size="108" baseType="lpstr">
      <vt:lpstr>ＭＳ Ｐゴシック</vt:lpstr>
      <vt:lpstr>Arial</vt:lpstr>
      <vt:lpstr>Arial Black</vt:lpstr>
      <vt:lpstr>Arial Narrow</vt:lpstr>
      <vt:lpstr>Calibri</vt:lpstr>
      <vt:lpstr>Courier New</vt:lpstr>
      <vt:lpstr>Linotype Univers</vt:lpstr>
      <vt:lpstr>Myriad Pro</vt:lpstr>
      <vt:lpstr>Tahoma</vt:lpstr>
      <vt:lpstr>Times New Roman</vt:lpstr>
      <vt:lpstr>Univers</vt:lpstr>
      <vt:lpstr>Wingdings</vt:lpstr>
      <vt:lpstr>Office Theme</vt:lpstr>
      <vt:lpstr>Worksheet</vt:lpstr>
      <vt:lpstr>Clip</vt:lpstr>
      <vt:lpstr>Chart</vt:lpstr>
      <vt:lpstr>Document</vt:lpstr>
      <vt:lpstr>Microsoft Excel 97-2003 Worksheet</vt:lpstr>
      <vt:lpstr>The Adverse Childhood Experience Study (ACEs): Implications of Long-Term Effects</vt:lpstr>
      <vt:lpstr>USEFUL FOR NOW, BUT THESE NEED TO GO AWAY</vt:lpstr>
      <vt:lpstr>SAVE THE BRAIN – PREVENT ABUSE  GROW THE BRAIN - STIMULATION</vt:lpstr>
      <vt:lpstr>Left Behind By Kindergarten: Children living in poverty average 15 IQ points below their peers.</vt:lpstr>
      <vt:lpstr>The Evolution of Prevention  What Kind of Problem is it?</vt:lpstr>
      <vt:lpstr>PowerPoint Presentation</vt:lpstr>
      <vt:lpstr>WHAT HAPPENS IF WE DON’T PREVENT ABUSE?  FOUR AREAS OF RESEARCH CONVERGENCE</vt:lpstr>
      <vt:lpstr>#1</vt:lpstr>
      <vt:lpstr>ACES</vt:lpstr>
      <vt:lpstr>PowerPoint Presentation</vt:lpstr>
      <vt:lpstr>PowerPoint Presentation</vt:lpstr>
      <vt:lpstr>PowerPoint Presentation</vt:lpstr>
      <vt:lpstr>PowerPoint Presentation</vt:lpstr>
      <vt:lpstr>Categories of Adverse  Childhood Experiences</vt:lpstr>
      <vt:lpstr>ACE Score </vt:lpstr>
      <vt:lpstr>PowerPoint Presentation</vt:lpstr>
      <vt:lpstr>HEALTH CONSEQUENCES</vt:lpstr>
      <vt:lpstr>SEX</vt:lpstr>
      <vt:lpstr>PowerPoint Presentation</vt:lpstr>
      <vt:lpstr>PowerPoint Presentation</vt:lpstr>
      <vt:lpstr>DRUGS</vt:lpstr>
      <vt:lpstr>PowerPoint Presentation</vt:lpstr>
      <vt:lpstr>PowerPoint Presentation</vt:lpstr>
      <vt:lpstr>ACE Score vs. Intravenous Drug Use</vt:lpstr>
      <vt:lpstr>Estimates of the Population Attributable Risk* of ACEs for Selected Outcomes in Women </vt:lpstr>
      <vt:lpstr>MENTAL HEALTH</vt:lpstr>
      <vt:lpstr>PowerPoint Presentation</vt:lpstr>
      <vt:lpstr>PowerPoint Presentation</vt:lpstr>
      <vt:lpstr>PowerPoint Presentation</vt:lpstr>
      <vt:lpstr>Estimates of the Population Attributable Risk* of ACEs for selected outcomes in women </vt:lpstr>
      <vt:lpstr>Childhood Experiences Underlie Rape</vt:lpstr>
      <vt:lpstr>ACE STUDY FINDINGS </vt:lpstr>
      <vt:lpstr> Adverse Childhood Experiences Reported by Adults  Five States, 2009</vt:lpstr>
      <vt:lpstr>Adverse Childhood Experiences determine the likelihood of the  10 most common causes of  death in the US</vt:lpstr>
      <vt:lpstr>With an ACE Score of 0   The majority of adults have few,  if any, risk factors for these diseases</vt:lpstr>
      <vt:lpstr>However, with an ACE Score of 4 or more  The majority of adults have multiple risk factors for these diseases or the diseases themselves</vt:lpstr>
      <vt:lpstr>Many chronic diseases in adults are determined decades earlier, in childhood</vt:lpstr>
      <vt:lpstr>Evidence from ACE Study  Adverse childhood experiences are the most basic cause of * health risk behaviors * morbidity * disability * mortality * healthcare costs </vt:lpstr>
      <vt:lpstr>ACES AND PREVENTION</vt:lpstr>
      <vt:lpstr>PowerPoint Presentation</vt:lpstr>
      <vt:lpstr> Vision for DVP’s  Child Maltreatment Prevention Work</vt:lpstr>
      <vt:lpstr>SOCIAL NORMS CHANGE</vt:lpstr>
      <vt:lpstr>OPPORTUNITY FOR  NORMS CHANGE: CORPORAL PUNISHMENT</vt:lpstr>
      <vt:lpstr>OPPORTUNITY FOR  NORMS CHANGE: CORPORAL PUNISHMENT</vt:lpstr>
      <vt:lpstr>OPPORTUNITY FOR  NORMS CHANGE: CORPORAL PUNISHMENT</vt:lpstr>
      <vt:lpstr>OPPORTUNITY FOR  NORMS CHANGE: CORPORAL PUNISHMENT</vt:lpstr>
      <vt:lpstr>OPPORTUNITY FOR  NORMS CHANGE: CORPORAL PUNISHMENT</vt:lpstr>
      <vt:lpstr>PowerPoint Presentation</vt:lpstr>
      <vt:lpstr>PowerPoint Presentation</vt:lpstr>
      <vt:lpstr>PowerPoint Presentation</vt:lpstr>
      <vt:lpstr>NEW ZEALAND  SOVEREIGN INSURANCE</vt:lpstr>
      <vt:lpstr>IMAGINE if…….. More employers offered on-site childcare and/or childcare benefits</vt:lpstr>
      <vt:lpstr>IMAGINE If…….. </vt:lpstr>
      <vt:lpstr>IMAGINE if……</vt:lpstr>
      <vt:lpstr>#2</vt:lpstr>
      <vt:lpstr>BRAIN DEVELOPMENT National Scientific Council on the Developing Child www.developingchild.net  </vt:lpstr>
      <vt:lpstr>3 CATEGORIES OF STRESS</vt:lpstr>
      <vt:lpstr>3 Core Concepts in Early Development</vt:lpstr>
      <vt:lpstr>BRAIN DEVELOPMENT</vt:lpstr>
      <vt:lpstr>Synaptic Density </vt:lpstr>
      <vt:lpstr>PowerPoint Presentation</vt:lpstr>
      <vt:lpstr>SSNRs :  Influence Early Brain Development and Buffer Adverse Childhood Experiences</vt:lpstr>
      <vt:lpstr>#3</vt:lpstr>
      <vt:lpstr>SEXUAL ABUSE AND THE BRAIN</vt:lpstr>
      <vt:lpstr>SEXUAL ABUSE AND THE BRAIN</vt:lpstr>
      <vt:lpstr>SEXUAL ABUSE AND THE BRAIN</vt:lpstr>
      <vt:lpstr>SEXUAL ABUSE AND THE BRAIN</vt:lpstr>
      <vt:lpstr>#4</vt:lpstr>
      <vt:lpstr>TELOMERES</vt:lpstr>
      <vt:lpstr>EXPOSURE TO VIOLENCE DURING CHILDHOOD IS ASSOCIATED WITH TELOMERE EROSION FROM 5 TO 10 YEARS OF AGE: A LONGITUDINAL STUDY</vt:lpstr>
      <vt:lpstr>FOUR LINES OF  CONVERGENCE</vt:lpstr>
      <vt:lpstr>EPIGENETICS</vt:lpstr>
      <vt:lpstr>ADULTS TELL YOU ABOUT THEIR BRAINS</vt:lpstr>
      <vt:lpstr>ADULTS TELL YOU ABOUT THEIR BRAINS</vt:lpstr>
      <vt:lpstr>ADULTS TELL YOU ABOUT THEIR BRAINS</vt:lpstr>
      <vt:lpstr>ADULTS TELL YOU ABOUT THEIR BRAINS</vt:lpstr>
      <vt:lpstr>CHILDREN TELL YOU ABOUT THEIR BRAINS</vt:lpstr>
      <vt:lpstr>CHILDREN TELL YOU ABOUT THEIR BRAINS</vt:lpstr>
      <vt:lpstr>Response to Trauma: Bodily Functions</vt:lpstr>
      <vt:lpstr>Response to Trauma: Bodily Functions</vt:lpstr>
      <vt:lpstr>Response to Trauma: Bodily Functions</vt:lpstr>
      <vt:lpstr>RESPONSE TO TRAUMA: BEHAVIORS</vt:lpstr>
      <vt:lpstr>RESPONSE TO TRAUMA: BEHAVIORS</vt:lpstr>
      <vt:lpstr>THERAPY –WHAT IS IT?</vt:lpstr>
      <vt:lpstr>THERAPISTS ARE BRAIN CHANGERS</vt:lpstr>
      <vt:lpstr>THERAPISTS ARE BRAIN CHANGERS</vt:lpstr>
      <vt:lpstr>THERAPISTS ARE BRAIN CHANGERS</vt:lpstr>
      <vt:lpstr>ABUSE CHANGES THE BRAIN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Trauma Informed Care</dc:title>
  <dc:creator>Tasneem Ismailji</dc:creator>
  <cp:lastModifiedBy>Alexander, Randell</cp:lastModifiedBy>
  <cp:revision>66</cp:revision>
  <dcterms:created xsi:type="dcterms:W3CDTF">2014-04-22T22:57:25Z</dcterms:created>
  <dcterms:modified xsi:type="dcterms:W3CDTF">2015-04-14T14:30:47Z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0x0101000D3224019E869E4F9163A584BDBDA633</vt:lpwstr>
  </property>
  <property fmtid="{D5CDD505-2E9C-101B-9397-08002B2CF9AE}" pid="3" name="HeaderStyleDefinitions">
    <vt:lpwstr/>
  </property>
</Properties>
</file>