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6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58.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9.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26.xml" ContentType="application/vnd.openxmlformats-officedocument.presentationml.notesSlide+xml"/>
  <Override PartName="/ppt/notesSlides/notesSlide2.xml" ContentType="application/vnd.openxmlformats-officedocument.presentationml.notesSlide+xml"/>
  <Override PartName="/ppt/notesSlides/notesSlide27.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notesSlides/notesSlide29.xml" ContentType="application/vnd.openxmlformats-officedocument.presentationml.notesSlide+xml"/>
  <Override PartName="/ppt/notesSlides/notesSlide39.xml" ContentType="application/vnd.openxmlformats-officedocument.presentationml.notesSlide+xml"/>
  <Override PartName="/ppt/slideLayouts/slideLayout4.xml" ContentType="application/vnd.openxmlformats-officedocument.presentationml.slideLayout+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0.xml" ContentType="application/vnd.openxmlformats-officedocument.presentationml.notesSlide+xml"/>
  <Override PartName="/ppt/notesSlides/notesSlide11.xml" ContentType="application/vnd.openxmlformats-officedocument.presentationml.notesSlide+xml"/>
  <Override PartName="/ppt/notesSlides/notesSlide31.xml" ContentType="application/vnd.openxmlformats-officedocument.presentationml.notesSlide+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32.xml" ContentType="application/vnd.openxmlformats-officedocument.presentationml.notesSlide+xml"/>
  <Override PartName="/ppt/slideLayouts/slideLayout6.xml" ContentType="application/vnd.openxmlformats-officedocument.presentationml.slideLayout+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6"/>
  </p:notesMasterIdLst>
  <p:sldIdLst>
    <p:sldId id="384" r:id="rId2"/>
    <p:sldId id="376" r:id="rId3"/>
    <p:sldId id="478" r:id="rId4"/>
    <p:sldId id="484" r:id="rId5"/>
    <p:sldId id="503" r:id="rId6"/>
    <p:sldId id="496" r:id="rId7"/>
    <p:sldId id="497" r:id="rId8"/>
    <p:sldId id="498" r:id="rId9"/>
    <p:sldId id="501" r:id="rId10"/>
    <p:sldId id="499" r:id="rId11"/>
    <p:sldId id="506" r:id="rId12"/>
    <p:sldId id="502" r:id="rId13"/>
    <p:sldId id="476" r:id="rId14"/>
    <p:sldId id="477" r:id="rId15"/>
    <p:sldId id="472" r:id="rId16"/>
    <p:sldId id="465" r:id="rId17"/>
    <p:sldId id="420" r:id="rId18"/>
    <p:sldId id="516" r:id="rId19"/>
    <p:sldId id="493" r:id="rId20"/>
    <p:sldId id="480" r:id="rId21"/>
    <p:sldId id="479" r:id="rId22"/>
    <p:sldId id="443" r:id="rId23"/>
    <p:sldId id="444" r:id="rId24"/>
    <p:sldId id="517" r:id="rId25"/>
    <p:sldId id="495" r:id="rId26"/>
    <p:sldId id="431" r:id="rId27"/>
    <p:sldId id="507" r:id="rId28"/>
    <p:sldId id="487" r:id="rId29"/>
    <p:sldId id="488" r:id="rId30"/>
    <p:sldId id="489" r:id="rId31"/>
    <p:sldId id="490" r:id="rId32"/>
    <p:sldId id="494" r:id="rId33"/>
    <p:sldId id="505" r:id="rId34"/>
    <p:sldId id="508" r:id="rId35"/>
    <p:sldId id="509" r:id="rId36"/>
    <p:sldId id="521" r:id="rId37"/>
    <p:sldId id="500" r:id="rId38"/>
    <p:sldId id="504" r:id="rId39"/>
    <p:sldId id="428" r:id="rId40"/>
    <p:sldId id="264" r:id="rId41"/>
    <p:sldId id="314" r:id="rId42"/>
    <p:sldId id="510" r:id="rId43"/>
    <p:sldId id="315" r:id="rId44"/>
    <p:sldId id="511" r:id="rId45"/>
    <p:sldId id="513" r:id="rId46"/>
    <p:sldId id="514" r:id="rId47"/>
    <p:sldId id="515" r:id="rId48"/>
    <p:sldId id="316" r:id="rId49"/>
    <p:sldId id="445" r:id="rId50"/>
    <p:sldId id="402" r:id="rId51"/>
    <p:sldId id="320" r:id="rId52"/>
    <p:sldId id="321" r:id="rId53"/>
    <p:sldId id="518" r:id="rId54"/>
    <p:sldId id="322" r:id="rId55"/>
    <p:sldId id="453" r:id="rId56"/>
    <p:sldId id="323" r:id="rId57"/>
    <p:sldId id="324" r:id="rId58"/>
    <p:sldId id="455" r:id="rId59"/>
    <p:sldId id="325" r:id="rId60"/>
    <p:sldId id="326" r:id="rId61"/>
    <p:sldId id="329" r:id="rId62"/>
    <p:sldId id="330" r:id="rId63"/>
    <p:sldId id="331" r:id="rId64"/>
    <p:sldId id="332" r:id="rId65"/>
    <p:sldId id="335" r:id="rId66"/>
    <p:sldId id="336" r:id="rId67"/>
    <p:sldId id="412" r:id="rId68"/>
    <p:sldId id="337" r:id="rId69"/>
    <p:sldId id="520" r:id="rId70"/>
    <p:sldId id="374" r:id="rId71"/>
    <p:sldId id="339" r:id="rId72"/>
    <p:sldId id="340" r:id="rId73"/>
    <p:sldId id="341" r:id="rId74"/>
    <p:sldId id="519" r:id="rId7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707" autoAdjust="0"/>
  </p:normalViewPr>
  <p:slideViewPr>
    <p:cSldViewPr snapToGrid="0" snapToObjects="1">
      <p:cViewPr>
        <p:scale>
          <a:sx n="100" d="100"/>
          <a:sy n="100" d="100"/>
        </p:scale>
        <p:origin x="-1908" y="-32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1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8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B2D8B-B325-A449-A2C0-0AE9E03BAEE1}" type="datetimeFigureOut">
              <a:rPr lang="en-US" smtClean="0"/>
              <a:t>10/1/2015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E76D2E-B251-AD4C-91C8-83017FEBAED8}" type="slidenum">
              <a:rPr lang="en-US" smtClean="0"/>
              <a:t>‹#›</a:t>
            </a:fld>
            <a:endParaRPr lang="en-US"/>
          </a:p>
        </p:txBody>
      </p:sp>
    </p:spTree>
    <p:extLst>
      <p:ext uri="{BB962C8B-B14F-4D97-AF65-F5344CB8AC3E}">
        <p14:creationId xmlns:p14="http://schemas.microsoft.com/office/powerpoint/2010/main" val="5432974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6D2E-B251-AD4C-91C8-83017FEBAED8}" type="slidenum">
              <a:rPr lang="en-US" smtClean="0"/>
              <a:t>2</a:t>
            </a:fld>
            <a:endParaRPr lang="en-US"/>
          </a:p>
        </p:txBody>
      </p:sp>
    </p:spTree>
    <p:extLst>
      <p:ext uri="{BB962C8B-B14F-4D97-AF65-F5344CB8AC3E}">
        <p14:creationId xmlns:p14="http://schemas.microsoft.com/office/powerpoint/2010/main" val="2983267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328" name="Shape 3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3" name="Shape 7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E76D2E-B251-AD4C-91C8-83017FEBAED8}" type="slidenum">
              <a:rPr lang="en-US" smtClean="0"/>
              <a:t>31</a:t>
            </a:fld>
            <a:endParaRPr lang="en-US"/>
          </a:p>
        </p:txBody>
      </p:sp>
    </p:spTree>
    <p:extLst>
      <p:ext uri="{BB962C8B-B14F-4D97-AF65-F5344CB8AC3E}">
        <p14:creationId xmlns:p14="http://schemas.microsoft.com/office/powerpoint/2010/main" val="877562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4" name="Shape 25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Abusers may use technology to control and keep tabs on their victims. </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Example: Making you give him your password to Facebook so he can see who you’re talking to.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2" name="Shape 4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9" name="Shape 48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8" name="Shape 4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65" name="Shape 46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08" name="Shape 50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200" b="0" i="0" u="none" strike="noStrike" cap="none" baseline="0">
              <a:solidFill>
                <a:schemeClr val="dk1"/>
              </a:solidFill>
              <a:latin typeface="Arial"/>
              <a:ea typeface="Arial"/>
              <a:cs typeface="Arial"/>
              <a:sym typeface="Arial"/>
            </a:endParaRPr>
          </a:p>
        </p:txBody>
      </p:sp>
      <p:sp>
        <p:nvSpPr>
          <p:cNvPr id="521" name="Shape 5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 name="Shape 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7" name="Shape 52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Other suggestions:</a:t>
            </a:r>
          </a:p>
          <a:p>
            <a:pPr marL="0" marR="0" lvl="0" indent="0" algn="l" rtl="0">
              <a:lnSpc>
                <a:spcPct val="115000"/>
              </a:lnSpc>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•Keep an emergency stash of money in case you need to get transportation to a safe place</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•Have a code word you share with a few trusted people that will let them know you’re in trouble without tipping off the abuser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4" name="Shape 5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1" name="Shape 55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8" name="Shape 5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64" name="Shape 56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Shape 5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0" name="Shape 57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88" name="Shape 58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Shape 6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4" name="Shape 61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21" name="Shape 6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34" name="Shape 63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This is what comes to mind for most people when they think of abusive relationships, but it’s not the only kind of abuse.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1" name="Shape 64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47" name="Shape 64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This is the most common type of abuse. It can be harder to get help when you’re experiencing this kind of abuse because it leaves no obvious marks, and many people whose partners abuse them this way may try to rationalize the behavior or dismiss it.</a:t>
            </a:r>
            <a:br>
              <a:rPr lang="en" sz="1100" b="0" i="0" u="none" strike="noStrike" cap="none" baseline="0">
                <a:solidFill>
                  <a:schemeClr val="dk1"/>
                </a:solidFill>
                <a:latin typeface="Arial"/>
                <a:ea typeface="Arial"/>
                <a:cs typeface="Arial"/>
                <a:sym typeface="Arial"/>
              </a:rPr>
            </a:br>
            <a:r>
              <a:rPr lang="en" sz="1100" b="0" i="0" u="none" strike="noStrike" cap="none" baseline="0">
                <a:solidFill>
                  <a:schemeClr val="dk1"/>
                </a:solidFill>
                <a:latin typeface="Arial"/>
                <a:ea typeface="Arial"/>
                <a:cs typeface="Arial"/>
                <a:sym typeface="Arial"/>
              </a:rPr>
              <a:t>Extended list of examples:</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Ignoring date’s feelings</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Insulting date’s feelings or beliefs</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Acting in intimidating way</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Using sexually derogatory names</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Calling date names</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Isolating date from others</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Driving recklessly to scare date</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Displaying inappropriate anger</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Damaging personal property</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Scaring date</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Keeping date from leaving</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Putting down family and friends</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Humiliating date in public or private</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Purposely injuring an animal/her pet to intimidate/terrorize/punish</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Telling lies</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Threatening self-harm*</a:t>
            </a:r>
          </a:p>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Aggression can turn towards partner very quickly</a:t>
            </a:r>
          </a:p>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Sexual abuse is the least common type of abuse in teen relationships, but that does not mean it isn’t serious. Because of lack of experience and social pressure, teens may feel like they have to give in to their partner’s sexual requests if they don’t want to be lose social status or be alone.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7" name="Shape 2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This picture may be funny, but the reality is not.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baseline="0">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baseline="0">
                <a:solidFill>
                  <a:schemeClr val="dk1"/>
                </a:solidFill>
                <a:latin typeface="Arial"/>
                <a:ea typeface="Arial"/>
                <a:cs typeface="Arial"/>
                <a:sym typeface="Arial"/>
              </a:rPr>
              <a:t>Financial abuse involves using money as a tool to control and later coerce the victim.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 name="Shape 12"/>
          <p:cNvSpPr txBox="1">
            <a:spLocks noGrp="1"/>
          </p:cNvSpPr>
          <p:nvPr>
            <p:ph type="body" idx="1"/>
          </p:nvPr>
        </p:nvSpPr>
        <p:spPr>
          <a:xfrm>
            <a:off x="457200" y="1600203"/>
            <a:ext cx="8229600" cy="49675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804963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5" name="Shape 15"/>
          <p:cNvSpPr txBox="1">
            <a:spLocks noGrp="1"/>
          </p:cNvSpPr>
          <p:nvPr>
            <p:ph type="body" idx="1"/>
          </p:nvPr>
        </p:nvSpPr>
        <p:spPr>
          <a:xfrm>
            <a:off x="457200" y="1600203"/>
            <a:ext cx="3994524" cy="49675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 name="Shape 16"/>
          <p:cNvSpPr txBox="1">
            <a:spLocks noGrp="1"/>
          </p:cNvSpPr>
          <p:nvPr>
            <p:ph type="body" idx="2"/>
          </p:nvPr>
        </p:nvSpPr>
        <p:spPr>
          <a:xfrm>
            <a:off x="4692273" y="1600203"/>
            <a:ext cx="3994524" cy="496757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38500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1014661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6"/>
            <a:ext cx="8229600" cy="692693"/>
          </a:xfrm>
          <a:prstGeom prst="rect">
            <a:avLst/>
          </a:prstGeom>
          <a:noFill/>
          <a:ln>
            <a:noFill/>
          </a:ln>
        </p:spPr>
        <p:txBody>
          <a:bodyPr lIns="91425" tIns="91425" rIns="91425" bIns="91425" anchor="t" anchorCtr="0"/>
          <a:lstStyle>
            <a:lvl1pPr algn="ctr" rtl="0">
              <a:spcBef>
                <a:spcPts val="360"/>
              </a:spcBef>
              <a:buFont typeface="A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10220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66195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6651812" y="6356350"/>
            <a:ext cx="2133600" cy="365125"/>
          </a:xfrm>
          <a:prstGeom prst="rect">
            <a:avLst/>
          </a:prstGeom>
        </p:spPr>
        <p:txBody>
          <a:bodyPr/>
          <a:lstStyle/>
          <a:p>
            <a:fld id="{06040A78-2A4B-4566-8626-79DE0D4C1085}" type="datetimeFigureOut">
              <a:rPr lang="en-US" smtClean="0">
                <a:solidFill>
                  <a:srgbClr val="2F1F58">
                    <a:lumMod val="40000"/>
                    <a:lumOff val="60000"/>
                  </a:srgbClr>
                </a:solidFill>
                <a:latin typeface="Candara"/>
              </a:rPr>
              <a:pPr/>
              <a:t>10/1/2015</a:t>
            </a:fld>
            <a:endParaRPr lang="en-US">
              <a:solidFill>
                <a:srgbClr val="2F1F58">
                  <a:lumMod val="40000"/>
                  <a:lumOff val="60000"/>
                </a:srgbClr>
              </a:solidFill>
              <a:latin typeface="Candara"/>
            </a:endParaRPr>
          </a:p>
        </p:txBody>
      </p:sp>
      <p:sp>
        <p:nvSpPr>
          <p:cNvPr id="5" name="Footer Placeholder 4"/>
          <p:cNvSpPr>
            <a:spLocks noGrp="1"/>
          </p:cNvSpPr>
          <p:nvPr>
            <p:ph type="ftr" sz="quarter" idx="11"/>
          </p:nvPr>
        </p:nvSpPr>
        <p:spPr>
          <a:xfrm>
            <a:off x="372035" y="6356350"/>
            <a:ext cx="2895600" cy="365125"/>
          </a:xfrm>
          <a:prstGeom prst="rect">
            <a:avLst/>
          </a:prstGeom>
        </p:spPr>
        <p:txBody>
          <a:bodyPr/>
          <a:lstStyle/>
          <a:p>
            <a:endParaRPr lang="en-US">
              <a:solidFill>
                <a:srgbClr val="2F1F58">
                  <a:lumMod val="40000"/>
                  <a:lumOff val="60000"/>
                </a:srgbClr>
              </a:solidFill>
              <a:latin typeface="Candara"/>
            </a:endParaRPr>
          </a:p>
        </p:txBody>
      </p:sp>
      <p:sp>
        <p:nvSpPr>
          <p:cNvPr id="6" name="Slide Number Placeholder 5"/>
          <p:cNvSpPr>
            <a:spLocks noGrp="1"/>
          </p:cNvSpPr>
          <p:nvPr>
            <p:ph type="sldNum" sz="quarter" idx="12"/>
          </p:nvPr>
        </p:nvSpPr>
        <p:spPr>
          <a:xfrm>
            <a:off x="4267200" y="6356350"/>
            <a:ext cx="609600" cy="365125"/>
          </a:xfrm>
          <a:prstGeom prst="rect">
            <a:avLst/>
          </a:prstGeom>
        </p:spPr>
        <p:txBody>
          <a:bodyPr/>
          <a:lstStyle/>
          <a:p>
            <a:fld id="{3EC526B6-F861-4D54-BBE9-4BB519D3F342}" type="slidenum">
              <a:rPr lang="en-US" smtClean="0">
                <a:solidFill>
                  <a:srgbClr val="2F1F58">
                    <a:lumMod val="40000"/>
                    <a:lumOff val="60000"/>
                  </a:srgbClr>
                </a:solidFill>
                <a:latin typeface="Candara"/>
              </a:rPr>
              <a:pPr/>
              <a:t>‹#›</a:t>
            </a:fld>
            <a:endParaRPr lang="en-US">
              <a:solidFill>
                <a:srgbClr val="2F1F58">
                  <a:lumMod val="40000"/>
                  <a:lumOff val="60000"/>
                </a:srgbClr>
              </a:solidFill>
              <a:latin typeface="Candara"/>
            </a:endParaRPr>
          </a:p>
        </p:txBody>
      </p:sp>
    </p:spTree>
    <p:extLst>
      <p:ext uri="{BB962C8B-B14F-4D97-AF65-F5344CB8AC3E}">
        <p14:creationId xmlns:p14="http://schemas.microsoft.com/office/powerpoint/2010/main" val="12014822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Arial"/>
              <a:buNone/>
              <a:defRPr/>
            </a:lvl1pPr>
            <a:lvl2pPr marL="0" marR="0" indent="0" algn="l" rtl="0">
              <a:lnSpc>
                <a:spcPct val="100000"/>
              </a:lnSpc>
              <a:spcBef>
                <a:spcPts val="0"/>
              </a:spcBef>
              <a:spcAft>
                <a:spcPts val="0"/>
              </a:spcAft>
              <a:buClr>
                <a:schemeClr val="dk1"/>
              </a:buClr>
              <a:buFont typeface="Arial"/>
              <a:buNone/>
              <a:defRPr/>
            </a:lvl2pPr>
            <a:lvl3pPr marL="0" marR="0" indent="0" algn="l" rtl="0">
              <a:spcBef>
                <a:spcPts val="0"/>
              </a:spcBef>
              <a:buClr>
                <a:schemeClr val="dk1"/>
              </a:buClr>
              <a:buFont typeface="Arial"/>
              <a:buNone/>
              <a:defRPr/>
            </a:lvl3pPr>
            <a:lvl4pPr marL="0" marR="0" indent="0" algn="l" rtl="0">
              <a:spcBef>
                <a:spcPts val="0"/>
              </a:spcBef>
              <a:buClr>
                <a:schemeClr val="dk1"/>
              </a:buClr>
              <a:buFont typeface="Arial"/>
              <a:buNone/>
              <a:defRPr/>
            </a:lvl4pPr>
            <a:lvl5pPr marL="0" marR="0" indent="0" algn="l" rtl="0">
              <a:spcBef>
                <a:spcPts val="0"/>
              </a:spcBef>
              <a:buClr>
                <a:schemeClr val="dk1"/>
              </a:buClr>
              <a:buFont typeface="Arial"/>
              <a:buNone/>
              <a:defRPr/>
            </a:lvl5pPr>
            <a:lvl6pPr marL="0" marR="0" indent="0" algn="l" rtl="0">
              <a:spcBef>
                <a:spcPts val="0"/>
              </a:spcBef>
              <a:buClr>
                <a:schemeClr val="dk1"/>
              </a:buClr>
              <a:buFont typeface="Arial"/>
              <a:buNone/>
              <a:defRPr/>
            </a:lvl6pPr>
            <a:lvl7pPr marL="0" marR="0" indent="0" algn="l" rtl="0">
              <a:spcBef>
                <a:spcPts val="0"/>
              </a:spcBef>
              <a:buClr>
                <a:schemeClr val="dk1"/>
              </a:buClr>
              <a:buFont typeface="Arial"/>
              <a:buNone/>
              <a:defRPr/>
            </a:lvl7pPr>
            <a:lvl8pPr marL="0" marR="0" indent="0" algn="l" rtl="0">
              <a:spcBef>
                <a:spcPts val="0"/>
              </a:spcBef>
              <a:buClr>
                <a:schemeClr val="dk1"/>
              </a:buClr>
              <a:buFont typeface="Arial"/>
              <a:buNone/>
              <a:defRPr/>
            </a:lvl8pPr>
            <a:lvl9pPr marL="0" marR="0" indent="0" algn="l" rtl="0">
              <a:spcBef>
                <a:spcPts val="0"/>
              </a:spcBef>
              <a:buClr>
                <a:schemeClr val="dk1"/>
              </a:buClr>
              <a:buFont typeface="Arial"/>
              <a:buNone/>
              <a:defRPr/>
            </a:lvl9pPr>
          </a:lstStyle>
          <a:p>
            <a:endParaRPr/>
          </a:p>
        </p:txBody>
      </p:sp>
      <p:sp>
        <p:nvSpPr>
          <p:cNvPr id="6" name="Shape 6"/>
          <p:cNvSpPr txBox="1">
            <a:spLocks noGrp="1"/>
          </p:cNvSpPr>
          <p:nvPr>
            <p:ph type="body" idx="1"/>
          </p:nvPr>
        </p:nvSpPr>
        <p:spPr>
          <a:xfrm>
            <a:off x="457200" y="1600203"/>
            <a:ext cx="8229600" cy="4967572"/>
          </a:xfrm>
          <a:prstGeom prst="rect">
            <a:avLst/>
          </a:prstGeom>
          <a:noFill/>
          <a:ln>
            <a:noFill/>
          </a:ln>
        </p:spPr>
        <p:txBody>
          <a:bodyPr lIns="91425" tIns="91425" rIns="91425" bIns="91425" anchor="t" anchorCtr="0"/>
          <a:lstStyle>
            <a:lvl1pPr marL="0" marR="0" indent="0" algn="l" rtl="0">
              <a:lnSpc>
                <a:spcPct val="100000"/>
              </a:lnSpc>
              <a:spcBef>
                <a:spcPts val="600"/>
              </a:spcBef>
              <a:spcAft>
                <a:spcPts val="0"/>
              </a:spcAft>
              <a:buClr>
                <a:schemeClr val="dk1"/>
              </a:buClr>
              <a:buFont typeface="Arial"/>
              <a:buNone/>
              <a:defRPr/>
            </a:lvl1pPr>
            <a:lvl2pPr marL="0" marR="0" indent="0" algn="l" rtl="0">
              <a:lnSpc>
                <a:spcPct val="100000"/>
              </a:lnSpc>
              <a:spcBef>
                <a:spcPts val="480"/>
              </a:spcBef>
              <a:spcAft>
                <a:spcPts val="0"/>
              </a:spcAft>
              <a:buClr>
                <a:schemeClr val="dk1"/>
              </a:buClr>
              <a:buFont typeface="Arial"/>
              <a:buNone/>
              <a:defRPr/>
            </a:lvl2pPr>
            <a:lvl3pPr marL="0" marR="0" indent="0" algn="l" rtl="0">
              <a:lnSpc>
                <a:spcPct val="100000"/>
              </a:lnSpc>
              <a:spcBef>
                <a:spcPts val="480"/>
              </a:spcBef>
              <a:spcAft>
                <a:spcPts val="0"/>
              </a:spcAft>
              <a:buClr>
                <a:schemeClr val="dk1"/>
              </a:buClr>
              <a:buFont typeface="Arial"/>
              <a:buNone/>
              <a:defRPr/>
            </a:lvl3pPr>
            <a:lvl4pPr marL="0" marR="0" indent="0" algn="l" rtl="0">
              <a:lnSpc>
                <a:spcPct val="100000"/>
              </a:lnSpc>
              <a:spcBef>
                <a:spcPts val="360"/>
              </a:spcBef>
              <a:spcAft>
                <a:spcPts val="0"/>
              </a:spcAft>
              <a:buClr>
                <a:schemeClr val="dk1"/>
              </a:buClr>
              <a:buFont typeface="Arial"/>
              <a:buNone/>
              <a:defRPr/>
            </a:lvl4pPr>
            <a:lvl5pPr marL="0" marR="0" indent="0" algn="l" rtl="0">
              <a:lnSpc>
                <a:spcPct val="100000"/>
              </a:lnSpc>
              <a:spcBef>
                <a:spcPts val="360"/>
              </a:spcBef>
              <a:spcAft>
                <a:spcPts val="0"/>
              </a:spcAft>
              <a:buClr>
                <a:schemeClr val="dk1"/>
              </a:buClr>
              <a:buFont typeface="Arial"/>
              <a:buNone/>
              <a:defRPr/>
            </a:lvl5pPr>
            <a:lvl6pPr marL="0" marR="0" indent="0" algn="l" rtl="0">
              <a:lnSpc>
                <a:spcPct val="100000"/>
              </a:lnSpc>
              <a:spcBef>
                <a:spcPts val="360"/>
              </a:spcBef>
              <a:spcAft>
                <a:spcPts val="0"/>
              </a:spcAft>
              <a:buClr>
                <a:schemeClr val="dk1"/>
              </a:buClr>
              <a:buFont typeface="Arial"/>
              <a:buNone/>
              <a:defRPr/>
            </a:lvl6pPr>
            <a:lvl7pPr marL="0" marR="0" indent="0" algn="l" rtl="0">
              <a:lnSpc>
                <a:spcPct val="100000"/>
              </a:lnSpc>
              <a:spcBef>
                <a:spcPts val="360"/>
              </a:spcBef>
              <a:spcAft>
                <a:spcPts val="0"/>
              </a:spcAft>
              <a:buClr>
                <a:schemeClr val="dk1"/>
              </a:buClr>
              <a:buFont typeface="Arial"/>
              <a:buNone/>
              <a:defRPr/>
            </a:lvl7pPr>
            <a:lvl8pPr marL="0" marR="0" indent="0" algn="l" rtl="0">
              <a:lnSpc>
                <a:spcPct val="100000"/>
              </a:lnSpc>
              <a:spcBef>
                <a:spcPts val="360"/>
              </a:spcBef>
              <a:spcAft>
                <a:spcPts val="0"/>
              </a:spcAft>
              <a:buClr>
                <a:schemeClr val="dk1"/>
              </a:buClr>
              <a:buFont typeface="Arial"/>
              <a:buNone/>
              <a:defRPr/>
            </a:lvl8pPr>
            <a:lvl9pPr marL="0" marR="0" indent="0" algn="l" rtl="0">
              <a:lnSpc>
                <a:spcPct val="100000"/>
              </a:lnSpc>
              <a:spcBef>
                <a:spcPts val="360"/>
              </a:spcBef>
              <a:spcAft>
                <a:spcPts val="0"/>
              </a:spcAft>
              <a:buClr>
                <a:schemeClr val="dk1"/>
              </a:buClr>
              <a:buFont typeface="Arial"/>
              <a:buNone/>
              <a:defRPr/>
            </a:lvl9pPr>
          </a:lstStyle>
          <a:p>
            <a:endParaRPr/>
          </a:p>
        </p:txBody>
      </p:sp>
    </p:spTree>
    <p:extLst>
      <p:ext uri="{BB962C8B-B14F-4D97-AF65-F5344CB8AC3E}">
        <p14:creationId xmlns:p14="http://schemas.microsoft.com/office/powerpoint/2010/main" val="555088726"/>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8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www.thisamericanlife.org/radio-archives/episode/567/whats-going-on-in-there"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victimsofcrime.org/help-for-crime-victims/get-help-bulletins-for-crime-victims/bulletins-for-teens/dating-violence"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www.loveisrespect.org/" TargetMode="External"/><Relationship Id="rId7" Type="http://schemas.openxmlformats.org/officeDocument/2006/relationships/hyperlink" Target="mailto:info@peace-it-together.org"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hyperlink" Target="http://www.nsvrc.org" TargetMode="External"/><Relationship Id="rId5" Type="http://schemas.openxmlformats.org/officeDocument/2006/relationships/hyperlink" Target="http://www.billwilsoncenter.org/teens/chat4teens.html" TargetMode="External"/><Relationship Id="rId4" Type="http://schemas.openxmlformats.org/officeDocument/2006/relationships/hyperlink" Target="http://www.thehotline.org/"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www.chacmv.org/"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hyperlink" Target="http://www.fcservices.org/" TargetMode="External"/><Relationship Id="rId4" Type="http://schemas.openxmlformats.org/officeDocument/2006/relationships/hyperlink" Target="http://www.billwilsoncenter.org/services/services_for_teens.html"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www.victimsofcrime.org/help-for-crime-victims/get-help-bulletins-for-crime-victims/bulletins-for-teens/stalking"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hyperlink" Target="http://www.youthcrisisline.org" TargetMode="External"/><Relationship Id="rId4" Type="http://schemas.openxmlformats.org/officeDocument/2006/relationships/hyperlink" Target="http://www.acs-teens.org"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188414" y="3057524"/>
            <a:ext cx="6299200" cy="3800475"/>
          </a:xfrm>
          <a:prstGeom prst="rect">
            <a:avLst/>
          </a:prstGeom>
        </p:spPr>
      </p:pic>
      <p:sp>
        <p:nvSpPr>
          <p:cNvPr id="6" name="TextBox 5"/>
          <p:cNvSpPr txBox="1"/>
          <p:nvPr/>
        </p:nvSpPr>
        <p:spPr>
          <a:xfrm>
            <a:off x="1" y="-25400"/>
            <a:ext cx="9020174" cy="3385542"/>
          </a:xfrm>
          <a:prstGeom prst="rect">
            <a:avLst/>
          </a:prstGeom>
          <a:noFill/>
        </p:spPr>
        <p:txBody>
          <a:bodyPr wrap="square" rtlCol="0">
            <a:spAutoFit/>
          </a:bodyPr>
          <a:lstStyle/>
          <a:p>
            <a:pPr algn="ctr"/>
            <a:r>
              <a:rPr lang="en-US" sz="4800" b="1" dirty="0" smtClean="0">
                <a:latin typeface="Academy Engraved LET"/>
                <a:cs typeface="Academy Engraved LET"/>
              </a:rPr>
              <a:t>Teen Dating Violence</a:t>
            </a:r>
          </a:p>
          <a:p>
            <a:pPr algn="ctr"/>
            <a:r>
              <a:rPr lang="en-US" sz="3600" b="1" dirty="0" smtClean="0">
                <a:latin typeface="Academy Engraved LET"/>
                <a:cs typeface="Academy Engraved LET"/>
              </a:rPr>
              <a:t>Your Friends, Yourself, Your Children</a:t>
            </a:r>
          </a:p>
          <a:p>
            <a:pPr algn="ctr"/>
            <a:r>
              <a:rPr lang="en-US" sz="3600" b="1" dirty="0" smtClean="0">
                <a:latin typeface="Academy Engraved LET"/>
                <a:cs typeface="Academy Engraved LET"/>
              </a:rPr>
              <a:t>Child Abuse Council of Santa Clara County</a:t>
            </a:r>
          </a:p>
          <a:p>
            <a:pPr algn="ctr"/>
            <a:r>
              <a:rPr lang="en-US" sz="2800" b="1" dirty="0">
                <a:cs typeface="Academy Engraved LET"/>
              </a:rPr>
              <a:t>https://www.sccgov.org/sites/cac/Pages/cac.aspx</a:t>
            </a:r>
            <a:endParaRPr lang="en-US" sz="2800" b="1" dirty="0" smtClean="0">
              <a:cs typeface="Academy Engraved LET"/>
            </a:endParaRPr>
          </a:p>
          <a:p>
            <a:pPr algn="ctr"/>
            <a:r>
              <a:rPr lang="en-US" sz="3600" b="1" dirty="0" smtClean="0">
                <a:latin typeface="Academy Engraved LET"/>
                <a:cs typeface="Academy Engraved LET"/>
              </a:rPr>
              <a:t>10-2-15</a:t>
            </a:r>
            <a:r>
              <a:rPr lang="en-US" sz="4800" b="1" dirty="0" smtClean="0">
                <a:latin typeface="Academy Engraved LET"/>
                <a:cs typeface="Academy Engraved LET"/>
              </a:rPr>
              <a:t> -</a:t>
            </a:r>
            <a:r>
              <a:rPr lang="en-US" sz="3600" b="1" dirty="0" smtClean="0">
                <a:latin typeface="Academy Engraved LET"/>
                <a:cs typeface="Academy Engraved LET"/>
              </a:rPr>
              <a:t> </a:t>
            </a:r>
            <a:r>
              <a:rPr lang="en-US" sz="3600" b="1" dirty="0" err="1" smtClean="0">
                <a:latin typeface="Academy Engraved LET"/>
                <a:cs typeface="Academy Engraved LET"/>
              </a:rPr>
              <a:t>Overfelt</a:t>
            </a:r>
            <a:r>
              <a:rPr lang="en-US" sz="3600" b="1" dirty="0" smtClean="0">
                <a:latin typeface="Academy Engraved LET"/>
                <a:cs typeface="Academy Engraved LET"/>
              </a:rPr>
              <a:t> High School</a:t>
            </a:r>
            <a:r>
              <a:rPr lang="en-US" sz="4800" b="1" dirty="0" smtClean="0">
                <a:latin typeface="Academy Engraved LET"/>
                <a:cs typeface="Academy Engraved LET"/>
              </a:rPr>
              <a:t> </a:t>
            </a:r>
          </a:p>
          <a:p>
            <a:endParaRPr lang="en-US" dirty="0"/>
          </a:p>
        </p:txBody>
      </p:sp>
    </p:spTree>
    <p:extLst>
      <p:ext uri="{BB962C8B-B14F-4D97-AF65-F5344CB8AC3E}">
        <p14:creationId xmlns:p14="http://schemas.microsoft.com/office/powerpoint/2010/main" val="187371435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190499" y="-133349"/>
            <a:ext cx="8848725" cy="123825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5400" b="1" i="0" u="none" strike="noStrike" cap="none" baseline="0" dirty="0" smtClean="0">
                <a:solidFill>
                  <a:schemeClr val="dk1"/>
                </a:solidFill>
                <a:latin typeface="Calibri"/>
                <a:ea typeface="Calibri"/>
                <a:cs typeface="Calibri"/>
                <a:sym typeface="Calibri"/>
                <a:rtl val="0"/>
              </a:rPr>
              <a:t>TECHNOLOGICAL ABUSE</a:t>
            </a:r>
            <a:endParaRPr lang="en" sz="5400" b="1" i="0" u="none" strike="noStrike" cap="none" baseline="0" dirty="0">
              <a:solidFill>
                <a:schemeClr val="dk1"/>
              </a:solidFill>
              <a:latin typeface="Calibri"/>
              <a:ea typeface="Calibri"/>
              <a:cs typeface="Calibri"/>
              <a:sym typeface="Calibri"/>
              <a:rtl val="0"/>
            </a:endParaRPr>
          </a:p>
        </p:txBody>
      </p:sp>
      <p:sp>
        <p:nvSpPr>
          <p:cNvPr id="263" name="Shape 263"/>
          <p:cNvSpPr txBox="1">
            <a:spLocks noGrp="1"/>
          </p:cNvSpPr>
          <p:nvPr>
            <p:ph type="body" idx="1"/>
          </p:nvPr>
        </p:nvSpPr>
        <p:spPr>
          <a:xfrm>
            <a:off x="4743450" y="1428750"/>
            <a:ext cx="4295774" cy="5138883"/>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000" b="0" i="1" u="none" strike="noStrike" cap="none" baseline="0" dirty="0">
                <a:solidFill>
                  <a:schemeClr val="dk1"/>
                </a:solidFill>
                <a:latin typeface="Calibri"/>
                <a:ea typeface="Calibri"/>
                <a:cs typeface="Calibri"/>
                <a:sym typeface="Calibri"/>
                <a:rtl val="0"/>
              </a:rPr>
              <a:t>“He went through my Facebook friends and unfriended anybody who was a guy because he didn’t want me talking to them.”</a:t>
            </a:r>
          </a:p>
        </p:txBody>
      </p:sp>
      <p:pic>
        <p:nvPicPr>
          <p:cNvPr id="264" name="Shape 264"/>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20000" contrast="40000"/>
                    </a14:imgEffect>
                  </a14:imgLayer>
                </a14:imgProps>
              </a:ext>
            </a:extLst>
          </a:blip>
          <a:srcRect/>
          <a:stretch/>
        </p:blipFill>
        <p:spPr>
          <a:xfrm>
            <a:off x="190499" y="1271452"/>
            <a:ext cx="4356950" cy="4214948"/>
          </a:xfrm>
          <a:prstGeom prst="rect">
            <a:avLst/>
          </a:prstGeom>
          <a:noFill/>
          <a:ln>
            <a:noFill/>
          </a:ln>
        </p:spPr>
      </p:pic>
    </p:spTree>
    <p:extLst>
      <p:ext uri="{BB962C8B-B14F-4D97-AF65-F5344CB8AC3E}">
        <p14:creationId xmlns:p14="http://schemas.microsoft.com/office/powerpoint/2010/main" val="981578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33375" y="0"/>
            <a:ext cx="8810625" cy="1647825"/>
          </a:xfrm>
          <a:prstGeom prst="rect">
            <a:avLst/>
          </a:prstGeom>
          <a:noFill/>
          <a:ln>
            <a:noFill/>
          </a:ln>
        </p:spPr>
        <p:txBody>
          <a:bodyPr lIns="91425" tIns="91425" rIns="91425" bIns="91425" anchor="b" anchorCtr="0">
            <a:noAutofit/>
          </a:bodyPr>
          <a:lstStyle/>
          <a:p>
            <a:pPr lvl="0" algn="ctr">
              <a:buSzPct val="25000"/>
            </a:pPr>
            <a:r>
              <a:rPr lang="en" sz="5400" b="1" dirty="0">
                <a:solidFill>
                  <a:schemeClr val="dk1"/>
                </a:solidFill>
                <a:latin typeface="Calibri"/>
                <a:ea typeface="Calibri"/>
                <a:cs typeface="Calibri"/>
                <a:sym typeface="Calibri"/>
              </a:rPr>
              <a:t>TECHNOLOGICAL </a:t>
            </a:r>
            <a:r>
              <a:rPr lang="en" sz="5400" b="1" dirty="0" smtClean="0">
                <a:solidFill>
                  <a:schemeClr val="dk1"/>
                </a:solidFill>
                <a:latin typeface="Calibri"/>
                <a:ea typeface="Calibri"/>
                <a:cs typeface="Calibri"/>
                <a:sym typeface="Calibri"/>
              </a:rPr>
              <a:t>ABUSE/STALKING</a:t>
            </a:r>
            <a:endParaRPr lang="en" sz="5400" b="1" i="0" u="none" strike="noStrike" cap="none" baseline="0" dirty="0">
              <a:solidFill>
                <a:schemeClr val="dk1"/>
              </a:solidFill>
              <a:latin typeface="Calibri"/>
              <a:ea typeface="Calibri"/>
              <a:cs typeface="Calibri"/>
              <a:sym typeface="Calibri"/>
              <a:rtl val="0"/>
            </a:endParaRPr>
          </a:p>
        </p:txBody>
      </p:sp>
      <p:sp>
        <p:nvSpPr>
          <p:cNvPr id="257" name="Shape 257"/>
          <p:cNvSpPr txBox="1">
            <a:spLocks noGrp="1"/>
          </p:cNvSpPr>
          <p:nvPr>
            <p:ph type="body" idx="1"/>
          </p:nvPr>
        </p:nvSpPr>
        <p:spPr>
          <a:xfrm>
            <a:off x="1" y="1647825"/>
            <a:ext cx="8982074" cy="5235575"/>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100000"/>
              <a:buFont typeface="Arial"/>
              <a:buChar char="●"/>
            </a:pPr>
            <a:r>
              <a:rPr lang="en" sz="3800" b="0" i="0" u="none" strike="noStrike" cap="none" baseline="0" dirty="0" smtClean="0">
                <a:solidFill>
                  <a:schemeClr val="dk1"/>
                </a:solidFill>
                <a:latin typeface="Calibri"/>
                <a:ea typeface="Calibri"/>
                <a:cs typeface="Calibri"/>
                <a:sym typeface="Calibri"/>
                <a:rtl val="0"/>
              </a:rPr>
              <a:t>Monitoring </a:t>
            </a:r>
            <a:r>
              <a:rPr lang="en" sz="3800" b="0" i="0" u="none" strike="noStrike" cap="none" baseline="0" dirty="0">
                <a:solidFill>
                  <a:schemeClr val="dk1"/>
                </a:solidFill>
                <a:latin typeface="Calibri"/>
                <a:ea typeface="Calibri"/>
                <a:cs typeface="Calibri"/>
                <a:sym typeface="Calibri"/>
                <a:rtl val="0"/>
              </a:rPr>
              <a:t>your physical whereabouts through social media, cell phone, etc.</a:t>
            </a:r>
          </a:p>
          <a:p>
            <a:pPr marL="457200" marR="0" lvl="0" indent="-381000" algn="l" rtl="0">
              <a:lnSpc>
                <a:spcPct val="100000"/>
              </a:lnSpc>
              <a:spcBef>
                <a:spcPts val="0"/>
              </a:spcBef>
              <a:spcAft>
                <a:spcPts val="0"/>
              </a:spcAft>
              <a:buClr>
                <a:schemeClr val="dk1"/>
              </a:buClr>
              <a:buSzPct val="100000"/>
              <a:buFont typeface="Arial"/>
              <a:buChar char="●"/>
            </a:pPr>
            <a:r>
              <a:rPr lang="en" sz="3800" b="0" i="0" u="none" strike="noStrike" cap="none" baseline="0" dirty="0">
                <a:solidFill>
                  <a:schemeClr val="dk1"/>
                </a:solidFill>
                <a:latin typeface="Calibri"/>
                <a:ea typeface="Calibri"/>
                <a:cs typeface="Calibri"/>
                <a:sym typeface="Calibri"/>
                <a:rtl val="0"/>
              </a:rPr>
              <a:t>Hacking into your accounts to read your messages</a:t>
            </a:r>
          </a:p>
          <a:p>
            <a:pPr marL="457200" marR="0" lvl="0" indent="-381000" algn="l" rtl="0">
              <a:lnSpc>
                <a:spcPct val="100000"/>
              </a:lnSpc>
              <a:spcBef>
                <a:spcPts val="0"/>
              </a:spcBef>
              <a:spcAft>
                <a:spcPts val="0"/>
              </a:spcAft>
              <a:buClr>
                <a:schemeClr val="dk1"/>
              </a:buClr>
              <a:buSzPct val="100000"/>
              <a:buFont typeface="Arial"/>
              <a:buChar char="●"/>
            </a:pPr>
            <a:r>
              <a:rPr lang="en" sz="3800" b="0" i="0" u="none" strike="noStrike" cap="none" baseline="0" dirty="0">
                <a:solidFill>
                  <a:schemeClr val="dk1"/>
                </a:solidFill>
                <a:latin typeface="Calibri"/>
                <a:ea typeface="Calibri"/>
                <a:cs typeface="Calibri"/>
                <a:sym typeface="Calibri"/>
                <a:rtl val="0"/>
              </a:rPr>
              <a:t>Threatening to spread personal information about you online</a:t>
            </a:r>
          </a:p>
          <a:p>
            <a:pPr marL="457200" marR="0" lvl="0" indent="-381000" algn="l" rtl="0">
              <a:lnSpc>
                <a:spcPct val="100000"/>
              </a:lnSpc>
              <a:spcBef>
                <a:spcPts val="0"/>
              </a:spcBef>
              <a:spcAft>
                <a:spcPts val="0"/>
              </a:spcAft>
              <a:buClr>
                <a:schemeClr val="dk1"/>
              </a:buClr>
              <a:buSzPct val="100000"/>
              <a:buFont typeface="Arial"/>
              <a:buChar char="●"/>
            </a:pPr>
            <a:r>
              <a:rPr lang="en" sz="3800" b="0" i="0" u="none" strike="noStrike" cap="none" baseline="0" dirty="0">
                <a:solidFill>
                  <a:schemeClr val="dk1"/>
                </a:solidFill>
                <a:latin typeface="Calibri"/>
                <a:ea typeface="Calibri"/>
                <a:cs typeface="Calibri"/>
                <a:sym typeface="Calibri"/>
                <a:rtl val="0"/>
              </a:rPr>
              <a:t>Constantly checking up on you through text, email, IM, etc.</a:t>
            </a:r>
          </a:p>
        </p:txBody>
      </p:sp>
    </p:spTree>
    <p:extLst>
      <p:ext uri="{BB962C8B-B14F-4D97-AF65-F5344CB8AC3E}">
        <p14:creationId xmlns:p14="http://schemas.microsoft.com/office/powerpoint/2010/main" val="5277154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123825" y="0"/>
            <a:ext cx="8562975" cy="1209675"/>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5400" b="1" i="0" u="none" strike="noStrike" cap="none" baseline="0" dirty="0" smtClean="0">
                <a:solidFill>
                  <a:schemeClr val="dk1"/>
                </a:solidFill>
                <a:latin typeface="Calibri"/>
                <a:ea typeface="Calibri"/>
                <a:cs typeface="Calibri"/>
                <a:sym typeface="Calibri"/>
                <a:rtl val="0"/>
              </a:rPr>
              <a:t>FINANCIAL ABUSE</a:t>
            </a:r>
            <a:endParaRPr lang="en" sz="5400" b="1" i="0" u="none" strike="noStrike" cap="none" baseline="0" dirty="0">
              <a:solidFill>
                <a:schemeClr val="dk1"/>
              </a:solidFill>
              <a:latin typeface="Calibri"/>
              <a:ea typeface="Calibri"/>
              <a:cs typeface="Calibri"/>
              <a:sym typeface="Calibri"/>
              <a:rtl val="0"/>
            </a:endParaRPr>
          </a:p>
        </p:txBody>
      </p:sp>
      <p:sp>
        <p:nvSpPr>
          <p:cNvPr id="234" name="Shape 234"/>
          <p:cNvSpPr txBox="1">
            <a:spLocks noGrp="1"/>
          </p:cNvSpPr>
          <p:nvPr>
            <p:ph type="body" idx="1"/>
          </p:nvPr>
        </p:nvSpPr>
        <p:spPr>
          <a:xfrm>
            <a:off x="4400550" y="1209676"/>
            <a:ext cx="4619625" cy="5358122"/>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smtClean="0">
                <a:solidFill>
                  <a:schemeClr val="dk1"/>
                </a:solidFill>
                <a:latin typeface="Calibri"/>
                <a:ea typeface="Calibri"/>
                <a:cs typeface="Calibri"/>
                <a:sym typeface="Calibri"/>
                <a:rtl val="0"/>
              </a:rPr>
              <a:t>Stealing your money or things.</a:t>
            </a:r>
          </a:p>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smtClean="0">
                <a:solidFill>
                  <a:schemeClr val="dk1"/>
                </a:solidFill>
                <a:latin typeface="Calibri"/>
                <a:ea typeface="Calibri"/>
                <a:cs typeface="Calibri"/>
                <a:sym typeface="Calibri"/>
                <a:rtl val="0"/>
              </a:rPr>
              <a:t>Making </a:t>
            </a:r>
            <a:r>
              <a:rPr lang="en" sz="3200" b="0" i="0" u="none" strike="noStrike" cap="none" baseline="0" dirty="0">
                <a:solidFill>
                  <a:schemeClr val="dk1"/>
                </a:solidFill>
                <a:latin typeface="Calibri"/>
                <a:ea typeface="Calibri"/>
                <a:cs typeface="Calibri"/>
                <a:sym typeface="Calibri"/>
                <a:rtl val="0"/>
              </a:rPr>
              <a:t>you pay for </a:t>
            </a:r>
            <a:r>
              <a:rPr lang="en" sz="3200" b="0" i="0" u="none" strike="noStrike" cap="none" baseline="0" dirty="0" smtClean="0">
                <a:solidFill>
                  <a:schemeClr val="dk1"/>
                </a:solidFill>
                <a:latin typeface="Calibri"/>
                <a:ea typeface="Calibri"/>
                <a:cs typeface="Calibri"/>
                <a:sym typeface="Calibri"/>
                <a:rtl val="0"/>
              </a:rPr>
              <a:t>everything</a:t>
            </a:r>
          </a:p>
          <a:p>
            <a:pPr marL="457200" indent="-342900">
              <a:buSzPct val="75000"/>
              <a:buFont typeface="Arial"/>
              <a:buChar char="●"/>
            </a:pPr>
            <a:r>
              <a:rPr lang="en" sz="3200" dirty="0">
                <a:solidFill>
                  <a:schemeClr val="dk1"/>
                </a:solidFill>
                <a:latin typeface="Calibri"/>
                <a:ea typeface="Calibri"/>
                <a:cs typeface="Calibri"/>
                <a:sym typeface="Calibri"/>
              </a:rPr>
              <a:t>Borrowing money and not returning </a:t>
            </a:r>
            <a:r>
              <a:rPr lang="en" sz="3200" dirty="0" smtClean="0">
                <a:solidFill>
                  <a:schemeClr val="dk1"/>
                </a:solidFill>
                <a:latin typeface="Calibri"/>
                <a:ea typeface="Calibri"/>
                <a:cs typeface="Calibri"/>
                <a:sym typeface="Calibri"/>
              </a:rPr>
              <a:t>it</a:t>
            </a:r>
          </a:p>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smtClean="0">
                <a:solidFill>
                  <a:schemeClr val="dk1"/>
                </a:solidFill>
                <a:latin typeface="Calibri"/>
                <a:ea typeface="Calibri"/>
                <a:cs typeface="Calibri"/>
                <a:sym typeface="Calibri"/>
                <a:rtl val="0"/>
              </a:rPr>
              <a:t>Guilt </a:t>
            </a:r>
            <a:r>
              <a:rPr lang="en" sz="3200" b="0" i="0" u="none" strike="noStrike" cap="none" baseline="0" dirty="0">
                <a:solidFill>
                  <a:schemeClr val="dk1"/>
                </a:solidFill>
                <a:latin typeface="Calibri"/>
                <a:ea typeface="Calibri"/>
                <a:cs typeface="Calibri"/>
                <a:sym typeface="Calibri"/>
                <a:rtl val="0"/>
              </a:rPr>
              <a:t>tripping you </a:t>
            </a:r>
            <a:r>
              <a:rPr lang="en" sz="3200" b="0" i="0" u="none" strike="noStrike" cap="none" baseline="0" dirty="0" smtClean="0">
                <a:solidFill>
                  <a:schemeClr val="dk1"/>
                </a:solidFill>
                <a:latin typeface="Calibri"/>
                <a:ea typeface="Calibri"/>
                <a:cs typeface="Calibri"/>
                <a:sym typeface="Calibri"/>
                <a:rtl val="0"/>
              </a:rPr>
              <a:t>to get your money</a:t>
            </a:r>
          </a:p>
          <a:p>
            <a:pPr marL="457200" marR="0" lvl="0" indent="-342900" algn="l" rtl="0">
              <a:lnSpc>
                <a:spcPct val="100000"/>
              </a:lnSpc>
              <a:spcBef>
                <a:spcPts val="0"/>
              </a:spcBef>
              <a:spcAft>
                <a:spcPts val="0"/>
              </a:spcAft>
              <a:buClr>
                <a:schemeClr val="dk1"/>
              </a:buClr>
              <a:buSzPct val="75000"/>
              <a:buFont typeface="Arial"/>
              <a:buChar char="●"/>
            </a:pPr>
            <a:r>
              <a:rPr lang="en" sz="3200" dirty="0" smtClean="0">
                <a:solidFill>
                  <a:schemeClr val="dk1"/>
                </a:solidFill>
                <a:latin typeface="Calibri"/>
                <a:ea typeface="Calibri"/>
                <a:cs typeface="Calibri"/>
                <a:sym typeface="Calibri"/>
              </a:rPr>
              <a:t>Making you feel like owe him or her because they bought you things. </a:t>
            </a:r>
            <a:endParaRPr lang="en" sz="3200" b="0" i="0" u="none" strike="noStrike" cap="none" baseline="0" dirty="0">
              <a:solidFill>
                <a:schemeClr val="dk1"/>
              </a:solidFill>
              <a:latin typeface="Calibri"/>
              <a:ea typeface="Calibri"/>
              <a:cs typeface="Calibri"/>
              <a:sym typeface="Calibri"/>
              <a:rtl val="0"/>
            </a:endParaRPr>
          </a:p>
          <a:p>
            <a:pPr marL="457200" marR="0" lvl="0" indent="-342900" algn="l" rtl="0">
              <a:lnSpc>
                <a:spcPct val="100000"/>
              </a:lnSpc>
              <a:spcBef>
                <a:spcPts val="0"/>
              </a:spcBef>
              <a:spcAft>
                <a:spcPts val="0"/>
              </a:spcAft>
              <a:buClr>
                <a:schemeClr val="dk1"/>
              </a:buClr>
              <a:buSzPct val="75000"/>
              <a:buFont typeface="Arial"/>
              <a:buChar char="●"/>
            </a:pPr>
            <a:endParaRPr lang="en" sz="3200" b="0" i="0" u="none" strike="noStrike" cap="none" baseline="0" dirty="0">
              <a:solidFill>
                <a:schemeClr val="dk1"/>
              </a:solidFill>
              <a:latin typeface="Calibri"/>
              <a:ea typeface="Calibri"/>
              <a:cs typeface="Calibri"/>
              <a:sym typeface="Calibri"/>
              <a:rtl val="0"/>
            </a:endParaRPr>
          </a:p>
        </p:txBody>
      </p:sp>
      <p:pic>
        <p:nvPicPr>
          <p:cNvPr id="235" name="Shape 235"/>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40000" contrast="40000"/>
                    </a14:imgEffect>
                  </a14:imgLayer>
                </a14:imgProps>
              </a:ext>
            </a:extLst>
          </a:blip>
          <a:srcRect/>
          <a:stretch/>
        </p:blipFill>
        <p:spPr>
          <a:xfrm>
            <a:off x="0" y="1600200"/>
            <a:ext cx="4322106" cy="4554764"/>
          </a:xfrm>
          <a:prstGeom prst="rect">
            <a:avLst/>
          </a:prstGeom>
          <a:noFill/>
          <a:ln>
            <a:noFill/>
          </a:ln>
        </p:spPr>
      </p:pic>
    </p:spTree>
    <p:extLst>
      <p:ext uri="{BB962C8B-B14F-4D97-AF65-F5344CB8AC3E}">
        <p14:creationId xmlns:p14="http://schemas.microsoft.com/office/powerpoint/2010/main" val="2049445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7"/>
          </a:xfrm>
        </p:spPr>
        <p:txBody>
          <a:bodyPr/>
          <a:lstStyle/>
          <a:p>
            <a:pPr algn="ctr"/>
            <a:r>
              <a:rPr lang="en-US" sz="3600" b="1" dirty="0" smtClean="0"/>
              <a:t>HOW COMMON IS                               TEEN DATING VIOLENCE?</a:t>
            </a:r>
            <a:endParaRPr lang="en-US" sz="3600" b="1" dirty="0"/>
          </a:p>
        </p:txBody>
      </p:sp>
      <p:sp>
        <p:nvSpPr>
          <p:cNvPr id="3" name="Text Placeholder 2"/>
          <p:cNvSpPr>
            <a:spLocks noGrp="1"/>
          </p:cNvSpPr>
          <p:nvPr>
            <p:ph type="body" idx="1"/>
          </p:nvPr>
        </p:nvSpPr>
        <p:spPr>
          <a:xfrm>
            <a:off x="171450" y="1417637"/>
            <a:ext cx="8972550" cy="5150138"/>
          </a:xfrm>
        </p:spPr>
        <p:txBody>
          <a:bodyPr/>
          <a:lstStyle/>
          <a:p>
            <a:pPr marL="571500" indent="-571500">
              <a:buFontTx/>
              <a:buChar char="-"/>
            </a:pPr>
            <a:r>
              <a:rPr lang="en-US" sz="4200" dirty="0" smtClean="0"/>
              <a:t>About 9% of high school students report being hit, slapped, or physically hurt on purpose by a boyfriend or girlfriend in the previous 12 months (CDC).  </a:t>
            </a:r>
          </a:p>
          <a:p>
            <a:pPr marL="571500" indent="-571500">
              <a:buFontTx/>
              <a:buChar char="-"/>
            </a:pPr>
            <a:r>
              <a:rPr lang="en-US" sz="4200" dirty="0" smtClean="0"/>
              <a:t>That’s 1.5 million (loveisrespect.org) </a:t>
            </a:r>
          </a:p>
        </p:txBody>
      </p:sp>
    </p:spTree>
    <p:extLst>
      <p:ext uri="{BB962C8B-B14F-4D97-AF65-F5344CB8AC3E}">
        <p14:creationId xmlns:p14="http://schemas.microsoft.com/office/powerpoint/2010/main" val="90849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247650"/>
            <a:ext cx="9001125" cy="2219325"/>
          </a:xfrm>
        </p:spPr>
        <p:txBody>
          <a:bodyPr/>
          <a:lstStyle/>
          <a:p>
            <a:pPr algn="ctr"/>
            <a:r>
              <a:rPr lang="en-US" sz="3600" b="1" dirty="0"/>
              <a:t>HOW COMMON IS                               TEEN DATING VIOLENCE</a:t>
            </a:r>
            <a:r>
              <a:rPr lang="en-US" sz="3600" b="1" dirty="0" smtClean="0"/>
              <a:t>?</a:t>
            </a:r>
            <a:br>
              <a:rPr lang="en-US" sz="3600" b="1" dirty="0" smtClean="0"/>
            </a:br>
            <a:r>
              <a:rPr lang="en-US" sz="3600" b="1" dirty="0" smtClean="0"/>
              <a:t>(loveisrespect.org)  </a:t>
            </a:r>
            <a:endParaRPr lang="en-US" sz="3600" b="1" dirty="0"/>
          </a:p>
        </p:txBody>
      </p:sp>
      <p:sp>
        <p:nvSpPr>
          <p:cNvPr id="3" name="Text Placeholder 2"/>
          <p:cNvSpPr>
            <a:spLocks noGrp="1"/>
          </p:cNvSpPr>
          <p:nvPr>
            <p:ph type="body" idx="1"/>
          </p:nvPr>
        </p:nvSpPr>
        <p:spPr>
          <a:xfrm>
            <a:off x="66675" y="1971675"/>
            <a:ext cx="9077325" cy="4596100"/>
          </a:xfrm>
        </p:spPr>
        <p:txBody>
          <a:bodyPr/>
          <a:lstStyle/>
          <a:p>
            <a:pPr algn="ctr"/>
            <a:r>
              <a:rPr lang="en-US" sz="3200" dirty="0" smtClean="0"/>
              <a:t>Over the Course of the teenage years</a:t>
            </a:r>
            <a:r>
              <a:rPr lang="en-US" dirty="0" smtClean="0"/>
              <a:t>.  </a:t>
            </a:r>
            <a:endParaRPr lang="en-US" dirty="0"/>
          </a:p>
        </p:txBody>
      </p:sp>
      <p:sp>
        <p:nvSpPr>
          <p:cNvPr id="4" name="Text Placeholder 3"/>
          <p:cNvSpPr>
            <a:spLocks noGrp="1"/>
          </p:cNvSpPr>
          <p:nvPr>
            <p:ph type="body" idx="2"/>
          </p:nvPr>
        </p:nvSpPr>
        <p:spPr>
          <a:xfrm>
            <a:off x="10235823" y="1697692"/>
            <a:ext cx="3994524" cy="4967572"/>
          </a:xfrm>
        </p:spPr>
        <p:txBody>
          <a:bodyPr/>
          <a:lstStyle/>
          <a:p>
            <a:r>
              <a:rPr lang="en-US" dirty="0" smtClean="0"/>
              <a:t> </a:t>
            </a:r>
            <a:endParaRPr lang="en-US" dirty="0"/>
          </a:p>
        </p:txBody>
      </p:sp>
      <p:pic>
        <p:nvPicPr>
          <p:cNvPr id="5" name="Picture 4"/>
          <p:cNvPicPr>
            <a:picLocks noChangeAspect="1"/>
          </p:cNvPicPr>
          <p:nvPr/>
        </p:nvPicPr>
        <p:blipFill>
          <a:blip r:embed="rId2"/>
          <a:stretch>
            <a:fillRect/>
          </a:stretch>
        </p:blipFill>
        <p:spPr>
          <a:xfrm>
            <a:off x="2552701" y="2847975"/>
            <a:ext cx="3705224" cy="3817289"/>
          </a:xfrm>
          <a:prstGeom prst="rect">
            <a:avLst/>
          </a:prstGeom>
        </p:spPr>
      </p:pic>
    </p:spTree>
    <p:extLst>
      <p:ext uri="{BB962C8B-B14F-4D97-AF65-F5344CB8AC3E}">
        <p14:creationId xmlns:p14="http://schemas.microsoft.com/office/powerpoint/2010/main" val="494847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0" y="0"/>
            <a:ext cx="9144000" cy="1417837"/>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4000" b="1" i="0" u="none" strike="noStrike" cap="none" baseline="0" dirty="0" smtClean="0">
                <a:solidFill>
                  <a:schemeClr val="dk1"/>
                </a:solidFill>
                <a:latin typeface="Calibri"/>
                <a:ea typeface="Calibri"/>
                <a:cs typeface="Calibri"/>
                <a:sym typeface="Calibri"/>
                <a:rtl val="0"/>
              </a:rPr>
              <a:t>HOW DOES DATING VIOLENCE AFFECT HEALTH? (CDC)</a:t>
            </a:r>
            <a:endParaRPr lang="en" sz="4000" b="1" i="0" u="none" strike="noStrike" cap="none" baseline="0" dirty="0">
              <a:solidFill>
                <a:schemeClr val="dk1"/>
              </a:solidFill>
              <a:latin typeface="Calibri"/>
              <a:ea typeface="Calibri"/>
              <a:cs typeface="Calibri"/>
              <a:sym typeface="Calibri"/>
              <a:rtl val="0"/>
            </a:endParaRPr>
          </a:p>
        </p:txBody>
      </p:sp>
      <p:sp>
        <p:nvSpPr>
          <p:cNvPr id="146" name="Shape 146"/>
          <p:cNvSpPr txBox="1">
            <a:spLocks noGrp="1"/>
          </p:cNvSpPr>
          <p:nvPr>
            <p:ph type="body" idx="1"/>
          </p:nvPr>
        </p:nvSpPr>
        <p:spPr>
          <a:xfrm>
            <a:off x="76200" y="1417840"/>
            <a:ext cx="9067800" cy="5373485"/>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80000"/>
              <a:buFont typeface="Arial"/>
              <a:buChar char="●"/>
            </a:pPr>
            <a:r>
              <a:rPr lang="en" sz="3400" b="1" i="0" u="none" strike="noStrike" cap="none" baseline="0" dirty="0" smtClean="0">
                <a:solidFill>
                  <a:schemeClr val="dk1"/>
                </a:solidFill>
                <a:latin typeface="Calibri"/>
                <a:ea typeface="Calibri"/>
                <a:cs typeface="Calibri"/>
                <a:sym typeface="Calibri"/>
                <a:rtl val="0"/>
              </a:rPr>
              <a:t>Depression and anxiety</a:t>
            </a:r>
          </a:p>
          <a:p>
            <a:pPr marL="457200" marR="0" lvl="0" indent="-381000" algn="l" rtl="0">
              <a:lnSpc>
                <a:spcPct val="100000"/>
              </a:lnSpc>
              <a:spcBef>
                <a:spcPts val="0"/>
              </a:spcBef>
              <a:spcAft>
                <a:spcPts val="0"/>
              </a:spcAft>
              <a:buClr>
                <a:schemeClr val="dk1"/>
              </a:buClr>
              <a:buSzPct val="80000"/>
              <a:buFont typeface="Arial"/>
              <a:buChar char="●"/>
            </a:pPr>
            <a:r>
              <a:rPr lang="en" sz="3400" b="1" dirty="0" smtClean="0">
                <a:solidFill>
                  <a:schemeClr val="dk1"/>
                </a:solidFill>
                <a:latin typeface="Calibri"/>
                <a:ea typeface="Calibri"/>
                <a:cs typeface="Calibri"/>
                <a:sym typeface="Calibri"/>
              </a:rPr>
              <a:t>Drug/alcohol abuse, and smoking</a:t>
            </a:r>
          </a:p>
          <a:p>
            <a:pPr marL="457200" marR="0" lvl="0" indent="-381000" algn="l" rtl="0">
              <a:lnSpc>
                <a:spcPct val="100000"/>
              </a:lnSpc>
              <a:spcBef>
                <a:spcPts val="0"/>
              </a:spcBef>
              <a:spcAft>
                <a:spcPts val="0"/>
              </a:spcAft>
              <a:buClr>
                <a:schemeClr val="dk1"/>
              </a:buClr>
              <a:buSzPct val="80000"/>
              <a:buFont typeface="Arial"/>
              <a:buChar char="●"/>
            </a:pPr>
            <a:r>
              <a:rPr lang="en" sz="3400" b="1" i="0" u="none" strike="noStrike" cap="none" baseline="0" dirty="0" smtClean="0">
                <a:solidFill>
                  <a:schemeClr val="dk1"/>
                </a:solidFill>
                <a:latin typeface="Calibri"/>
                <a:ea typeface="Calibri"/>
                <a:cs typeface="Calibri"/>
                <a:sym typeface="Calibri"/>
                <a:rtl val="0"/>
              </a:rPr>
              <a:t>Behavior problems including antisocial behavior</a:t>
            </a:r>
          </a:p>
          <a:p>
            <a:pPr marL="457200" marR="0" lvl="0" indent="-381000" algn="l" rtl="0">
              <a:lnSpc>
                <a:spcPct val="100000"/>
              </a:lnSpc>
              <a:spcBef>
                <a:spcPts val="0"/>
              </a:spcBef>
              <a:spcAft>
                <a:spcPts val="0"/>
              </a:spcAft>
              <a:buClr>
                <a:schemeClr val="dk1"/>
              </a:buClr>
              <a:buSzPct val="80000"/>
              <a:buFont typeface="Arial"/>
              <a:buChar char="●"/>
            </a:pPr>
            <a:r>
              <a:rPr lang="en" sz="3400" b="1" dirty="0" smtClean="0">
                <a:solidFill>
                  <a:schemeClr val="dk1"/>
                </a:solidFill>
                <a:latin typeface="Calibri"/>
                <a:ea typeface="Calibri"/>
                <a:cs typeface="Calibri"/>
                <a:sym typeface="Calibri"/>
              </a:rPr>
              <a:t>Thoughts of suicide</a:t>
            </a:r>
          </a:p>
          <a:p>
            <a:pPr marL="457200" marR="0" lvl="0" indent="-381000" algn="l" rtl="0">
              <a:lnSpc>
                <a:spcPct val="100000"/>
              </a:lnSpc>
              <a:spcBef>
                <a:spcPts val="0"/>
              </a:spcBef>
              <a:spcAft>
                <a:spcPts val="0"/>
              </a:spcAft>
              <a:buClr>
                <a:schemeClr val="dk1"/>
              </a:buClr>
              <a:buSzPct val="80000"/>
              <a:buFont typeface="Arial"/>
              <a:buChar char="●"/>
            </a:pPr>
            <a:r>
              <a:rPr lang="en" sz="3400" b="0" i="0" u="none" strike="noStrike" cap="none" baseline="0" dirty="0" smtClean="0">
                <a:solidFill>
                  <a:schemeClr val="dk1"/>
                </a:solidFill>
                <a:latin typeface="Calibri"/>
                <a:ea typeface="Calibri"/>
                <a:cs typeface="Calibri"/>
                <a:sym typeface="Calibri"/>
                <a:rtl val="0"/>
              </a:rPr>
              <a:t>[But any kind of significant trauma that is unresolved can result in a far greater range of emotional, behavioral, cognitive (academic), and social/relationship problems, and </a:t>
            </a:r>
            <a:r>
              <a:rPr lang="en" sz="3400" b="1" i="0" u="none" strike="noStrike" cap="none" baseline="0" dirty="0" smtClean="0">
                <a:solidFill>
                  <a:schemeClr val="dk1"/>
                </a:solidFill>
                <a:latin typeface="Calibri"/>
                <a:ea typeface="Calibri"/>
                <a:cs typeface="Calibri"/>
                <a:sym typeface="Calibri"/>
                <a:rtl val="0"/>
              </a:rPr>
              <a:t>can have a negative effect on health </a:t>
            </a:r>
            <a:r>
              <a:rPr lang="en" sz="3400" b="0" i="0" u="none" strike="noStrike" cap="none" baseline="0" dirty="0" smtClean="0">
                <a:solidFill>
                  <a:schemeClr val="dk1"/>
                </a:solidFill>
                <a:latin typeface="Calibri"/>
                <a:ea typeface="Calibri"/>
                <a:cs typeface="Calibri"/>
                <a:sym typeface="Calibri"/>
                <a:rtl val="0"/>
              </a:rPr>
              <a:t>throughout life. </a:t>
            </a:r>
            <a:endParaRPr lang="en" sz="34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38608421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t>Dating Relationships</a:t>
            </a:r>
            <a:endParaRPr lang="en-US" sz="5400" b="1" dirty="0"/>
          </a:p>
        </p:txBody>
      </p:sp>
      <p:sp>
        <p:nvSpPr>
          <p:cNvPr id="3" name="Text Placeholder 2"/>
          <p:cNvSpPr>
            <a:spLocks noGrp="1"/>
          </p:cNvSpPr>
          <p:nvPr>
            <p:ph type="body" idx="1"/>
          </p:nvPr>
        </p:nvSpPr>
        <p:spPr>
          <a:xfrm>
            <a:off x="190500" y="1838325"/>
            <a:ext cx="8791575" cy="4729450"/>
          </a:xfrm>
        </p:spPr>
        <p:txBody>
          <a:bodyPr/>
          <a:lstStyle/>
          <a:p>
            <a:pPr>
              <a:spcAft>
                <a:spcPts val="1800"/>
              </a:spcAft>
            </a:pPr>
            <a:r>
              <a:rPr lang="en-US" sz="4400" dirty="0" smtClean="0"/>
              <a:t>What do </a:t>
            </a:r>
            <a:r>
              <a:rPr lang="en-US" sz="4400" dirty="0"/>
              <a:t>healthy ones look like? </a:t>
            </a:r>
            <a:endParaRPr lang="en-US" sz="4400" dirty="0" smtClean="0"/>
          </a:p>
          <a:p>
            <a:pPr>
              <a:spcAft>
                <a:spcPts val="1800"/>
              </a:spcAft>
            </a:pPr>
            <a:r>
              <a:rPr lang="en-US" sz="4400" dirty="0" smtClean="0"/>
              <a:t>What do abusive ones look </a:t>
            </a:r>
            <a:r>
              <a:rPr lang="en-US" sz="4400" dirty="0"/>
              <a:t>like? </a:t>
            </a:r>
            <a:endParaRPr lang="en-US" sz="4400" dirty="0" smtClean="0"/>
          </a:p>
          <a:p>
            <a:pPr>
              <a:spcAft>
                <a:spcPts val="1800"/>
              </a:spcAft>
            </a:pPr>
            <a:r>
              <a:rPr lang="en-US" sz="4400" dirty="0" smtClean="0"/>
              <a:t>And </a:t>
            </a:r>
            <a:r>
              <a:rPr lang="en-US" sz="4400" dirty="0"/>
              <a:t>what can you do if you find yourself in one!</a:t>
            </a:r>
          </a:p>
        </p:txBody>
      </p:sp>
    </p:spTree>
    <p:extLst>
      <p:ext uri="{BB962C8B-B14F-4D97-AF65-F5344CB8AC3E}">
        <p14:creationId xmlns:p14="http://schemas.microsoft.com/office/powerpoint/2010/main" val="38957260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Shape 325"/>
          <p:cNvPicPr preferRelativeResize="0"/>
          <p:nvPr/>
        </p:nvPicPr>
        <p:blipFill rotWithShape="1">
          <a:blip r:embed="rId3">
            <a:alphaModFix/>
          </a:blip>
          <a:srcRect/>
          <a:stretch/>
        </p:blipFill>
        <p:spPr>
          <a:xfrm>
            <a:off x="758589" y="0"/>
            <a:ext cx="7408689" cy="6655169"/>
          </a:xfrm>
          <a:prstGeom prst="rect">
            <a:avLst/>
          </a:prstGeom>
          <a:noFill/>
          <a:ln>
            <a:noFill/>
          </a:ln>
        </p:spPr>
      </p:pic>
    </p:spTree>
    <p:extLst>
      <p:ext uri="{BB962C8B-B14F-4D97-AF65-F5344CB8AC3E}">
        <p14:creationId xmlns:p14="http://schemas.microsoft.com/office/powerpoint/2010/main" val="12381159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p:cNvPicPr preferRelativeResize="0"/>
          <p:nvPr/>
        </p:nvPicPr>
        <p:blipFill rotWithShape="1">
          <a:blip r:embed="rId3">
            <a:alphaModFix/>
          </a:blip>
          <a:srcRect/>
          <a:stretch/>
        </p:blipFill>
        <p:spPr>
          <a:xfrm>
            <a:off x="317500" y="24"/>
            <a:ext cx="8623299" cy="6857999"/>
          </a:xfrm>
          <a:prstGeom prst="rect">
            <a:avLst/>
          </a:prstGeom>
          <a:noFill/>
          <a:ln>
            <a:noFill/>
          </a:ln>
        </p:spPr>
      </p:pic>
    </p:spTree>
    <p:extLst>
      <p:ext uri="{BB962C8B-B14F-4D97-AF65-F5344CB8AC3E}">
        <p14:creationId xmlns:p14="http://schemas.microsoft.com/office/powerpoint/2010/main" val="27425887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600"/>
            <a:ext cx="7950200" cy="1143000"/>
          </a:xfrm>
        </p:spPr>
        <p:txBody>
          <a:bodyPr/>
          <a:lstStyle/>
          <a:p>
            <a:r>
              <a:rPr lang="en-US" sz="3600" b="1" dirty="0" smtClean="0"/>
              <a:t>Healthy Relationship Green Flags</a:t>
            </a:r>
            <a:endParaRPr lang="en-US" sz="3600" b="1" dirty="0"/>
          </a:p>
        </p:txBody>
      </p:sp>
      <p:sp>
        <p:nvSpPr>
          <p:cNvPr id="3" name="Text Placeholder 2"/>
          <p:cNvSpPr>
            <a:spLocks noGrp="1"/>
          </p:cNvSpPr>
          <p:nvPr>
            <p:ph type="body" idx="1"/>
          </p:nvPr>
        </p:nvSpPr>
        <p:spPr>
          <a:xfrm>
            <a:off x="-2" y="923925"/>
            <a:ext cx="9058277" cy="5850221"/>
          </a:xfrm>
        </p:spPr>
        <p:txBody>
          <a:bodyPr/>
          <a:lstStyle/>
          <a:p>
            <a:endParaRPr lang="en-US" sz="2600" b="1" dirty="0" smtClean="0"/>
          </a:p>
          <a:p>
            <a:pPr marL="457200" indent="-457200">
              <a:buFont typeface="Arial"/>
              <a:buChar char="•"/>
            </a:pPr>
            <a:endParaRPr lang="en-US" sz="3200" dirty="0" smtClean="0"/>
          </a:p>
          <a:p>
            <a:pPr marL="457200" indent="-457200">
              <a:buFont typeface="Arial"/>
              <a:buChar char="•"/>
            </a:pPr>
            <a:endParaRPr lang="en-US" sz="3200" dirty="0" smtClean="0"/>
          </a:p>
          <a:p>
            <a:pPr marL="457200" indent="-457200">
              <a:buFont typeface="Arial"/>
              <a:buChar char="•"/>
            </a:pPr>
            <a:r>
              <a:rPr lang="en-US" sz="3600" dirty="0" smtClean="0"/>
              <a:t>Your partner treats </a:t>
            </a:r>
            <a:r>
              <a:rPr lang="en-US" sz="3600" dirty="0"/>
              <a:t>you </a:t>
            </a:r>
            <a:r>
              <a:rPr lang="en-US" sz="3600" dirty="0" smtClean="0"/>
              <a:t>with </a:t>
            </a:r>
            <a:r>
              <a:rPr lang="en-US" sz="3600" b="1" dirty="0" smtClean="0"/>
              <a:t>RESPECT</a:t>
            </a:r>
            <a:r>
              <a:rPr lang="en-US" sz="3600" dirty="0" smtClean="0"/>
              <a:t> &amp; </a:t>
            </a:r>
            <a:r>
              <a:rPr lang="en-US" sz="3600" b="1" dirty="0" smtClean="0"/>
              <a:t>DIGNITY </a:t>
            </a:r>
            <a:r>
              <a:rPr lang="en-US" sz="3600" dirty="0" smtClean="0"/>
              <a:t>&amp; like </a:t>
            </a:r>
            <a:r>
              <a:rPr lang="en-US" sz="3600" dirty="0"/>
              <a:t>an </a:t>
            </a:r>
            <a:r>
              <a:rPr lang="en-US" sz="3600" b="1" dirty="0" smtClean="0"/>
              <a:t>EQUAL </a:t>
            </a:r>
            <a:r>
              <a:rPr lang="en-US" sz="3600" dirty="0" smtClean="0"/>
              <a:t> </a:t>
            </a:r>
            <a:endParaRPr lang="en-US" sz="3600" dirty="0"/>
          </a:p>
          <a:p>
            <a:pPr marL="457200" indent="-457200">
              <a:buFont typeface="Arial"/>
              <a:buChar char="•"/>
            </a:pPr>
            <a:r>
              <a:rPr lang="en-US" sz="3600" dirty="0" smtClean="0"/>
              <a:t>Trusts you</a:t>
            </a:r>
          </a:p>
          <a:p>
            <a:pPr marL="457200" indent="-457200">
              <a:buFont typeface="Arial"/>
              <a:buChar char="•"/>
            </a:pPr>
            <a:r>
              <a:rPr lang="en-US" sz="3600" dirty="0" smtClean="0"/>
              <a:t>Is honest and open with respectful communication.</a:t>
            </a:r>
          </a:p>
          <a:p>
            <a:pPr marL="457200" indent="-457200">
              <a:buFont typeface="Arial"/>
              <a:buChar char="•"/>
            </a:pPr>
            <a:r>
              <a:rPr lang="en-US" sz="3600" dirty="0"/>
              <a:t>Listens and tries to understand </a:t>
            </a:r>
            <a:r>
              <a:rPr lang="en-US" sz="3600" dirty="0" smtClean="0"/>
              <a:t>you</a:t>
            </a:r>
            <a:endParaRPr lang="en-US" sz="3600" b="1" dirty="0" smtClean="0"/>
          </a:p>
          <a:p>
            <a:pPr marL="342900" indent="-342900">
              <a:buFont typeface="Arial"/>
              <a:buChar char="•"/>
            </a:pPr>
            <a:r>
              <a:rPr lang="en-US" sz="3600" dirty="0" smtClean="0"/>
              <a:t> Asks for your opinion, values your input </a:t>
            </a:r>
            <a:endParaRPr lang="en-US" sz="3600" dirty="0"/>
          </a:p>
        </p:txBody>
      </p:sp>
      <p:pic>
        <p:nvPicPr>
          <p:cNvPr id="4" name="Picture 3"/>
          <p:cNvPicPr>
            <a:picLocks noChangeAspect="1"/>
          </p:cNvPicPr>
          <p:nvPr/>
        </p:nvPicPr>
        <p:blipFill>
          <a:blip r:embed="rId2"/>
          <a:stretch>
            <a:fillRect/>
          </a:stretch>
        </p:blipFill>
        <p:spPr>
          <a:xfrm>
            <a:off x="2352675" y="701674"/>
            <a:ext cx="2857500" cy="1584326"/>
          </a:xfrm>
          <a:prstGeom prst="rect">
            <a:avLst/>
          </a:prstGeom>
        </p:spPr>
      </p:pic>
      <p:pic>
        <p:nvPicPr>
          <p:cNvPr id="5" name="Picture 4"/>
          <p:cNvPicPr>
            <a:picLocks noChangeAspect="1"/>
          </p:cNvPicPr>
          <p:nvPr/>
        </p:nvPicPr>
        <p:blipFill>
          <a:blip r:embed="rId3"/>
          <a:stretch>
            <a:fillRect/>
          </a:stretch>
        </p:blipFill>
        <p:spPr>
          <a:xfrm>
            <a:off x="7496175" y="119062"/>
            <a:ext cx="1429226" cy="1165225"/>
          </a:xfrm>
          <a:prstGeom prst="rect">
            <a:avLst/>
          </a:prstGeom>
        </p:spPr>
      </p:pic>
    </p:spTree>
    <p:extLst>
      <p:ext uri="{BB962C8B-B14F-4D97-AF65-F5344CB8AC3E}">
        <p14:creationId xmlns:p14="http://schemas.microsoft.com/office/powerpoint/2010/main" val="199051345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prstClr val="black"/>
              <a:srgbClr val="D9C3A5">
                <a:tint val="50000"/>
                <a:satMod val="180000"/>
              </a:srgbClr>
            </a:duotone>
          </a:blip>
          <a:stretch>
            <a:fillRect/>
          </a:stretch>
        </p:blipFill>
        <p:spPr>
          <a:xfrm>
            <a:off x="4762500" y="3505201"/>
            <a:ext cx="3895725" cy="2790824"/>
          </a:xfrm>
          <a:prstGeom prst="rect">
            <a:avLst/>
          </a:prstGeom>
        </p:spPr>
      </p:pic>
      <p:sp>
        <p:nvSpPr>
          <p:cNvPr id="2" name="Title 1"/>
          <p:cNvSpPr>
            <a:spLocks noGrp="1"/>
          </p:cNvSpPr>
          <p:nvPr>
            <p:ph type="title"/>
          </p:nvPr>
        </p:nvSpPr>
        <p:spPr>
          <a:xfrm>
            <a:off x="0" y="757237"/>
            <a:ext cx="9144000" cy="1143000"/>
          </a:xfrm>
        </p:spPr>
        <p:txBody>
          <a:bodyPr/>
          <a:lstStyle/>
          <a:p>
            <a:pPr algn="ctr"/>
            <a:r>
              <a:rPr lang="en-US" sz="4800" b="1" dirty="0" smtClean="0"/>
              <a:t>Healthy/unhealthy relationships…</a:t>
            </a:r>
            <a:endParaRPr lang="en-US" sz="4800" b="1" dirty="0"/>
          </a:p>
        </p:txBody>
      </p:sp>
      <p:sp>
        <p:nvSpPr>
          <p:cNvPr id="3" name="Text Placeholder 2"/>
          <p:cNvSpPr>
            <a:spLocks noGrp="1"/>
          </p:cNvSpPr>
          <p:nvPr>
            <p:ph type="body" idx="1"/>
          </p:nvPr>
        </p:nvSpPr>
        <p:spPr>
          <a:xfrm>
            <a:off x="0" y="2616203"/>
            <a:ext cx="8966200" cy="2666997"/>
          </a:xfrm>
        </p:spPr>
        <p:txBody>
          <a:bodyPr/>
          <a:lstStyle/>
          <a:p>
            <a:pPr algn="ctr"/>
            <a:r>
              <a:rPr lang="en-US" sz="4000" b="1" dirty="0" smtClean="0"/>
              <a:t>How are they different?</a:t>
            </a:r>
            <a:endParaRPr lang="en-US" sz="4000" b="1" dirty="0"/>
          </a:p>
        </p:txBody>
      </p:sp>
      <p:pic>
        <p:nvPicPr>
          <p:cNvPr id="4" name="Picture 3"/>
          <p:cNvPicPr>
            <a:picLocks noChangeAspect="1"/>
          </p:cNvPicPr>
          <p:nvPr/>
        </p:nvPicPr>
        <p:blipFill>
          <a:blip r:embed="rId4"/>
          <a:stretch>
            <a:fillRect/>
          </a:stretch>
        </p:blipFill>
        <p:spPr>
          <a:xfrm>
            <a:off x="257175" y="3505200"/>
            <a:ext cx="4305300" cy="2790825"/>
          </a:xfrm>
          <a:prstGeom prst="rect">
            <a:avLst/>
          </a:prstGeom>
        </p:spPr>
      </p:pic>
    </p:spTree>
    <p:extLst>
      <p:ext uri="{BB962C8B-B14F-4D97-AF65-F5344CB8AC3E}">
        <p14:creationId xmlns:p14="http://schemas.microsoft.com/office/powerpoint/2010/main" val="13643507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0"/>
            <a:ext cx="8953500" cy="1047750"/>
          </a:xfrm>
        </p:spPr>
        <p:txBody>
          <a:bodyPr/>
          <a:lstStyle/>
          <a:p>
            <a:r>
              <a:rPr lang="en-US" sz="3600" b="1" dirty="0" smtClean="0"/>
              <a:t>MORE GREEN FLAGS:</a:t>
            </a:r>
            <a:endParaRPr lang="en-US" sz="3600" b="1" dirty="0"/>
          </a:p>
        </p:txBody>
      </p:sp>
      <p:sp>
        <p:nvSpPr>
          <p:cNvPr id="3" name="Text Placeholder 2"/>
          <p:cNvSpPr>
            <a:spLocks noGrp="1"/>
          </p:cNvSpPr>
          <p:nvPr>
            <p:ph type="body" idx="1"/>
          </p:nvPr>
        </p:nvSpPr>
        <p:spPr>
          <a:xfrm>
            <a:off x="238126" y="971550"/>
            <a:ext cx="6457950" cy="5596225"/>
          </a:xfrm>
        </p:spPr>
        <p:txBody>
          <a:bodyPr/>
          <a:lstStyle/>
          <a:p>
            <a:pPr marL="457200" lvl="3" indent="-457200">
              <a:buFont typeface="Arial" panose="020B0604020202020204" pitchFamily="34" charset="0"/>
              <a:buChar char="•"/>
            </a:pPr>
            <a:endParaRPr lang="en-US" sz="4000" dirty="0" smtClean="0"/>
          </a:p>
          <a:p>
            <a:pPr marL="342900" indent="-342900">
              <a:buFont typeface="Arial"/>
              <a:buChar char="•"/>
            </a:pPr>
            <a:r>
              <a:rPr lang="en-US" sz="3600" dirty="0"/>
              <a:t>Shares decisions is willing to make healthy compromises</a:t>
            </a:r>
          </a:p>
          <a:p>
            <a:pPr marL="457200" lvl="3" indent="-457200">
              <a:buFont typeface="Arial" panose="020B0604020202020204" pitchFamily="34" charset="0"/>
              <a:buChar char="•"/>
            </a:pPr>
            <a:r>
              <a:rPr lang="en-US" sz="3600" dirty="0" smtClean="0"/>
              <a:t>Takes </a:t>
            </a:r>
            <a:r>
              <a:rPr lang="en-US" sz="3600" dirty="0"/>
              <a:t>responsibility for </a:t>
            </a:r>
            <a:r>
              <a:rPr lang="en-US" sz="3600" dirty="0" smtClean="0"/>
              <a:t>his or her </a:t>
            </a:r>
            <a:r>
              <a:rPr lang="en-US" sz="3600" dirty="0"/>
              <a:t>own </a:t>
            </a:r>
            <a:r>
              <a:rPr lang="en-US" sz="3600" dirty="0" smtClean="0"/>
              <a:t>actions</a:t>
            </a:r>
          </a:p>
          <a:p>
            <a:pPr marL="457200" lvl="3" indent="-457200">
              <a:buFont typeface="Arial" panose="020B0604020202020204" pitchFamily="34" charset="0"/>
              <a:buChar char="•"/>
            </a:pPr>
            <a:r>
              <a:rPr lang="en-US" sz="3600" dirty="0" smtClean="0"/>
              <a:t>Respects your right to say “NO” to sex, drugs, or other things you think are wrong or simply do not want to do. </a:t>
            </a:r>
            <a:endParaRPr lang="en-US" sz="3600" dirty="0"/>
          </a:p>
          <a:p>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49" y="152400"/>
            <a:ext cx="1427163"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076" y="2795588"/>
            <a:ext cx="2182813"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950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A</a:t>
            </a:r>
            <a:r>
              <a:rPr lang="en-US" sz="4000" b="1" dirty="0" smtClean="0"/>
              <a:t> healthy Relationship makes you feel…</a:t>
            </a:r>
            <a:endParaRPr lang="en-US" sz="4000" b="1" dirty="0"/>
          </a:p>
        </p:txBody>
      </p:sp>
      <p:sp>
        <p:nvSpPr>
          <p:cNvPr id="3" name="Text Placeholder 2"/>
          <p:cNvSpPr>
            <a:spLocks noGrp="1"/>
          </p:cNvSpPr>
          <p:nvPr>
            <p:ph type="body" idx="1"/>
          </p:nvPr>
        </p:nvSpPr>
        <p:spPr>
          <a:xfrm>
            <a:off x="95250" y="1533525"/>
            <a:ext cx="8591550" cy="5229224"/>
          </a:xfrm>
        </p:spPr>
        <p:txBody>
          <a:bodyPr/>
          <a:lstStyle/>
          <a:p>
            <a:pPr marL="457200" indent="-457200">
              <a:buFont typeface="Arial"/>
              <a:buChar char="•"/>
            </a:pPr>
            <a:r>
              <a:rPr lang="en-US" sz="4400" b="1" dirty="0" smtClean="0"/>
              <a:t>SAFE</a:t>
            </a:r>
            <a:r>
              <a:rPr lang="en-US" sz="4400" dirty="0" smtClean="0"/>
              <a:t> (all of the time)</a:t>
            </a:r>
          </a:p>
          <a:p>
            <a:pPr marL="457200" indent="-457200">
              <a:buFont typeface="Arial"/>
              <a:buChar char="•"/>
            </a:pPr>
            <a:r>
              <a:rPr lang="en-US" sz="4400" b="1" dirty="0" smtClean="0"/>
              <a:t>RESPECTED </a:t>
            </a:r>
            <a:r>
              <a:rPr lang="en-US" sz="4400" dirty="0" smtClean="0"/>
              <a:t>(all of the time)</a:t>
            </a:r>
            <a:endParaRPr lang="en-US" sz="4400" b="1" dirty="0"/>
          </a:p>
          <a:p>
            <a:pPr marL="457200" indent="-457200">
              <a:buFont typeface="Arial"/>
              <a:buChar char="•"/>
            </a:pPr>
            <a:r>
              <a:rPr lang="en-US" sz="4400" dirty="0" smtClean="0"/>
              <a:t>Good about yourself</a:t>
            </a:r>
            <a:endParaRPr lang="en-US" sz="4400" dirty="0"/>
          </a:p>
          <a:p>
            <a:pPr marL="457200" indent="-457200">
              <a:buFont typeface="Arial"/>
              <a:buChar char="•"/>
            </a:pPr>
            <a:r>
              <a:rPr lang="en-US" sz="4400" dirty="0" smtClean="0"/>
              <a:t>Cared about</a:t>
            </a:r>
          </a:p>
          <a:p>
            <a:pPr marL="457200" indent="-457200">
              <a:buFont typeface="Arial"/>
              <a:buChar char="•"/>
            </a:pPr>
            <a:r>
              <a:rPr lang="en-US" sz="4400" dirty="0" smtClean="0"/>
              <a:t>Heard/listened </a:t>
            </a:r>
            <a:r>
              <a:rPr lang="en-US" sz="4400" dirty="0"/>
              <a:t>to</a:t>
            </a:r>
          </a:p>
          <a:p>
            <a:pPr marL="457200" indent="-457200">
              <a:buFont typeface="Arial"/>
              <a:buChar char="•"/>
            </a:pPr>
            <a:endParaRPr lang="en-US" sz="2800" dirty="0" smtClean="0"/>
          </a:p>
          <a:p>
            <a:endParaRPr lang="en-US" sz="2800" dirty="0" smtClean="0"/>
          </a:p>
          <a:p>
            <a:endParaRPr lang="en-US" sz="2800" dirty="0"/>
          </a:p>
        </p:txBody>
      </p:sp>
      <p:pic>
        <p:nvPicPr>
          <p:cNvPr id="4" name="Picture 3"/>
          <p:cNvPicPr>
            <a:picLocks noChangeAspect="1"/>
          </p:cNvPicPr>
          <p:nvPr/>
        </p:nvPicPr>
        <p:blipFill>
          <a:blip r:embed="rId2"/>
          <a:stretch>
            <a:fillRect/>
          </a:stretch>
        </p:blipFill>
        <p:spPr>
          <a:xfrm>
            <a:off x="6524105" y="2990850"/>
            <a:ext cx="2619895" cy="393700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9500" y="712788"/>
            <a:ext cx="1427163"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4"/>
          <a:srcRect r="13958"/>
          <a:stretch/>
        </p:blipFill>
        <p:spPr>
          <a:xfrm>
            <a:off x="1657350" y="4959350"/>
            <a:ext cx="2228850" cy="1968500"/>
          </a:xfrm>
          <a:prstGeom prst="rect">
            <a:avLst/>
          </a:prstGeom>
        </p:spPr>
      </p:pic>
    </p:spTree>
    <p:extLst>
      <p:ext uri="{BB962C8B-B14F-4D97-AF65-F5344CB8AC3E}">
        <p14:creationId xmlns:p14="http://schemas.microsoft.com/office/powerpoint/2010/main" val="51549733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0" y="-1"/>
            <a:ext cx="9122425" cy="132397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4400" b="1" i="0" u="none" strike="noStrike" cap="none" baseline="0" dirty="0" smtClean="0">
                <a:solidFill>
                  <a:schemeClr val="dk1"/>
                </a:solidFill>
                <a:latin typeface="Calibri"/>
                <a:ea typeface="Calibri"/>
                <a:cs typeface="Calibri"/>
                <a:sym typeface="Calibri"/>
                <a:rtl val="0"/>
              </a:rPr>
              <a:t>UNHEALTHY RELATIONSHIPS AND/OR DATING ABUSE</a:t>
            </a:r>
            <a:endParaRPr lang="en" sz="4400" b="1" i="0" u="none" strike="noStrike" cap="none" baseline="0" dirty="0">
              <a:solidFill>
                <a:schemeClr val="dk1"/>
              </a:solidFill>
              <a:latin typeface="Calibri"/>
              <a:ea typeface="Calibri"/>
              <a:cs typeface="Calibri"/>
              <a:sym typeface="Calibri"/>
              <a:rtl val="0"/>
            </a:endParaRPr>
          </a:p>
        </p:txBody>
      </p:sp>
      <p:sp>
        <p:nvSpPr>
          <p:cNvPr id="67" name="Shape 67"/>
          <p:cNvSpPr txBox="1">
            <a:spLocks noGrp="1"/>
          </p:cNvSpPr>
          <p:nvPr>
            <p:ph type="body" idx="1"/>
          </p:nvPr>
        </p:nvSpPr>
        <p:spPr>
          <a:xfrm>
            <a:off x="85726" y="1047750"/>
            <a:ext cx="5836284" cy="5657850"/>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chemeClr val="dk1"/>
              </a:buClr>
              <a:buSzPct val="100000"/>
              <a:buFont typeface="Arial"/>
              <a:buChar char="●"/>
            </a:pPr>
            <a:r>
              <a:rPr lang="en" sz="3400" b="0" i="0" u="none" strike="noStrike" cap="none" baseline="0" dirty="0" smtClean="0">
                <a:solidFill>
                  <a:schemeClr val="dk1"/>
                </a:solidFill>
                <a:latin typeface="Calibri"/>
                <a:ea typeface="Calibri"/>
                <a:cs typeface="Calibri"/>
                <a:sym typeface="Calibri"/>
                <a:rtl val="0"/>
              </a:rPr>
              <a:t>includes </a:t>
            </a:r>
            <a:r>
              <a:rPr lang="en" sz="3400" b="0" i="0" u="none" strike="noStrike" cap="none" baseline="0" dirty="0">
                <a:solidFill>
                  <a:schemeClr val="dk1"/>
                </a:solidFill>
                <a:latin typeface="Calibri"/>
                <a:ea typeface="Calibri"/>
                <a:cs typeface="Calibri"/>
                <a:sym typeface="Calibri"/>
                <a:rtl val="0"/>
              </a:rPr>
              <a:t>more than just obvious behavior like hitting </a:t>
            </a:r>
            <a:r>
              <a:rPr lang="en" sz="3400" b="0" i="0" u="none" strike="noStrike" cap="none" baseline="0" dirty="0" smtClean="0">
                <a:solidFill>
                  <a:schemeClr val="dk1"/>
                </a:solidFill>
                <a:latin typeface="Calibri"/>
                <a:ea typeface="Calibri"/>
                <a:cs typeface="Calibri"/>
                <a:sym typeface="Calibri"/>
                <a:rtl val="0"/>
              </a:rPr>
              <a:t>. It includes </a:t>
            </a:r>
            <a:r>
              <a:rPr lang="en" sz="3400" b="0" i="0" u="none" strike="noStrike" cap="none" baseline="0" dirty="0">
                <a:solidFill>
                  <a:schemeClr val="dk1"/>
                </a:solidFill>
                <a:latin typeface="Calibri"/>
                <a:ea typeface="Calibri"/>
                <a:cs typeface="Calibri"/>
                <a:sym typeface="Calibri"/>
                <a:rtl val="0"/>
              </a:rPr>
              <a:t>verbal, </a:t>
            </a:r>
            <a:r>
              <a:rPr lang="en" sz="3400" b="0" i="0" u="none" strike="noStrike" cap="none" baseline="0" dirty="0" smtClean="0">
                <a:solidFill>
                  <a:schemeClr val="dk1"/>
                </a:solidFill>
                <a:latin typeface="Calibri"/>
                <a:ea typeface="Calibri"/>
                <a:cs typeface="Calibri"/>
                <a:sym typeface="Calibri"/>
                <a:rtl val="0"/>
              </a:rPr>
              <a:t>emotional, sexual, financial, and  technological abuse</a:t>
            </a:r>
            <a:endParaRPr lang="en" sz="3400" b="0" i="0" u="none" strike="noStrike" cap="none" baseline="0" dirty="0">
              <a:solidFill>
                <a:schemeClr val="dk1"/>
              </a:solidFill>
              <a:latin typeface="Calibri"/>
              <a:ea typeface="Calibri"/>
              <a:cs typeface="Calibri"/>
              <a:sym typeface="Calibri"/>
              <a:rtl val="0"/>
            </a:endParaRPr>
          </a:p>
          <a:p>
            <a:pPr marL="457200" marR="0" lvl="0" indent="-419100" algn="l" rtl="0">
              <a:lnSpc>
                <a:spcPct val="100000"/>
              </a:lnSpc>
              <a:spcBef>
                <a:spcPts val="0"/>
              </a:spcBef>
              <a:spcAft>
                <a:spcPts val="0"/>
              </a:spcAft>
              <a:buClr>
                <a:schemeClr val="dk1"/>
              </a:buClr>
              <a:buSzPct val="100000"/>
              <a:buFont typeface="Arial"/>
              <a:buChar char="●"/>
            </a:pPr>
            <a:r>
              <a:rPr lang="en" sz="3400" b="0" i="0" u="none" strike="noStrike" cap="none" baseline="0" dirty="0" smtClean="0">
                <a:solidFill>
                  <a:schemeClr val="dk1"/>
                </a:solidFill>
                <a:latin typeface="Calibri"/>
                <a:ea typeface="Calibri"/>
                <a:cs typeface="Calibri"/>
                <a:sym typeface="Calibri"/>
                <a:rtl val="0"/>
              </a:rPr>
              <a:t>Remember, not </a:t>
            </a:r>
            <a:r>
              <a:rPr lang="en" sz="3400" b="0" i="0" u="none" strike="noStrike" cap="none" baseline="0" dirty="0">
                <a:solidFill>
                  <a:schemeClr val="dk1"/>
                </a:solidFill>
                <a:latin typeface="Calibri"/>
                <a:ea typeface="Calibri"/>
                <a:cs typeface="Calibri"/>
                <a:sym typeface="Calibri"/>
                <a:rtl val="0"/>
              </a:rPr>
              <a:t>all difficult or painful experiences are </a:t>
            </a:r>
            <a:r>
              <a:rPr lang="en" sz="3400" b="0" i="0" u="none" strike="noStrike" cap="none" baseline="0" dirty="0" smtClean="0">
                <a:solidFill>
                  <a:schemeClr val="dk1"/>
                </a:solidFill>
                <a:latin typeface="Calibri"/>
                <a:ea typeface="Calibri"/>
                <a:cs typeface="Calibri"/>
                <a:sym typeface="Calibri"/>
                <a:rtl val="0"/>
              </a:rPr>
              <a:t>abuse, for instance, when someone tells you she or he is upset, or wants to break up.</a:t>
            </a:r>
            <a:endParaRPr lang="en" sz="34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Font typeface="Arial"/>
              <a:buNone/>
            </a:pPr>
            <a:endParaRPr sz="2900" b="0" i="0" u="none" strike="noStrike" cap="none" baseline="0" dirty="0">
              <a:solidFill>
                <a:schemeClr val="dk1"/>
              </a:solidFill>
              <a:latin typeface="Calibri"/>
              <a:ea typeface="Calibri"/>
              <a:cs typeface="Calibri"/>
              <a:sym typeface="Calibri"/>
              <a:rtl val="0"/>
            </a:endParaRPr>
          </a:p>
        </p:txBody>
      </p:sp>
      <p:sp>
        <p:nvSpPr>
          <p:cNvPr id="68" name="Shape 68"/>
          <p:cNvSpPr txBox="1"/>
          <p:nvPr/>
        </p:nvSpPr>
        <p:spPr>
          <a:xfrm>
            <a:off x="4654825" y="3434533"/>
            <a:ext cx="248400" cy="1391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pic>
        <p:nvPicPr>
          <p:cNvPr id="69" name="Shape 69"/>
          <p:cNvPicPr preferRelativeResize="0"/>
          <p:nvPr/>
        </p:nvPicPr>
        <p:blipFill rotWithShape="1">
          <a:blip r:embed="rId3">
            <a:alphaModFix/>
          </a:blip>
          <a:srcRect/>
          <a:stretch/>
        </p:blipFill>
        <p:spPr>
          <a:xfrm>
            <a:off x="6205550" y="1666488"/>
            <a:ext cx="2447925" cy="3987799"/>
          </a:xfrm>
          <a:prstGeom prst="rect">
            <a:avLst/>
          </a:prstGeom>
          <a:noFill/>
          <a:ln>
            <a:noFill/>
          </a:ln>
        </p:spPr>
      </p:pic>
      <p:sp>
        <p:nvSpPr>
          <p:cNvPr id="70" name="Shape 70"/>
          <p:cNvSpPr txBox="1"/>
          <p:nvPr/>
        </p:nvSpPr>
        <p:spPr>
          <a:xfrm>
            <a:off x="4191017" y="3224701"/>
            <a:ext cx="3130799" cy="66395"/>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2017567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123825" y="1"/>
            <a:ext cx="8943975" cy="112395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600" b="1" i="0" u="none" strike="noStrike" cap="none" baseline="0" dirty="0" smtClean="0">
                <a:solidFill>
                  <a:schemeClr val="dk1"/>
                </a:solidFill>
                <a:latin typeface="Calibri"/>
                <a:ea typeface="Calibri"/>
                <a:cs typeface="Calibri"/>
                <a:sym typeface="Calibri"/>
                <a:rtl val="0"/>
              </a:rPr>
              <a:t> </a:t>
            </a:r>
            <a:r>
              <a:rPr lang="en" sz="4400" b="1" i="0" u="none" strike="noStrike" cap="none" baseline="0" dirty="0" smtClean="0">
                <a:solidFill>
                  <a:schemeClr val="dk1"/>
                </a:solidFill>
                <a:latin typeface="Calibri"/>
                <a:ea typeface="Calibri"/>
                <a:cs typeface="Calibri"/>
                <a:sym typeface="Calibri"/>
                <a:rtl val="0"/>
              </a:rPr>
              <a:t>BEHAVIORS ARE ABUSIVE WHEN...</a:t>
            </a:r>
            <a:endParaRPr lang="en" sz="4400" b="1" i="0" u="none" strike="noStrike" cap="none" baseline="0" dirty="0">
              <a:solidFill>
                <a:schemeClr val="dk1"/>
              </a:solidFill>
              <a:latin typeface="Calibri"/>
              <a:ea typeface="Calibri"/>
              <a:cs typeface="Calibri"/>
              <a:sym typeface="Calibri"/>
              <a:rtl val="0"/>
            </a:endParaRPr>
          </a:p>
        </p:txBody>
      </p:sp>
      <p:sp>
        <p:nvSpPr>
          <p:cNvPr id="82" name="Shape 82"/>
          <p:cNvSpPr txBox="1">
            <a:spLocks noGrp="1"/>
          </p:cNvSpPr>
          <p:nvPr>
            <p:ph type="body" idx="1"/>
          </p:nvPr>
        </p:nvSpPr>
        <p:spPr>
          <a:xfrm>
            <a:off x="123825" y="1600036"/>
            <a:ext cx="8791575" cy="4553114"/>
          </a:xfrm>
          <a:prstGeom prst="rect">
            <a:avLst/>
          </a:prstGeom>
          <a:noFill/>
          <a:ln>
            <a:noFill/>
          </a:ln>
        </p:spPr>
        <p:txBody>
          <a:bodyPr lIns="91425" tIns="91425" rIns="91425" bIns="91425" anchor="t" anchorCtr="0">
            <a:noAutofit/>
          </a:bodyPr>
          <a:lstStyle/>
          <a:p>
            <a:pPr marL="609600" indent="-571500">
              <a:buSzPct val="100000"/>
              <a:buFont typeface="Wingdings" panose="05000000000000000000" pitchFamily="2" charset="2"/>
              <a:buChar char="§"/>
            </a:pPr>
            <a:r>
              <a:rPr lang="en" sz="4000" dirty="0">
                <a:solidFill>
                  <a:schemeClr val="dk1"/>
                </a:solidFill>
                <a:latin typeface="Calibri"/>
                <a:ea typeface="Calibri"/>
                <a:cs typeface="Calibri"/>
                <a:sym typeface="Calibri"/>
              </a:rPr>
              <a:t>They’re used to gain </a:t>
            </a:r>
            <a:r>
              <a:rPr lang="en" sz="4000" b="1" dirty="0" smtClean="0">
                <a:solidFill>
                  <a:schemeClr val="dk1"/>
                </a:solidFill>
                <a:latin typeface="Calibri"/>
                <a:ea typeface="Calibri"/>
                <a:cs typeface="Calibri"/>
                <a:sym typeface="Calibri"/>
              </a:rPr>
              <a:t>CONTROL and POWER</a:t>
            </a:r>
            <a:r>
              <a:rPr lang="en" sz="4000" b="1" u="none" strike="noStrike" cap="none" baseline="0" dirty="0" smtClean="0">
                <a:solidFill>
                  <a:schemeClr val="dk1"/>
                </a:solidFill>
                <a:latin typeface="Calibri"/>
                <a:ea typeface="Calibri"/>
                <a:cs typeface="Calibri"/>
                <a:sym typeface="Calibri"/>
                <a:rtl val="0"/>
              </a:rPr>
              <a:t> </a:t>
            </a:r>
            <a:r>
              <a:rPr lang="en" sz="4000" b="0" u="none" strike="noStrike" cap="none" baseline="0" dirty="0">
                <a:solidFill>
                  <a:schemeClr val="dk1"/>
                </a:solidFill>
                <a:latin typeface="Calibri"/>
                <a:ea typeface="Calibri"/>
                <a:cs typeface="Calibri"/>
                <a:sym typeface="Calibri"/>
                <a:rtl val="0"/>
              </a:rPr>
              <a:t>over </a:t>
            </a:r>
            <a:r>
              <a:rPr lang="en" sz="4000" b="0" u="none" strike="noStrike" cap="none" baseline="0" dirty="0" smtClean="0">
                <a:solidFill>
                  <a:schemeClr val="dk1"/>
                </a:solidFill>
                <a:latin typeface="Calibri"/>
                <a:ea typeface="Calibri"/>
                <a:cs typeface="Calibri"/>
                <a:sym typeface="Calibri"/>
                <a:rtl val="0"/>
              </a:rPr>
              <a:t>someone in a dating or intimate relationship. </a:t>
            </a:r>
            <a:endParaRPr lang="en" sz="4000" b="0" u="none" strike="noStrike" cap="none" baseline="0" dirty="0">
              <a:solidFill>
                <a:schemeClr val="dk1"/>
              </a:solidFill>
              <a:latin typeface="Calibri"/>
              <a:ea typeface="Calibri"/>
              <a:cs typeface="Calibri"/>
              <a:sym typeface="Calibri"/>
              <a:rtl val="0"/>
            </a:endParaRPr>
          </a:p>
          <a:p>
            <a:pPr marL="609600" marR="0" lvl="0" indent="-571500" algn="l" rtl="0">
              <a:lnSpc>
                <a:spcPct val="100000"/>
              </a:lnSpc>
              <a:spcBef>
                <a:spcPts val="0"/>
              </a:spcBef>
              <a:spcAft>
                <a:spcPts val="0"/>
              </a:spcAft>
              <a:buClr>
                <a:schemeClr val="dk1"/>
              </a:buClr>
              <a:buSzPct val="100000"/>
              <a:buFont typeface="Wingdings" panose="05000000000000000000" pitchFamily="2" charset="2"/>
              <a:buChar char="§"/>
            </a:pPr>
            <a:r>
              <a:rPr lang="en" sz="4000" b="0" u="none" strike="noStrike" cap="none" baseline="0" dirty="0">
                <a:solidFill>
                  <a:schemeClr val="dk1"/>
                </a:solidFill>
                <a:latin typeface="Calibri"/>
                <a:ea typeface="Calibri"/>
                <a:cs typeface="Calibri"/>
                <a:sym typeface="Calibri"/>
                <a:rtl val="0"/>
              </a:rPr>
              <a:t>They make you feel bad about yourself or others you’re close to</a:t>
            </a:r>
          </a:p>
          <a:p>
            <a:pPr marL="609600" marR="0" lvl="0" indent="-571500" algn="l" rtl="0">
              <a:lnSpc>
                <a:spcPct val="100000"/>
              </a:lnSpc>
              <a:spcBef>
                <a:spcPts val="0"/>
              </a:spcBef>
              <a:spcAft>
                <a:spcPts val="0"/>
              </a:spcAft>
              <a:buClr>
                <a:schemeClr val="dk1"/>
              </a:buClr>
              <a:buSzPct val="100000"/>
              <a:buFont typeface="Wingdings" panose="05000000000000000000" pitchFamily="2" charset="2"/>
              <a:buChar char="§"/>
            </a:pPr>
            <a:r>
              <a:rPr lang="en" sz="4000" b="0" u="none" strike="noStrike" cap="none" baseline="0" dirty="0">
                <a:solidFill>
                  <a:schemeClr val="dk1"/>
                </a:solidFill>
                <a:latin typeface="Calibri"/>
                <a:ea typeface="Calibri"/>
                <a:cs typeface="Calibri"/>
                <a:sym typeface="Calibri"/>
                <a:rtl val="0"/>
              </a:rPr>
              <a:t>They make you </a:t>
            </a:r>
            <a:r>
              <a:rPr lang="en" sz="4000" b="1" u="none" strike="noStrike" cap="none" baseline="0" dirty="0" smtClean="0">
                <a:solidFill>
                  <a:schemeClr val="dk1"/>
                </a:solidFill>
                <a:latin typeface="Calibri"/>
                <a:ea typeface="Calibri"/>
                <a:cs typeface="Calibri"/>
                <a:sym typeface="Calibri"/>
                <a:rtl val="0"/>
              </a:rPr>
              <a:t>AFRAID </a:t>
            </a:r>
            <a:r>
              <a:rPr lang="en" sz="4000" b="0" u="none" strike="noStrike" cap="none" baseline="0" dirty="0">
                <a:solidFill>
                  <a:schemeClr val="dk1"/>
                </a:solidFill>
                <a:latin typeface="Calibri"/>
                <a:ea typeface="Calibri"/>
                <a:cs typeface="Calibri"/>
                <a:sym typeface="Calibri"/>
                <a:rtl val="0"/>
              </a:rPr>
              <a:t>of your dating partner</a:t>
            </a:r>
          </a:p>
        </p:txBody>
      </p:sp>
      <p:sp>
        <p:nvSpPr>
          <p:cNvPr id="83" name="Shape 83"/>
          <p:cNvSpPr txBox="1"/>
          <p:nvPr/>
        </p:nvSpPr>
        <p:spPr>
          <a:xfrm>
            <a:off x="6731000" y="6083069"/>
            <a:ext cx="2256600" cy="653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 sz="1400" b="0" i="0" u="none" strike="noStrike" cap="none" baseline="0">
                <a:solidFill>
                  <a:srgbClr val="000000"/>
                </a:solidFill>
                <a:latin typeface="Calibri"/>
                <a:ea typeface="Calibri"/>
                <a:cs typeface="Calibri"/>
                <a:sym typeface="Calibri"/>
                <a:rtl val="0"/>
              </a:rPr>
              <a:t>(Foshee &amp; Langwick, 2010)</a:t>
            </a:r>
          </a:p>
        </p:txBody>
      </p:sp>
    </p:spTree>
    <p:extLst>
      <p:ext uri="{BB962C8B-B14F-4D97-AF65-F5344CB8AC3E}">
        <p14:creationId xmlns:p14="http://schemas.microsoft.com/office/powerpoint/2010/main" val="2238538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a:off x="190500" y="24"/>
            <a:ext cx="8864600" cy="6857999"/>
          </a:xfrm>
          <a:prstGeom prst="rect">
            <a:avLst/>
          </a:prstGeom>
          <a:noFill/>
          <a:ln>
            <a:noFill/>
          </a:ln>
        </p:spPr>
      </p:pic>
    </p:spTree>
    <p:extLst>
      <p:ext uri="{BB962C8B-B14F-4D97-AF65-F5344CB8AC3E}">
        <p14:creationId xmlns:p14="http://schemas.microsoft.com/office/powerpoint/2010/main" val="7756356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219075" y="-106363"/>
            <a:ext cx="8924925" cy="954088"/>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3900" b="1" i="0" u="none" strike="noStrike" cap="none" baseline="0" dirty="0" smtClean="0">
                <a:solidFill>
                  <a:schemeClr val="dk1"/>
                </a:solidFill>
                <a:latin typeface="Calibri"/>
                <a:ea typeface="Calibri"/>
                <a:cs typeface="Calibri"/>
                <a:sym typeface="Calibri"/>
                <a:rtl val="0"/>
              </a:rPr>
              <a:t>Teens are still learning about relationships </a:t>
            </a:r>
            <a:endParaRPr lang="en" sz="3900" b="1" i="0" u="none" strike="noStrike" cap="none" baseline="0" dirty="0">
              <a:solidFill>
                <a:schemeClr val="dk1"/>
              </a:solidFill>
              <a:latin typeface="Calibri"/>
              <a:ea typeface="Calibri"/>
              <a:cs typeface="Calibri"/>
              <a:sym typeface="Calibri"/>
              <a:rtl val="0"/>
            </a:endParaRPr>
          </a:p>
        </p:txBody>
      </p:sp>
      <p:sp>
        <p:nvSpPr>
          <p:cNvPr id="199" name="Shape 199"/>
          <p:cNvSpPr txBox="1">
            <a:spLocks noGrp="1"/>
          </p:cNvSpPr>
          <p:nvPr>
            <p:ph type="body" idx="1"/>
          </p:nvPr>
        </p:nvSpPr>
        <p:spPr>
          <a:xfrm>
            <a:off x="457200" y="971551"/>
            <a:ext cx="8229600" cy="1512085"/>
          </a:xfrm>
          <a:prstGeom prst="rect">
            <a:avLst/>
          </a:prstGeom>
          <a:noFill/>
          <a:ln>
            <a:noFill/>
          </a:ln>
        </p:spPr>
        <p:txBody>
          <a:bodyPr lIns="91425" tIns="91425" rIns="91425" bIns="91425" anchor="t" anchorCtr="0">
            <a:noAutofit/>
          </a:bodyPr>
          <a:lstStyle/>
          <a:p>
            <a:pPr marL="114300" marR="0" lvl="0" algn="l" rtl="0">
              <a:lnSpc>
                <a:spcPct val="100000"/>
              </a:lnSpc>
              <a:spcBef>
                <a:spcPts val="0"/>
              </a:spcBef>
              <a:spcAft>
                <a:spcPts val="0"/>
              </a:spcAft>
              <a:buClr>
                <a:schemeClr val="dk1"/>
              </a:buClr>
              <a:buSzPct val="75000"/>
            </a:pPr>
            <a:r>
              <a:rPr lang="en-US" sz="3200" b="0" i="1" u="none" strike="noStrike" cap="none" baseline="0" dirty="0" smtClean="0">
                <a:solidFill>
                  <a:schemeClr val="dk1"/>
                </a:solidFill>
                <a:latin typeface="Calibri"/>
                <a:ea typeface="Calibri"/>
                <a:cs typeface="Calibri"/>
                <a:sym typeface="Calibri"/>
                <a:rtl val="0"/>
              </a:rPr>
              <a:t>If you haven’t had a lot of</a:t>
            </a:r>
            <a:r>
              <a:rPr lang="en-US" sz="3200" b="0" i="1" u="none" strike="noStrike" cap="none" dirty="0" smtClean="0">
                <a:solidFill>
                  <a:schemeClr val="dk1"/>
                </a:solidFill>
                <a:latin typeface="Calibri"/>
                <a:ea typeface="Calibri"/>
                <a:cs typeface="Calibri"/>
                <a:sym typeface="Calibri"/>
                <a:rtl val="0"/>
              </a:rPr>
              <a:t> </a:t>
            </a:r>
            <a:r>
              <a:rPr lang="en" sz="3200" b="0" i="1" u="none" strike="noStrike" cap="none" baseline="0" dirty="0" smtClean="0">
                <a:solidFill>
                  <a:schemeClr val="dk1"/>
                </a:solidFill>
                <a:latin typeface="Calibri"/>
                <a:ea typeface="Calibri"/>
                <a:cs typeface="Calibri"/>
                <a:sym typeface="Calibri"/>
                <a:rtl val="0"/>
              </a:rPr>
              <a:t>dating </a:t>
            </a:r>
            <a:r>
              <a:rPr lang="en" sz="3200" b="0" i="1" u="none" strike="noStrike" cap="none" baseline="0" dirty="0">
                <a:solidFill>
                  <a:schemeClr val="dk1"/>
                </a:solidFill>
                <a:latin typeface="Calibri"/>
                <a:ea typeface="Calibri"/>
                <a:cs typeface="Calibri"/>
                <a:sym typeface="Calibri"/>
                <a:rtl val="0"/>
              </a:rPr>
              <a:t>experience, </a:t>
            </a:r>
            <a:r>
              <a:rPr lang="en-US" sz="3200" b="0" i="1" u="none" strike="noStrike" cap="none" baseline="0" dirty="0" smtClean="0">
                <a:solidFill>
                  <a:schemeClr val="dk1"/>
                </a:solidFill>
                <a:latin typeface="Calibri"/>
                <a:ea typeface="Calibri"/>
                <a:cs typeface="Calibri"/>
                <a:sym typeface="Calibri"/>
                <a:rtl val="0"/>
              </a:rPr>
              <a:t>you might not recognize</a:t>
            </a:r>
            <a:r>
              <a:rPr lang="en" sz="3200" b="0" i="1" u="none" strike="noStrike" cap="none" baseline="0" dirty="0" smtClean="0">
                <a:solidFill>
                  <a:schemeClr val="dk1"/>
                </a:solidFill>
                <a:latin typeface="Calibri"/>
                <a:ea typeface="Calibri"/>
                <a:cs typeface="Calibri"/>
                <a:sym typeface="Calibri"/>
                <a:rtl val="0"/>
              </a:rPr>
              <a:t> </a:t>
            </a:r>
            <a:r>
              <a:rPr lang="en-US" sz="3200" b="0" i="1" u="none" strike="noStrike" cap="none" baseline="0" dirty="0" smtClean="0">
                <a:solidFill>
                  <a:schemeClr val="dk1"/>
                </a:solidFill>
                <a:latin typeface="Calibri"/>
                <a:ea typeface="Calibri"/>
                <a:cs typeface="Calibri"/>
                <a:sym typeface="Calibri"/>
                <a:rtl val="0"/>
              </a:rPr>
              <a:t>some </a:t>
            </a:r>
            <a:r>
              <a:rPr lang="en" sz="3200" b="0" i="1" u="none" strike="noStrike" cap="none" baseline="0" dirty="0" smtClean="0">
                <a:solidFill>
                  <a:schemeClr val="dk1"/>
                </a:solidFill>
                <a:latin typeface="Calibri"/>
                <a:ea typeface="Calibri"/>
                <a:cs typeface="Calibri"/>
                <a:sym typeface="Calibri"/>
                <a:rtl val="0"/>
              </a:rPr>
              <a:t>unhealthy behaviors…</a:t>
            </a:r>
            <a:endParaRPr lang="en" sz="3200" b="0" i="1" u="none" strike="noStrike" cap="none" baseline="0" dirty="0">
              <a:solidFill>
                <a:schemeClr val="dk1"/>
              </a:solidFill>
              <a:latin typeface="Calibri"/>
              <a:ea typeface="Calibri"/>
              <a:cs typeface="Calibri"/>
              <a:sym typeface="Calibri"/>
              <a:rtl val="0"/>
            </a:endParaRPr>
          </a:p>
        </p:txBody>
      </p:sp>
      <p:graphicFrame>
        <p:nvGraphicFramePr>
          <p:cNvPr id="200" name="Shape 200"/>
          <p:cNvGraphicFramePr/>
          <p:nvPr>
            <p:extLst>
              <p:ext uri="{D42A27DB-BD31-4B8C-83A1-F6EECF244321}">
                <p14:modId xmlns:p14="http://schemas.microsoft.com/office/powerpoint/2010/main" val="3630927788"/>
              </p:ext>
            </p:extLst>
          </p:nvPr>
        </p:nvGraphicFramePr>
        <p:xfrm>
          <a:off x="535950" y="2531261"/>
          <a:ext cx="8425900" cy="4470600"/>
        </p:xfrm>
        <a:graphic>
          <a:graphicData uri="http://schemas.openxmlformats.org/drawingml/2006/table">
            <a:tbl>
              <a:tblPr>
                <a:noFill/>
              </a:tblPr>
              <a:tblGrid>
                <a:gridCol w="2759800"/>
                <a:gridCol w="762650"/>
                <a:gridCol w="4903450"/>
              </a:tblGrid>
              <a:tr h="1377002">
                <a:tc>
                  <a:txBody>
                    <a:bodyPr/>
                    <a:lstStyle/>
                    <a:p>
                      <a:pPr marL="0" marR="0" lvl="0" indent="0" algn="l" rtl="0">
                        <a:lnSpc>
                          <a:spcPct val="100000"/>
                        </a:lnSpc>
                        <a:spcBef>
                          <a:spcPts val="0"/>
                        </a:spcBef>
                        <a:spcAft>
                          <a:spcPts val="0"/>
                        </a:spcAft>
                        <a:buClr>
                          <a:srgbClr val="000000"/>
                        </a:buClr>
                        <a:buSzPct val="25000"/>
                        <a:buFont typeface="Calibri"/>
                        <a:buNone/>
                      </a:pPr>
                      <a:r>
                        <a:rPr lang="en" sz="3200" b="1" u="none" strike="noStrike" cap="none" baseline="0" dirty="0" smtClean="0">
                          <a:latin typeface="Calibri"/>
                          <a:ea typeface="Calibri"/>
                          <a:cs typeface="Calibri"/>
                          <a:sym typeface="Calibri"/>
                          <a:rtl val="0"/>
                        </a:rPr>
                        <a:t>Jealousy</a:t>
                      </a:r>
                      <a:endParaRPr lang="en" sz="3200" b="1" u="none" strike="noStrike" cap="none" baseline="0" dirty="0">
                        <a:latin typeface="Calibri"/>
                        <a:ea typeface="Calibri"/>
                        <a:cs typeface="Calibri"/>
                        <a:sym typeface="Calibri"/>
                        <a:rtl val="0"/>
                      </a:endParaRP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Calibri"/>
                        <a:buNone/>
                      </a:pPr>
                      <a:r>
                        <a:rPr lang="en" sz="3200" u="none" strike="noStrike" cap="none" baseline="0">
                          <a:latin typeface="Calibri"/>
                          <a:ea typeface="Calibri"/>
                          <a:cs typeface="Calibri"/>
                          <a:sym typeface="Calibri"/>
                          <a:rtl val="0"/>
                        </a:rPr>
                        <a:t>→</a:t>
                      </a: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 sz="2400" u="none" strike="noStrike" cap="none" baseline="0" dirty="0">
                          <a:latin typeface="Calibri"/>
                          <a:ea typeface="Calibri"/>
                          <a:cs typeface="Calibri"/>
                          <a:sym typeface="Calibri"/>
                          <a:rtl val="0"/>
                        </a:rPr>
                        <a:t>“</a:t>
                      </a:r>
                      <a:r>
                        <a:rPr lang="en" sz="2400" u="none" strike="noStrike" cap="none" baseline="0" dirty="0" smtClean="0">
                          <a:latin typeface="Calibri"/>
                          <a:ea typeface="Calibri"/>
                          <a:cs typeface="Calibri"/>
                          <a:sym typeface="Calibri"/>
                          <a:rtl val="0"/>
                        </a:rPr>
                        <a:t>He (or She) </a:t>
                      </a:r>
                      <a:r>
                        <a:rPr lang="en" sz="2400" u="none" strike="noStrike" cap="none" baseline="0" dirty="0">
                          <a:latin typeface="Calibri"/>
                          <a:ea typeface="Calibri"/>
                          <a:cs typeface="Calibri"/>
                          <a:sym typeface="Calibri"/>
                          <a:rtl val="0"/>
                        </a:rPr>
                        <a:t>loves me so much, </a:t>
                      </a:r>
                      <a:r>
                        <a:rPr lang="en" sz="2400" u="none" strike="noStrike" cap="none" baseline="0" dirty="0" smtClean="0">
                          <a:latin typeface="Calibri"/>
                          <a:ea typeface="Calibri"/>
                          <a:cs typeface="Calibri"/>
                          <a:sym typeface="Calibri"/>
                          <a:rtl val="0"/>
                        </a:rPr>
                        <a:t>he (ir she) </a:t>
                      </a:r>
                      <a:r>
                        <a:rPr lang="en" sz="2400" u="none" strike="noStrike" cap="none" baseline="0" dirty="0">
                          <a:latin typeface="Calibri"/>
                          <a:ea typeface="Calibri"/>
                          <a:cs typeface="Calibri"/>
                          <a:sym typeface="Calibri"/>
                          <a:rtl val="0"/>
                        </a:rPr>
                        <a:t>can’t stand to think of me with other </a:t>
                      </a:r>
                      <a:r>
                        <a:rPr lang="en" sz="2400" u="none" strike="noStrike" cap="none" baseline="0" dirty="0" smtClean="0">
                          <a:latin typeface="Calibri"/>
                          <a:ea typeface="Calibri"/>
                          <a:cs typeface="Calibri"/>
                          <a:sym typeface="Calibri"/>
                          <a:rtl val="0"/>
                        </a:rPr>
                        <a:t>guys (or girls)”</a:t>
                      </a:r>
                      <a:endParaRPr lang="en" sz="2400" u="none" strike="noStrike" cap="none" baseline="0" dirty="0">
                        <a:latin typeface="Calibri"/>
                        <a:ea typeface="Calibri"/>
                        <a:cs typeface="Calibri"/>
                        <a:sym typeface="Calibri"/>
                        <a:rtl val="0"/>
                      </a:endParaRP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r h="751073">
                <a:tc>
                  <a:txBody>
                    <a:bodyPr/>
                    <a:lstStyle/>
                    <a:p>
                      <a:pPr marL="0" marR="0" lvl="0" indent="0" algn="l" rtl="0">
                        <a:lnSpc>
                          <a:spcPct val="100000"/>
                        </a:lnSpc>
                        <a:spcBef>
                          <a:spcPts val="0"/>
                        </a:spcBef>
                        <a:spcAft>
                          <a:spcPts val="0"/>
                        </a:spcAft>
                        <a:buClr>
                          <a:srgbClr val="000000"/>
                        </a:buClr>
                        <a:buSzPct val="25000"/>
                        <a:buFont typeface="Calibri"/>
                        <a:buNone/>
                      </a:pPr>
                      <a:r>
                        <a:rPr lang="en" sz="3200" b="1" u="none" strike="noStrike" cap="none" baseline="0" dirty="0">
                          <a:latin typeface="Calibri"/>
                          <a:ea typeface="Calibri"/>
                          <a:cs typeface="Calibri"/>
                          <a:sym typeface="Calibri"/>
                          <a:rtl val="0"/>
                        </a:rPr>
                        <a:t>Possessiveness</a:t>
                      </a: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Calibri"/>
                        <a:buNone/>
                      </a:pPr>
                      <a:r>
                        <a:rPr lang="en" sz="3200" u="none" strike="noStrike" cap="none" baseline="0">
                          <a:latin typeface="Calibri"/>
                          <a:ea typeface="Calibri"/>
                          <a:cs typeface="Calibri"/>
                          <a:sym typeface="Calibri"/>
                          <a:rtl val="0"/>
                        </a:rPr>
                        <a:t>→</a:t>
                      </a: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 sz="2400" u="none" strike="noStrike" cap="none" baseline="0" dirty="0">
                          <a:latin typeface="Calibri"/>
                          <a:ea typeface="Calibri"/>
                          <a:cs typeface="Calibri"/>
                          <a:sym typeface="Calibri"/>
                          <a:rtl val="0"/>
                        </a:rPr>
                        <a:t>“</a:t>
                      </a:r>
                      <a:r>
                        <a:rPr lang="en" sz="2400" u="none" strike="noStrike" cap="none" baseline="0" dirty="0" smtClean="0">
                          <a:latin typeface="Calibri"/>
                          <a:ea typeface="Calibri"/>
                          <a:cs typeface="Calibri"/>
                          <a:sym typeface="Calibri"/>
                          <a:rtl val="0"/>
                        </a:rPr>
                        <a:t>He (or She) is </a:t>
                      </a:r>
                      <a:r>
                        <a:rPr lang="en" sz="2400" u="none" strike="noStrike" cap="none" baseline="0" dirty="0">
                          <a:latin typeface="Calibri"/>
                          <a:ea typeface="Calibri"/>
                          <a:cs typeface="Calibri"/>
                          <a:sym typeface="Calibri"/>
                          <a:rtl val="0"/>
                        </a:rPr>
                        <a:t>just being protective”</a:t>
                      </a: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r h="1001445">
                <a:tc>
                  <a:txBody>
                    <a:bodyPr/>
                    <a:lstStyle/>
                    <a:p>
                      <a:pPr marL="0" marR="0" lvl="0" indent="0" algn="l" rtl="0">
                        <a:lnSpc>
                          <a:spcPct val="100000"/>
                        </a:lnSpc>
                        <a:spcBef>
                          <a:spcPts val="0"/>
                        </a:spcBef>
                        <a:spcAft>
                          <a:spcPts val="0"/>
                        </a:spcAft>
                        <a:buClr>
                          <a:srgbClr val="000000"/>
                        </a:buClr>
                        <a:buSzPct val="25000"/>
                        <a:buFont typeface="Calibri"/>
                        <a:buNone/>
                      </a:pPr>
                      <a:r>
                        <a:rPr lang="en" sz="3200" b="1" u="none" strike="noStrike" cap="none" baseline="0" dirty="0">
                          <a:latin typeface="Calibri"/>
                          <a:ea typeface="Calibri"/>
                          <a:cs typeface="Calibri"/>
                          <a:sym typeface="Calibri"/>
                          <a:rtl val="0"/>
                        </a:rPr>
                        <a:t>Controlling</a:t>
                      </a: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ct val="25000"/>
                        <a:buFont typeface="Calibri"/>
                        <a:buNone/>
                      </a:pPr>
                      <a:r>
                        <a:rPr lang="en" sz="3200" u="none" strike="noStrike" cap="none" baseline="0">
                          <a:latin typeface="Calibri"/>
                          <a:ea typeface="Calibri"/>
                          <a:cs typeface="Calibri"/>
                          <a:sym typeface="Calibri"/>
                          <a:rtl val="0"/>
                        </a:rPr>
                        <a:t>→</a:t>
                      </a: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 sz="2400" u="none" strike="noStrike" cap="none" baseline="0" dirty="0">
                          <a:latin typeface="Calibri"/>
                          <a:ea typeface="Calibri"/>
                          <a:cs typeface="Calibri"/>
                          <a:sym typeface="Calibri"/>
                          <a:rtl val="0"/>
                        </a:rPr>
                        <a:t>“He </a:t>
                      </a:r>
                      <a:r>
                        <a:rPr lang="en" sz="2400" u="none" strike="noStrike" cap="none" baseline="0" dirty="0" smtClean="0">
                          <a:latin typeface="Calibri"/>
                          <a:ea typeface="Calibri"/>
                          <a:cs typeface="Calibri"/>
                          <a:sym typeface="Calibri"/>
                          <a:rtl val="0"/>
                        </a:rPr>
                        <a:t>(or she) cares </a:t>
                      </a:r>
                      <a:r>
                        <a:rPr lang="en" sz="2400" u="none" strike="noStrike" cap="none" baseline="0" dirty="0">
                          <a:latin typeface="Calibri"/>
                          <a:ea typeface="Calibri"/>
                          <a:cs typeface="Calibri"/>
                          <a:sym typeface="Calibri"/>
                          <a:rtl val="0"/>
                        </a:rPr>
                        <a:t>about me and wants the best for me”</a:t>
                      </a: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r h="1251960">
                <a:tc>
                  <a:txBody>
                    <a:bodyPr/>
                    <a:lstStyle/>
                    <a:p>
                      <a:pPr marL="0" marR="0" lvl="0" indent="0" algn="l" rtl="0">
                        <a:lnSpc>
                          <a:spcPct val="100000"/>
                        </a:lnSpc>
                        <a:spcBef>
                          <a:spcPts val="0"/>
                        </a:spcBef>
                        <a:spcAft>
                          <a:spcPts val="0"/>
                        </a:spcAft>
                        <a:buClr>
                          <a:srgbClr val="000000"/>
                        </a:buClr>
                        <a:buSzPct val="25000"/>
                        <a:buFont typeface="Calibri"/>
                        <a:buNone/>
                      </a:pPr>
                      <a:r>
                        <a:rPr lang="en" sz="3200" b="1" u="none" strike="noStrike" cap="none" baseline="0" dirty="0" smtClean="0">
                          <a:latin typeface="Calibri"/>
                          <a:ea typeface="Calibri"/>
                          <a:cs typeface="Calibri"/>
                          <a:sym typeface="Calibri"/>
                          <a:rtl val="0"/>
                        </a:rPr>
                        <a:t>Stalking/</a:t>
                      </a:r>
                    </a:p>
                    <a:p>
                      <a:pPr marL="0" marR="0" lvl="0" indent="0" algn="l" rtl="0">
                        <a:lnSpc>
                          <a:spcPct val="100000"/>
                        </a:lnSpc>
                        <a:spcBef>
                          <a:spcPts val="0"/>
                        </a:spcBef>
                        <a:spcAft>
                          <a:spcPts val="0"/>
                        </a:spcAft>
                        <a:buClr>
                          <a:srgbClr val="000000"/>
                        </a:buClr>
                        <a:buSzPct val="25000"/>
                        <a:buFont typeface="Calibri"/>
                        <a:buNone/>
                      </a:pPr>
                      <a:r>
                        <a:rPr lang="en" sz="3200" b="1" u="none" strike="noStrike" cap="none" baseline="0" dirty="0" smtClean="0">
                          <a:latin typeface="Calibri"/>
                          <a:ea typeface="Calibri"/>
                          <a:cs typeface="Calibri"/>
                          <a:sym typeface="Calibri"/>
                          <a:rtl val="0"/>
                        </a:rPr>
                        <a:t>Harassment </a:t>
                      </a:r>
                      <a:endParaRPr lang="en" sz="3200" b="1" u="none" strike="noStrike" cap="none" baseline="0" dirty="0">
                        <a:latin typeface="Calibri"/>
                        <a:ea typeface="Calibri"/>
                        <a:cs typeface="Calibri"/>
                        <a:sym typeface="Calibri"/>
                        <a:rtl val="0"/>
                      </a:endParaRP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chemeClr val="dk1"/>
                        </a:buClr>
                        <a:buSzPct val="25000"/>
                        <a:buFont typeface="Calibri"/>
                        <a:buNone/>
                      </a:pPr>
                      <a:r>
                        <a:rPr lang="en" sz="3200" u="none" strike="noStrike" cap="none" baseline="0">
                          <a:solidFill>
                            <a:schemeClr val="dk1"/>
                          </a:solidFill>
                          <a:latin typeface="Calibri"/>
                          <a:ea typeface="Calibri"/>
                          <a:cs typeface="Calibri"/>
                          <a:sym typeface="Calibri"/>
                          <a:rtl val="0"/>
                        </a:rPr>
                        <a:t>→</a:t>
                      </a: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ct val="25000"/>
                        <a:buFont typeface="Calibri"/>
                        <a:buNone/>
                      </a:pPr>
                      <a:r>
                        <a:rPr lang="en" sz="2400" u="none" strike="noStrike" cap="none" baseline="0" dirty="0">
                          <a:latin typeface="Calibri"/>
                          <a:ea typeface="Calibri"/>
                          <a:cs typeface="Calibri"/>
                          <a:sym typeface="Calibri"/>
                          <a:rtl val="0"/>
                        </a:rPr>
                        <a:t>“He </a:t>
                      </a:r>
                      <a:r>
                        <a:rPr lang="en" sz="2400" u="none" strike="noStrike" cap="none" baseline="0" dirty="0" smtClean="0">
                          <a:latin typeface="Calibri"/>
                          <a:ea typeface="Calibri"/>
                          <a:cs typeface="Calibri"/>
                          <a:sym typeface="Calibri"/>
                          <a:rtl val="0"/>
                        </a:rPr>
                        <a:t>(or She)must </a:t>
                      </a:r>
                      <a:r>
                        <a:rPr lang="en" sz="2400" u="none" strike="noStrike" cap="none" baseline="0" dirty="0">
                          <a:latin typeface="Calibri"/>
                          <a:ea typeface="Calibri"/>
                          <a:cs typeface="Calibri"/>
                          <a:sym typeface="Calibri"/>
                          <a:rtl val="0"/>
                        </a:rPr>
                        <a:t>love me, he can’t stop thinking about me and texting me”</a:t>
                      </a:r>
                    </a:p>
                  </a:txBody>
                  <a:tcPr marL="91425" marR="91425" marT="121900" marB="121900">
                    <a:lnL w="9525" cap="flat" cmpd="sng">
                      <a:solidFill>
                        <a:srgbClr val="000000">
                          <a:alpha val="0"/>
                        </a:srgbClr>
                      </a:solidFill>
                      <a:prstDash val="solid"/>
                      <a:round/>
                      <a:headEnd type="none" w="med" len="med"/>
                      <a:tailEnd type="none" w="med" len="med"/>
                    </a:lnL>
                    <a:lnR w="9525" cap="flat" cmpd="sng">
                      <a:solidFill>
                        <a:srgbClr val="000000">
                          <a:alpha val="0"/>
                        </a:srgbClr>
                      </a:solidFill>
                      <a:prstDash val="solid"/>
                      <a:round/>
                      <a:headEnd type="none" w="med" len="med"/>
                      <a:tailEnd type="none" w="med" len="med"/>
                    </a:lnR>
                    <a:lnT w="9525" cap="flat" cmpd="sng">
                      <a:solidFill>
                        <a:srgbClr val="000000">
                          <a:alpha val="0"/>
                        </a:srgbClr>
                      </a:solidFill>
                      <a:prstDash val="solid"/>
                      <a:round/>
                      <a:headEnd type="none" w="med" len="med"/>
                      <a:tailEnd type="none" w="med" len="med"/>
                    </a:lnT>
                    <a:lnB w="9525" cap="flat" cmpd="sng">
                      <a:solidFill>
                        <a:srgbClr val="000000">
                          <a:alpha val="0"/>
                        </a:srgb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488879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5775" y="2343149"/>
            <a:ext cx="8543925" cy="4224625"/>
          </a:xfrm>
        </p:spPr>
        <p:txBody>
          <a:bodyPr/>
          <a:lstStyle/>
          <a:p>
            <a:endParaRPr lang="en-US" sz="4800" dirty="0" smtClean="0"/>
          </a:p>
          <a:p>
            <a:r>
              <a:rPr lang="en-US" sz="4800" dirty="0" smtClean="0"/>
              <a:t>What are some signs, “Red Flags,” that a relationship may be</a:t>
            </a:r>
            <a:r>
              <a:rPr lang="en-US" sz="4800" b="1" dirty="0" smtClean="0"/>
              <a:t> “UNHEALTHY”</a:t>
            </a:r>
            <a:r>
              <a:rPr lang="en-US" sz="4800" dirty="0" smtClean="0"/>
              <a:t>?</a:t>
            </a:r>
            <a:endParaRPr lang="en-US" sz="4800" dirty="0"/>
          </a:p>
        </p:txBody>
      </p:sp>
      <p:pic>
        <p:nvPicPr>
          <p:cNvPr id="4" name="Shape 383"/>
          <p:cNvPicPr preferRelativeResize="0"/>
          <p:nvPr/>
        </p:nvPicPr>
        <p:blipFill rotWithShape="1">
          <a:blip r:embed="rId2">
            <a:alphaModFix/>
          </a:blip>
          <a:srcRect/>
          <a:stretch/>
        </p:blipFill>
        <p:spPr>
          <a:xfrm>
            <a:off x="2676526" y="-1"/>
            <a:ext cx="3200400" cy="2343149"/>
          </a:xfrm>
          <a:prstGeom prst="rect">
            <a:avLst/>
          </a:prstGeom>
          <a:noFill/>
          <a:ln>
            <a:noFill/>
          </a:ln>
        </p:spPr>
      </p:pic>
    </p:spTree>
    <p:extLst>
      <p:ext uri="{BB962C8B-B14F-4D97-AF65-F5344CB8AC3E}">
        <p14:creationId xmlns:p14="http://schemas.microsoft.com/office/powerpoint/2010/main" val="36799315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22437"/>
          </a:xfrm>
        </p:spPr>
        <p:txBody>
          <a:bodyPr/>
          <a:lstStyle/>
          <a:p>
            <a:pPr algn="ctr"/>
            <a:r>
              <a:rPr lang="en-US" sz="4800" b="1" dirty="0" smtClean="0"/>
              <a:t>But they were so nice              in the beginning….!</a:t>
            </a:r>
            <a:endParaRPr lang="en-US" sz="4800" b="1" dirty="0"/>
          </a:p>
        </p:txBody>
      </p:sp>
      <p:sp>
        <p:nvSpPr>
          <p:cNvPr id="3" name="Text Placeholder 2"/>
          <p:cNvSpPr>
            <a:spLocks noGrp="1"/>
          </p:cNvSpPr>
          <p:nvPr>
            <p:ph type="body" idx="1"/>
          </p:nvPr>
        </p:nvSpPr>
        <p:spPr>
          <a:xfrm>
            <a:off x="76201" y="1962150"/>
            <a:ext cx="6946900" cy="4999040"/>
          </a:xfrm>
        </p:spPr>
        <p:txBody>
          <a:bodyPr/>
          <a:lstStyle/>
          <a:p>
            <a:pPr>
              <a:spcBef>
                <a:spcPts val="1200"/>
              </a:spcBef>
            </a:pPr>
            <a:r>
              <a:rPr lang="en-US" sz="4000" dirty="0" smtClean="0"/>
              <a:t>Teens who end up being abusive often start </a:t>
            </a:r>
            <a:r>
              <a:rPr lang="en-US" sz="4000" dirty="0"/>
              <a:t>out </a:t>
            </a:r>
            <a:r>
              <a:rPr lang="en-US" sz="4000" dirty="0" smtClean="0"/>
              <a:t>being very nice</a:t>
            </a:r>
            <a:r>
              <a:rPr lang="en-US" sz="4000" dirty="0"/>
              <a:t>, </a:t>
            </a:r>
            <a:r>
              <a:rPr lang="en-US" sz="4000" dirty="0" smtClean="0"/>
              <a:t>attentive, charming, romantic…. but then </a:t>
            </a:r>
            <a:r>
              <a:rPr lang="en-US" sz="4000" b="1" dirty="0" smtClean="0"/>
              <a:t>“RED FLAGS” </a:t>
            </a:r>
            <a:r>
              <a:rPr lang="en-US" sz="4000" dirty="0" smtClean="0"/>
              <a:t>begin to crop up over time.  </a:t>
            </a:r>
          </a:p>
          <a:p>
            <a:pPr>
              <a:spcBef>
                <a:spcPts val="1200"/>
              </a:spcBef>
            </a:pPr>
            <a:endParaRPr lang="en-US" sz="3200" dirty="0"/>
          </a:p>
        </p:txBody>
      </p:sp>
      <p:pic>
        <p:nvPicPr>
          <p:cNvPr id="4" name="Shape 383"/>
          <p:cNvPicPr preferRelativeResize="0"/>
          <p:nvPr/>
        </p:nvPicPr>
        <p:blipFill rotWithShape="1">
          <a:blip r:embed="rId2">
            <a:alphaModFix/>
          </a:blip>
          <a:srcRect/>
          <a:stretch/>
        </p:blipFill>
        <p:spPr>
          <a:xfrm>
            <a:off x="7023100" y="1722437"/>
            <a:ext cx="2120900" cy="1955800"/>
          </a:xfrm>
          <a:prstGeom prst="rect">
            <a:avLst/>
          </a:prstGeom>
          <a:noFill/>
          <a:ln>
            <a:noFill/>
          </a:ln>
        </p:spPr>
      </p:pic>
    </p:spTree>
    <p:extLst>
      <p:ext uri="{BB962C8B-B14F-4D97-AF65-F5344CB8AC3E}">
        <p14:creationId xmlns:p14="http://schemas.microsoft.com/office/powerpoint/2010/main" val="33303215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7"/>
          </a:xfrm>
        </p:spPr>
        <p:txBody>
          <a:bodyPr/>
          <a:lstStyle/>
          <a:p>
            <a:r>
              <a:rPr lang="en-US" sz="4400" b="1" dirty="0" smtClean="0"/>
              <a:t>The other person:</a:t>
            </a:r>
            <a:endParaRPr lang="en-US" sz="4400" b="1" dirty="0"/>
          </a:p>
        </p:txBody>
      </p:sp>
      <p:sp>
        <p:nvSpPr>
          <p:cNvPr id="3" name="Text Placeholder 2"/>
          <p:cNvSpPr>
            <a:spLocks noGrp="1"/>
          </p:cNvSpPr>
          <p:nvPr>
            <p:ph type="body" idx="1"/>
          </p:nvPr>
        </p:nvSpPr>
        <p:spPr>
          <a:xfrm>
            <a:off x="219075" y="1562100"/>
            <a:ext cx="8924925" cy="5005675"/>
          </a:xfrm>
        </p:spPr>
        <p:txBody>
          <a:bodyPr/>
          <a:lstStyle/>
          <a:p>
            <a:pPr marL="285750" indent="-285750">
              <a:lnSpc>
                <a:spcPct val="110000"/>
              </a:lnSpc>
              <a:buFont typeface="Arial"/>
              <a:buChar char="•"/>
            </a:pPr>
            <a:r>
              <a:rPr lang="en-US" sz="3400" dirty="0" smtClean="0"/>
              <a:t>Physically hurts or threatens you </a:t>
            </a:r>
            <a:r>
              <a:rPr lang="en-US" sz="3400" dirty="0"/>
              <a:t>in any </a:t>
            </a:r>
            <a:r>
              <a:rPr lang="en-US" sz="3400" dirty="0" smtClean="0"/>
              <a:t>way</a:t>
            </a:r>
          </a:p>
          <a:p>
            <a:pPr marL="285750" indent="-285750">
              <a:lnSpc>
                <a:spcPct val="110000"/>
              </a:lnSpc>
              <a:buFont typeface="Arial"/>
              <a:buChar char="•"/>
            </a:pPr>
            <a:r>
              <a:rPr lang="en-US" sz="3400" dirty="0" smtClean="0"/>
              <a:t>Tries to </a:t>
            </a:r>
            <a:r>
              <a:rPr lang="en-US" sz="3400" b="1" dirty="0" smtClean="0"/>
              <a:t>CONTROL </a:t>
            </a:r>
            <a:r>
              <a:rPr lang="en-US" sz="3400" dirty="0" smtClean="0"/>
              <a:t>what you do, whom you see, what you wear, etc.</a:t>
            </a:r>
            <a:endParaRPr lang="en-US" sz="3400" dirty="0"/>
          </a:p>
          <a:p>
            <a:pPr marL="285750" indent="-285750">
              <a:lnSpc>
                <a:spcPct val="110000"/>
              </a:lnSpc>
              <a:buFont typeface="Arial"/>
              <a:buChar char="•"/>
            </a:pPr>
            <a:r>
              <a:rPr lang="en-US" sz="3400" dirty="0" smtClean="0"/>
              <a:t>Bullies you</a:t>
            </a:r>
          </a:p>
          <a:p>
            <a:pPr marL="285750" indent="-285750">
              <a:lnSpc>
                <a:spcPct val="110000"/>
              </a:lnSpc>
              <a:buFont typeface="Arial"/>
              <a:buChar char="•"/>
            </a:pPr>
            <a:r>
              <a:rPr lang="en-US" sz="3400" dirty="0" smtClean="0"/>
              <a:t>Has </a:t>
            </a:r>
            <a:r>
              <a:rPr lang="en-US" sz="3400" dirty="0"/>
              <a:t>an explosive </a:t>
            </a:r>
            <a:r>
              <a:rPr lang="en-US" sz="3400" dirty="0" smtClean="0"/>
              <a:t>temper</a:t>
            </a:r>
          </a:p>
          <a:p>
            <a:pPr marL="285750" indent="-285750">
              <a:lnSpc>
                <a:spcPct val="110000"/>
              </a:lnSpc>
              <a:buFont typeface="Arial"/>
              <a:buChar char="•"/>
            </a:pPr>
            <a:r>
              <a:rPr lang="en-US" sz="3400" dirty="0" smtClean="0"/>
              <a:t>Makes you </a:t>
            </a:r>
            <a:r>
              <a:rPr lang="en-US" sz="3400" b="1" dirty="0" smtClean="0"/>
              <a:t>FEEL AFRAID</a:t>
            </a:r>
            <a:endParaRPr lang="en-US" sz="3400" b="1" dirty="0"/>
          </a:p>
          <a:p>
            <a:pPr marL="285750" indent="-285750">
              <a:lnSpc>
                <a:spcPct val="110000"/>
              </a:lnSpc>
              <a:buFont typeface="Arial"/>
              <a:buChar char="•"/>
            </a:pPr>
            <a:r>
              <a:rPr lang="en-US" sz="3400" dirty="0" smtClean="0"/>
              <a:t>Puts </a:t>
            </a:r>
            <a:r>
              <a:rPr lang="en-US" sz="3400" dirty="0"/>
              <a:t>you down </a:t>
            </a:r>
            <a:r>
              <a:rPr lang="en-US" sz="3400" dirty="0" smtClean="0"/>
              <a:t>trying to make you feel badly about yourself. </a:t>
            </a:r>
            <a:endParaRPr lang="en-US" sz="3400" dirty="0"/>
          </a:p>
          <a:p>
            <a:pPr marL="285750" indent="-285750">
              <a:lnSpc>
                <a:spcPct val="110000"/>
              </a:lnSpc>
              <a:buFont typeface="Arial"/>
              <a:buChar char="•"/>
            </a:pPr>
            <a:r>
              <a:rPr lang="en-US" sz="3400" dirty="0" smtClean="0"/>
              <a:t>Calls you names or yells at you</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4363" y="144461"/>
            <a:ext cx="24018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3519095"/>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0"/>
            <a:ext cx="8839200" cy="1298575"/>
          </a:xfrm>
        </p:spPr>
        <p:txBody>
          <a:bodyPr/>
          <a:lstStyle/>
          <a:p>
            <a:r>
              <a:rPr lang="en-US" sz="4400" b="1" dirty="0" smtClean="0"/>
              <a:t>The other person:</a:t>
            </a:r>
            <a:endParaRPr lang="en-US" sz="4400" b="1" dirty="0"/>
          </a:p>
        </p:txBody>
      </p:sp>
      <p:sp>
        <p:nvSpPr>
          <p:cNvPr id="3" name="Text Placeholder 2"/>
          <p:cNvSpPr>
            <a:spLocks noGrp="1"/>
          </p:cNvSpPr>
          <p:nvPr>
            <p:ph type="body" idx="1"/>
          </p:nvPr>
        </p:nvSpPr>
        <p:spPr>
          <a:xfrm>
            <a:off x="0" y="1298575"/>
            <a:ext cx="9144000" cy="5269200"/>
          </a:xfrm>
        </p:spPr>
        <p:txBody>
          <a:bodyPr/>
          <a:lstStyle/>
          <a:p>
            <a:pPr marL="285750" indent="-285750">
              <a:lnSpc>
                <a:spcPct val="110000"/>
              </a:lnSpc>
              <a:buFont typeface="Arial"/>
              <a:buChar char="•"/>
            </a:pPr>
            <a:r>
              <a:rPr lang="en-US" sz="3500" dirty="0" smtClean="0"/>
              <a:t>Does/says </a:t>
            </a:r>
            <a:r>
              <a:rPr lang="en-US" sz="3500" dirty="0"/>
              <a:t>things to embarrass or humiliate or shame you alone or in front of others</a:t>
            </a:r>
          </a:p>
          <a:p>
            <a:pPr marL="285750" indent="-285750">
              <a:lnSpc>
                <a:spcPct val="110000"/>
              </a:lnSpc>
              <a:buFont typeface="Arial"/>
              <a:buChar char="•"/>
            </a:pPr>
            <a:r>
              <a:rPr lang="en-US" sz="3500" dirty="0" smtClean="0"/>
              <a:t>Talks </a:t>
            </a:r>
            <a:r>
              <a:rPr lang="en-US" sz="3500" dirty="0"/>
              <a:t>trash about you behind your back/tries to ruin your </a:t>
            </a:r>
            <a:r>
              <a:rPr lang="en-US" sz="3500" dirty="0" smtClean="0"/>
              <a:t>reputation</a:t>
            </a:r>
          </a:p>
          <a:p>
            <a:pPr marL="285750" indent="-285750">
              <a:lnSpc>
                <a:spcPct val="110000"/>
              </a:lnSpc>
              <a:buFont typeface="Arial"/>
              <a:buChar char="•"/>
            </a:pPr>
            <a:r>
              <a:rPr lang="en-US" sz="3500" dirty="0" smtClean="0"/>
              <a:t>Tells </a:t>
            </a:r>
            <a:r>
              <a:rPr lang="en-US" sz="3500" dirty="0"/>
              <a:t>your secrets to other people</a:t>
            </a:r>
          </a:p>
          <a:p>
            <a:pPr marL="285750" indent="-285750">
              <a:lnSpc>
                <a:spcPct val="110000"/>
              </a:lnSpc>
              <a:buFont typeface="Arial"/>
              <a:buChar char="•"/>
            </a:pPr>
            <a:r>
              <a:rPr lang="en-US" sz="3500" dirty="0" smtClean="0"/>
              <a:t>Is </a:t>
            </a:r>
            <a:r>
              <a:rPr lang="en-US" sz="3500" dirty="0"/>
              <a:t>very </a:t>
            </a:r>
            <a:r>
              <a:rPr lang="en-US" sz="3500" dirty="0" smtClean="0"/>
              <a:t>jealous or accuses you of things you didn’t do</a:t>
            </a:r>
            <a:endParaRPr lang="en-US" sz="3500" dirty="0"/>
          </a:p>
          <a:p>
            <a:pPr marL="285750" indent="-285750">
              <a:lnSpc>
                <a:spcPct val="110000"/>
              </a:lnSpc>
              <a:buFont typeface="Arial"/>
              <a:buChar char="•"/>
            </a:pPr>
            <a:r>
              <a:rPr lang="en-US" sz="3500" dirty="0" smtClean="0"/>
              <a:t>Tries to </a:t>
            </a:r>
            <a:r>
              <a:rPr lang="en-US" sz="3500" b="1" dirty="0" smtClean="0"/>
              <a:t>ISOLATE</a:t>
            </a:r>
            <a:r>
              <a:rPr lang="en-US" sz="3500" dirty="0" smtClean="0"/>
              <a:t> </a:t>
            </a:r>
            <a:r>
              <a:rPr lang="en-US" sz="3500" dirty="0"/>
              <a:t>you from </a:t>
            </a:r>
            <a:r>
              <a:rPr lang="en-US" sz="3500" dirty="0" smtClean="0"/>
              <a:t>family/friends/school</a:t>
            </a:r>
            <a:endParaRPr lang="en-US" sz="3500" dirty="0"/>
          </a:p>
          <a:p>
            <a:pPr marL="285750" indent="-285750">
              <a:lnSpc>
                <a:spcPct val="110000"/>
              </a:lnSpc>
              <a:buFont typeface="Arial"/>
              <a:buChar char="•"/>
            </a:pPr>
            <a:endParaRPr lang="en-US" sz="3200" dirty="0"/>
          </a:p>
          <a:p>
            <a:endParaRPr lang="en-US" sz="3200" dirty="0"/>
          </a:p>
          <a:p>
            <a:pPr marL="285750" indent="-285750">
              <a:lnSpc>
                <a:spcPct val="110000"/>
              </a:lnSpc>
              <a:buFont typeface="Arial"/>
              <a:buChar char="•"/>
            </a:pPr>
            <a:endParaRPr lang="en-US" sz="3200" dirty="0" smtClean="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838" y="0"/>
            <a:ext cx="24018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33668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30200" y="-296963"/>
            <a:ext cx="8229600" cy="1143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5000" b="1" i="0" u="none" strike="noStrike" cap="none" baseline="0" dirty="0">
                <a:solidFill>
                  <a:schemeClr val="dk1"/>
                </a:solidFill>
                <a:latin typeface="Calibri"/>
                <a:ea typeface="Calibri"/>
                <a:cs typeface="Calibri"/>
                <a:sym typeface="Calibri"/>
                <a:rtl val="0"/>
              </a:rPr>
              <a:t>Defining abuse</a:t>
            </a:r>
          </a:p>
        </p:txBody>
      </p:sp>
      <p:sp>
        <p:nvSpPr>
          <p:cNvPr id="76" name="Shape 76"/>
          <p:cNvSpPr txBox="1">
            <a:spLocks noGrp="1"/>
          </p:cNvSpPr>
          <p:nvPr>
            <p:ph type="body" idx="1"/>
          </p:nvPr>
        </p:nvSpPr>
        <p:spPr>
          <a:xfrm>
            <a:off x="457200" y="1136440"/>
            <a:ext cx="8229600" cy="572156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600" b="1" i="1" u="none" strike="noStrike" cap="none" baseline="0" dirty="0">
                <a:solidFill>
                  <a:srgbClr val="000000"/>
                </a:solidFill>
                <a:latin typeface="Calibri"/>
                <a:ea typeface="Calibri"/>
                <a:cs typeface="Calibri"/>
                <a:sym typeface="Calibri"/>
                <a:rtl val="0"/>
              </a:rPr>
              <a:t>“Abuse is a repetitive pattern of behaviors to maintain </a:t>
            </a:r>
            <a:r>
              <a:rPr lang="en" sz="3600" b="1" i="1" u="sng" strike="noStrike" cap="none" baseline="0" dirty="0">
                <a:solidFill>
                  <a:srgbClr val="000000"/>
                </a:solidFill>
                <a:latin typeface="Calibri"/>
                <a:ea typeface="Calibri"/>
                <a:cs typeface="Calibri"/>
                <a:sym typeface="Calibri"/>
                <a:rtl val="0"/>
              </a:rPr>
              <a:t>power and control</a:t>
            </a:r>
            <a:r>
              <a:rPr lang="en" sz="3600" b="1" i="1" u="none" strike="noStrike" cap="none" baseline="0" dirty="0">
                <a:solidFill>
                  <a:srgbClr val="000000"/>
                </a:solidFill>
                <a:latin typeface="Calibri"/>
                <a:ea typeface="Calibri"/>
                <a:cs typeface="Calibri"/>
                <a:sym typeface="Calibri"/>
                <a:rtl val="0"/>
              </a:rPr>
              <a:t> over an intimate partner</a:t>
            </a:r>
            <a:r>
              <a:rPr lang="en" sz="3600" b="1" i="1" u="none" strike="noStrike" cap="none" baseline="0" dirty="0" smtClean="0">
                <a:solidFill>
                  <a:srgbClr val="000000"/>
                </a:solidFill>
                <a:latin typeface="Calibri"/>
                <a:ea typeface="Calibri"/>
                <a:cs typeface="Calibri"/>
                <a:sym typeface="Calibri"/>
                <a:rtl val="0"/>
              </a:rPr>
              <a:t>.</a:t>
            </a:r>
            <a:r>
              <a:rPr lang="en-US" sz="3600" b="1" i="1" u="none" strike="noStrike" cap="none" baseline="0" dirty="0" smtClean="0">
                <a:solidFill>
                  <a:srgbClr val="000000"/>
                </a:solidFill>
                <a:latin typeface="Calibri"/>
                <a:ea typeface="Calibri"/>
                <a:cs typeface="Calibri"/>
                <a:sym typeface="Calibri"/>
                <a:rtl val="0"/>
              </a:rPr>
              <a:t>”</a:t>
            </a:r>
            <a:r>
              <a:rPr lang="en" sz="3600" b="1" i="1" u="none" strike="noStrike" cap="none" baseline="0" dirty="0" smtClean="0">
                <a:solidFill>
                  <a:srgbClr val="000000"/>
                </a:solidFill>
                <a:latin typeface="Calibri"/>
                <a:ea typeface="Calibri"/>
                <a:cs typeface="Calibri"/>
                <a:sym typeface="Calibri"/>
                <a:rtl val="0"/>
              </a:rPr>
              <a:t> </a:t>
            </a:r>
            <a:endParaRPr lang="en-US" sz="3600" b="1" i="1" u="none" strike="noStrike" cap="none" baseline="0" dirty="0" smtClean="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endParaRPr lang="en-US" sz="3600" b="1" i="1" u="none" strike="noStrike" cap="none" baseline="0" dirty="0" smtClean="0">
              <a:solidFill>
                <a:srgbClr val="000000"/>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600" b="1" i="1" u="none" strike="noStrike" cap="none" baseline="0" dirty="0" smtClean="0">
                <a:solidFill>
                  <a:srgbClr val="000000"/>
                </a:solidFill>
                <a:latin typeface="Calibri"/>
                <a:ea typeface="Calibri"/>
                <a:cs typeface="Calibri"/>
                <a:sym typeface="Calibri"/>
                <a:rtl val="0"/>
              </a:rPr>
              <a:t>“</a:t>
            </a:r>
            <a:r>
              <a:rPr lang="en" sz="3600" b="1" i="1" u="none" strike="noStrike" cap="none" baseline="0" dirty="0" smtClean="0">
                <a:solidFill>
                  <a:srgbClr val="000000"/>
                </a:solidFill>
                <a:latin typeface="Calibri"/>
                <a:ea typeface="Calibri"/>
                <a:cs typeface="Calibri"/>
                <a:sym typeface="Calibri"/>
                <a:rtl val="0"/>
              </a:rPr>
              <a:t>These </a:t>
            </a:r>
            <a:r>
              <a:rPr lang="en" sz="3600" b="1" i="1" u="none" strike="noStrike" cap="none" baseline="0" dirty="0">
                <a:solidFill>
                  <a:srgbClr val="000000"/>
                </a:solidFill>
                <a:latin typeface="Calibri"/>
                <a:ea typeface="Calibri"/>
                <a:cs typeface="Calibri"/>
                <a:sym typeface="Calibri"/>
                <a:rtl val="0"/>
              </a:rPr>
              <a:t>are behaviors that physically harm, arouse fear, prevent a partner from doing what they wish or force them to behave in ways they do not want.”</a:t>
            </a:r>
          </a:p>
          <a:p>
            <a:pPr marL="0" marR="0" lvl="0" indent="0" algn="r" rtl="0">
              <a:lnSpc>
                <a:spcPct val="100000"/>
              </a:lnSpc>
              <a:spcBef>
                <a:spcPts val="0"/>
              </a:spcBef>
              <a:spcAft>
                <a:spcPts val="0"/>
              </a:spcAft>
              <a:buClr>
                <a:schemeClr val="dk1"/>
              </a:buClr>
              <a:buSzPct val="25000"/>
              <a:buFont typeface="Calibri"/>
              <a:buNone/>
            </a:pPr>
            <a:r>
              <a:rPr lang="en" sz="3600" b="1" i="1" u="none" strike="noStrike" cap="none" baseline="0" dirty="0">
                <a:solidFill>
                  <a:srgbClr val="000000"/>
                </a:solidFill>
                <a:latin typeface="Calibri"/>
                <a:ea typeface="Calibri"/>
                <a:cs typeface="Calibri"/>
                <a:sym typeface="Calibri"/>
                <a:rtl val="0"/>
              </a:rPr>
              <a:t>--</a:t>
            </a:r>
            <a:r>
              <a:rPr lang="en" sz="3600" b="1" i="0" u="none" strike="noStrike" cap="none" baseline="0" dirty="0">
                <a:solidFill>
                  <a:srgbClr val="000000"/>
                </a:solidFill>
                <a:latin typeface="Calibri"/>
                <a:ea typeface="Calibri"/>
                <a:cs typeface="Calibri"/>
                <a:sym typeface="Calibri"/>
                <a:rtl val="0"/>
              </a:rPr>
              <a:t>The National Domestic Violence </a:t>
            </a:r>
            <a:r>
              <a:rPr lang="en" sz="3600" b="1" i="0" u="none" strike="noStrike" cap="none" baseline="0" dirty="0" smtClean="0">
                <a:solidFill>
                  <a:srgbClr val="000000"/>
                </a:solidFill>
                <a:latin typeface="Calibri"/>
                <a:ea typeface="Calibri"/>
                <a:cs typeface="Calibri"/>
                <a:sym typeface="Calibri"/>
                <a:rtl val="0"/>
              </a:rPr>
              <a:t>Hotline</a:t>
            </a:r>
            <a:endParaRPr lang="en" sz="3600" b="1" i="0" u="none" strike="noStrike" cap="none" baseline="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2241544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0"/>
            <a:ext cx="8448675" cy="1238249"/>
          </a:xfrm>
        </p:spPr>
        <p:txBody>
          <a:bodyPr/>
          <a:lstStyle/>
          <a:p>
            <a:r>
              <a:rPr lang="en-US" sz="4400" b="1" dirty="0" smtClean="0"/>
              <a:t>The other person:                  </a:t>
            </a:r>
            <a:endParaRPr lang="en-US" sz="4400" b="1" dirty="0"/>
          </a:p>
        </p:txBody>
      </p:sp>
      <p:sp>
        <p:nvSpPr>
          <p:cNvPr id="3" name="Text Placeholder 2"/>
          <p:cNvSpPr>
            <a:spLocks noGrp="1"/>
          </p:cNvSpPr>
          <p:nvPr>
            <p:ph type="body" idx="1"/>
          </p:nvPr>
        </p:nvSpPr>
        <p:spPr>
          <a:xfrm>
            <a:off x="180975" y="1533524"/>
            <a:ext cx="8874125" cy="5200649"/>
          </a:xfrm>
        </p:spPr>
        <p:txBody>
          <a:bodyPr/>
          <a:lstStyle/>
          <a:p>
            <a:pPr marL="342900" indent="-342900">
              <a:spcBef>
                <a:spcPts val="600"/>
              </a:spcBef>
              <a:buFont typeface="Arial"/>
              <a:buChar char="•"/>
            </a:pPr>
            <a:r>
              <a:rPr lang="en-US" sz="3400" dirty="0"/>
              <a:t>Repeatedly pressures you to have sex or expects sex in return for spending money on you</a:t>
            </a:r>
          </a:p>
          <a:p>
            <a:pPr marL="342900" indent="-342900">
              <a:spcBef>
                <a:spcPts val="600"/>
              </a:spcBef>
              <a:buFont typeface="Arial"/>
              <a:buChar char="•"/>
            </a:pPr>
            <a:r>
              <a:rPr lang="en-US" sz="3400" dirty="0" smtClean="0"/>
              <a:t>Always </a:t>
            </a:r>
            <a:r>
              <a:rPr lang="en-US" sz="3400" dirty="0"/>
              <a:t>blames you when things go </a:t>
            </a:r>
            <a:r>
              <a:rPr lang="en-US" sz="3400" dirty="0" smtClean="0"/>
              <a:t>wrong</a:t>
            </a:r>
          </a:p>
          <a:p>
            <a:pPr marL="342900" indent="-342900">
              <a:spcBef>
                <a:spcPts val="600"/>
              </a:spcBef>
              <a:buFont typeface="Arial"/>
              <a:buChar char="•"/>
            </a:pPr>
            <a:r>
              <a:rPr lang="en-US" sz="3400" dirty="0" smtClean="0"/>
              <a:t>Blames you for choices they make  </a:t>
            </a:r>
            <a:endParaRPr lang="en-US" sz="3400" dirty="0"/>
          </a:p>
          <a:p>
            <a:pPr marL="342900" indent="-342900">
              <a:spcBef>
                <a:spcPts val="600"/>
              </a:spcBef>
              <a:buFont typeface="Arial"/>
              <a:buChar char="•"/>
            </a:pPr>
            <a:r>
              <a:rPr lang="en-US" sz="3400" dirty="0" smtClean="0"/>
              <a:t>Tries to make </a:t>
            </a:r>
            <a:r>
              <a:rPr lang="en-US" sz="3400" dirty="0"/>
              <a:t>you feel guilty a </a:t>
            </a:r>
            <a:r>
              <a:rPr lang="en-US" sz="3400" dirty="0" smtClean="0"/>
              <a:t>lot</a:t>
            </a:r>
          </a:p>
          <a:p>
            <a:pPr marL="342900" indent="-342900">
              <a:spcBef>
                <a:spcPts val="600"/>
              </a:spcBef>
              <a:buFont typeface="Arial"/>
              <a:buChar char="•"/>
            </a:pPr>
            <a:r>
              <a:rPr lang="en-US" sz="3400" dirty="0"/>
              <a:t>Pressures you to do things you think are </a:t>
            </a:r>
            <a:r>
              <a:rPr lang="en-US" sz="3400" dirty="0" smtClean="0"/>
              <a:t>wrong, e.g., </a:t>
            </a:r>
            <a:r>
              <a:rPr lang="en-US" sz="3400" dirty="0"/>
              <a:t>using drugs/getting drugs for </a:t>
            </a:r>
            <a:r>
              <a:rPr lang="en-US" sz="3400" dirty="0" smtClean="0"/>
              <a:t>him or her</a:t>
            </a:r>
            <a:endParaRPr lang="en-US" sz="3400" dirty="0"/>
          </a:p>
          <a:p>
            <a:pPr marL="342900" indent="-342900">
              <a:spcBef>
                <a:spcPts val="600"/>
              </a:spcBef>
              <a:buFont typeface="Arial"/>
              <a:buChar char="•"/>
            </a:pPr>
            <a:endParaRPr lang="en-US" sz="3200" dirty="0" smtClean="0"/>
          </a:p>
          <a:p>
            <a:pPr marL="342900" indent="-342900">
              <a:buFont typeface="Arial"/>
              <a:buChar char="•"/>
            </a:pPr>
            <a:endParaRPr lang="en-US"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7713" y="0"/>
            <a:ext cx="24018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7722005"/>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8229600" cy="1314450"/>
          </a:xfrm>
        </p:spPr>
        <p:txBody>
          <a:bodyPr/>
          <a:lstStyle/>
          <a:p>
            <a:r>
              <a:rPr lang="en-US" sz="4400" b="1" dirty="0" smtClean="0"/>
              <a:t/>
            </a:r>
            <a:br>
              <a:rPr lang="en-US" sz="4400" b="1" dirty="0" smtClean="0"/>
            </a:br>
            <a:r>
              <a:rPr lang="en-US" sz="4400" b="1" dirty="0" smtClean="0"/>
              <a:t>The other person:</a:t>
            </a:r>
            <a:endParaRPr lang="en-US" sz="4400" b="1" dirty="0"/>
          </a:p>
        </p:txBody>
      </p:sp>
      <p:sp>
        <p:nvSpPr>
          <p:cNvPr id="3" name="Text Placeholder 2"/>
          <p:cNvSpPr>
            <a:spLocks noGrp="1"/>
          </p:cNvSpPr>
          <p:nvPr>
            <p:ph type="body" idx="1"/>
          </p:nvPr>
        </p:nvSpPr>
        <p:spPr>
          <a:xfrm>
            <a:off x="139700" y="1628775"/>
            <a:ext cx="8851900" cy="5086350"/>
          </a:xfrm>
        </p:spPr>
        <p:txBody>
          <a:bodyPr/>
          <a:lstStyle/>
          <a:p>
            <a:pPr marL="342900" indent="-342900">
              <a:spcBef>
                <a:spcPts val="600"/>
              </a:spcBef>
              <a:buFont typeface="Arial"/>
              <a:buChar char="•"/>
            </a:pPr>
            <a:r>
              <a:rPr lang="en-US" sz="3900" dirty="0"/>
              <a:t>Spies on you</a:t>
            </a:r>
          </a:p>
          <a:p>
            <a:pPr marL="342900" indent="-342900">
              <a:spcBef>
                <a:spcPts val="600"/>
              </a:spcBef>
              <a:buFont typeface="Arial"/>
              <a:buChar char="•"/>
            </a:pPr>
            <a:r>
              <a:rPr lang="en-US" sz="3900" dirty="0"/>
              <a:t>Stalks you/ “pops up” when you don’t </a:t>
            </a:r>
            <a:r>
              <a:rPr lang="en-US" sz="3900" dirty="0" smtClean="0"/>
              <a:t>expect to check up on you</a:t>
            </a:r>
          </a:p>
          <a:p>
            <a:pPr marL="342900" indent="-342900">
              <a:spcBef>
                <a:spcPts val="600"/>
              </a:spcBef>
              <a:buFont typeface="Arial"/>
              <a:buChar char="•"/>
            </a:pPr>
            <a:r>
              <a:rPr lang="en-US" sz="3900" dirty="0" smtClean="0"/>
              <a:t>Says </a:t>
            </a:r>
            <a:r>
              <a:rPr lang="en-US" sz="3900" dirty="0"/>
              <a:t>he or she can’t live without you</a:t>
            </a:r>
          </a:p>
          <a:p>
            <a:pPr marL="342900" indent="-342900">
              <a:spcBef>
                <a:spcPts val="600"/>
              </a:spcBef>
              <a:buFont typeface="Arial"/>
              <a:buChar char="•"/>
            </a:pPr>
            <a:r>
              <a:rPr lang="en-US" sz="3900" dirty="0"/>
              <a:t>Says they’re going to hurt themselves or you or someone </a:t>
            </a:r>
            <a:r>
              <a:rPr lang="en-US" sz="3900" dirty="0" smtClean="0"/>
              <a:t>else if </a:t>
            </a:r>
            <a:r>
              <a:rPr lang="en-US" sz="3900" dirty="0"/>
              <a:t>you don’t do what they </a:t>
            </a:r>
            <a:r>
              <a:rPr lang="en-US" sz="3900" dirty="0" smtClean="0"/>
              <a:t>want or try to leave him/her </a:t>
            </a:r>
            <a:r>
              <a:rPr lang="en-US" sz="3900" b="1" dirty="0" smtClean="0"/>
              <a:t>(VERY DANGEROUS).</a:t>
            </a:r>
            <a:endParaRPr lang="en-US" sz="3900" b="1" dirty="0"/>
          </a:p>
          <a:p>
            <a:pPr marL="285750" indent="-285750">
              <a:spcBef>
                <a:spcPts val="600"/>
              </a:spcBef>
              <a:buFont typeface="Arial"/>
              <a:buChar char="•"/>
            </a:pPr>
            <a:endParaRPr lang="en-US" sz="3200" dirty="0"/>
          </a:p>
          <a:p>
            <a:pPr marL="285750" indent="-285750">
              <a:spcBef>
                <a:spcPts val="600"/>
              </a:spcBef>
              <a:buFont typeface="Arial"/>
              <a:buChar char="•"/>
            </a:pPr>
            <a:endParaRPr lang="en-US" sz="3200" dirty="0" smtClean="0"/>
          </a:p>
          <a:p>
            <a:pPr marL="285750" indent="-285750">
              <a:spcBef>
                <a:spcPts val="600"/>
              </a:spcBef>
              <a:buFont typeface="Arial"/>
              <a:buChar char="•"/>
            </a:pPr>
            <a:endParaRPr lang="en-US" sz="3600" dirty="0"/>
          </a:p>
          <a:p>
            <a:pPr marL="285750" indent="-285750">
              <a:spcBef>
                <a:spcPts val="600"/>
              </a:spcBef>
              <a:buFont typeface="Arial"/>
              <a:buChar char="•"/>
            </a:pPr>
            <a:endParaRPr lang="en-US" sz="3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469" y="15875"/>
            <a:ext cx="24018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0481048"/>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0" y="0"/>
            <a:ext cx="8686800" cy="1298575"/>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smtClean="0">
                <a:solidFill>
                  <a:schemeClr val="dk1"/>
                </a:solidFill>
                <a:latin typeface="Calibri"/>
                <a:ea typeface="Calibri"/>
                <a:cs typeface="Calibri"/>
                <a:sym typeface="Calibri"/>
                <a:rtl val="0"/>
              </a:rPr>
              <a:t>The other person:</a:t>
            </a:r>
            <a:endParaRPr lang="en" sz="4400" b="1" i="0" u="none" strike="noStrike" cap="none" baseline="0" dirty="0">
              <a:solidFill>
                <a:schemeClr val="dk1"/>
              </a:solidFill>
              <a:latin typeface="Calibri"/>
              <a:ea typeface="Calibri"/>
              <a:cs typeface="Calibri"/>
              <a:sym typeface="Calibri"/>
              <a:rtl val="0"/>
            </a:endParaRPr>
          </a:p>
        </p:txBody>
      </p:sp>
      <p:sp>
        <p:nvSpPr>
          <p:cNvPr id="249" name="Shape 249"/>
          <p:cNvSpPr txBox="1">
            <a:spLocks noGrp="1"/>
          </p:cNvSpPr>
          <p:nvPr>
            <p:ph type="body" idx="1"/>
          </p:nvPr>
        </p:nvSpPr>
        <p:spPr>
          <a:xfrm>
            <a:off x="3895726" y="1600200"/>
            <a:ext cx="5172074" cy="4967597"/>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100000"/>
              <a:buFont typeface="Arial"/>
              <a:buChar char="●"/>
            </a:pPr>
            <a:r>
              <a:rPr lang="en" sz="3200" b="1" i="0" u="none" strike="noStrike" cap="none" baseline="0" dirty="0" smtClean="0">
                <a:solidFill>
                  <a:schemeClr val="dk1"/>
                </a:solidFill>
                <a:latin typeface="Calibri"/>
                <a:ea typeface="Calibri"/>
                <a:cs typeface="Calibri"/>
                <a:sym typeface="Calibri"/>
                <a:rtl val="0"/>
              </a:rPr>
              <a:t>monitors </a:t>
            </a:r>
            <a:r>
              <a:rPr lang="en" sz="3200" b="1" i="0" u="none" strike="noStrike" cap="none" baseline="0" dirty="0">
                <a:solidFill>
                  <a:schemeClr val="dk1"/>
                </a:solidFill>
                <a:latin typeface="Calibri"/>
                <a:ea typeface="Calibri"/>
                <a:cs typeface="Calibri"/>
                <a:sym typeface="Calibri"/>
                <a:rtl val="0"/>
              </a:rPr>
              <a:t>your </a:t>
            </a:r>
            <a:r>
              <a:rPr lang="en" sz="3200" b="1" i="0" u="none" strike="noStrike" cap="none" baseline="0" dirty="0" smtClean="0">
                <a:solidFill>
                  <a:schemeClr val="dk1"/>
                </a:solidFill>
                <a:latin typeface="Calibri"/>
                <a:ea typeface="Calibri"/>
                <a:cs typeface="Calibri"/>
                <a:sym typeface="Calibri"/>
                <a:rtl val="0"/>
              </a:rPr>
              <a:t> cell phone /computer activity</a:t>
            </a:r>
            <a:endParaRPr lang="en" sz="3200" b="1" i="0" u="none" strike="noStrike" cap="none" baseline="0" dirty="0">
              <a:solidFill>
                <a:schemeClr val="dk1"/>
              </a:solidFill>
              <a:latin typeface="Calibri"/>
              <a:ea typeface="Calibri"/>
              <a:cs typeface="Calibri"/>
              <a:sym typeface="Calibri"/>
              <a:rtl val="0"/>
            </a:endParaRPr>
          </a:p>
          <a:p>
            <a:pPr marL="457200" marR="0" lvl="0" indent="-381000" algn="l" rtl="0">
              <a:lnSpc>
                <a:spcPct val="100000"/>
              </a:lnSpc>
              <a:spcBef>
                <a:spcPts val="0"/>
              </a:spcBef>
              <a:spcAft>
                <a:spcPts val="0"/>
              </a:spcAft>
              <a:buClr>
                <a:schemeClr val="dk1"/>
              </a:buClr>
              <a:buSzPct val="100000"/>
              <a:buFont typeface="Arial"/>
              <a:buChar char="●"/>
            </a:pPr>
            <a:r>
              <a:rPr lang="en" sz="3200" b="1" i="0" u="none" strike="noStrike" cap="none" baseline="0" dirty="0" smtClean="0">
                <a:solidFill>
                  <a:schemeClr val="dk1"/>
                </a:solidFill>
                <a:latin typeface="Calibri"/>
                <a:ea typeface="Calibri"/>
                <a:cs typeface="Calibri"/>
                <a:sym typeface="Calibri"/>
                <a:rtl val="0"/>
              </a:rPr>
              <a:t>spreads </a:t>
            </a:r>
            <a:r>
              <a:rPr lang="en" sz="3200" b="1" i="0" u="none" strike="noStrike" cap="none" baseline="0" dirty="0">
                <a:solidFill>
                  <a:schemeClr val="dk1"/>
                </a:solidFill>
                <a:latin typeface="Calibri"/>
                <a:ea typeface="Calibri"/>
                <a:cs typeface="Calibri"/>
                <a:sym typeface="Calibri"/>
                <a:rtl val="0"/>
              </a:rPr>
              <a:t>rumors about you online or through </a:t>
            </a:r>
            <a:r>
              <a:rPr lang="en" sz="3200" b="1" i="0" u="none" strike="noStrike" cap="none" baseline="0" dirty="0" smtClean="0">
                <a:solidFill>
                  <a:schemeClr val="dk1"/>
                </a:solidFill>
                <a:latin typeface="Calibri"/>
                <a:ea typeface="Calibri"/>
                <a:cs typeface="Calibri"/>
                <a:sym typeface="Calibri"/>
                <a:rtl val="0"/>
              </a:rPr>
              <a:t>text</a:t>
            </a:r>
            <a:r>
              <a:rPr lang="en-US" sz="3200" b="1" i="0" u="none" strike="noStrike" cap="none" baseline="0" dirty="0" smtClean="0">
                <a:solidFill>
                  <a:schemeClr val="dk1"/>
                </a:solidFill>
                <a:latin typeface="Calibri"/>
                <a:ea typeface="Calibri"/>
                <a:cs typeface="Calibri"/>
                <a:sym typeface="Calibri"/>
                <a:rtl val="0"/>
              </a:rPr>
              <a:t>s</a:t>
            </a:r>
            <a:endParaRPr lang="en" sz="3200" b="1" i="0" u="none" strike="noStrike" cap="none" baseline="0" dirty="0">
              <a:solidFill>
                <a:schemeClr val="dk1"/>
              </a:solidFill>
              <a:latin typeface="Calibri"/>
              <a:ea typeface="Calibri"/>
              <a:cs typeface="Calibri"/>
              <a:sym typeface="Calibri"/>
              <a:rtl val="0"/>
            </a:endParaRPr>
          </a:p>
          <a:p>
            <a:pPr marL="457200" marR="0" lvl="0" indent="-381000" algn="l" rtl="0">
              <a:lnSpc>
                <a:spcPct val="100000"/>
              </a:lnSpc>
              <a:spcBef>
                <a:spcPts val="0"/>
              </a:spcBef>
              <a:spcAft>
                <a:spcPts val="0"/>
              </a:spcAft>
              <a:buClr>
                <a:schemeClr val="dk1"/>
              </a:buClr>
              <a:buSzPct val="100000"/>
              <a:buFont typeface="Arial"/>
              <a:buChar char="●"/>
            </a:pPr>
            <a:r>
              <a:rPr lang="en" sz="3200" b="1" i="0" u="none" strike="noStrike" cap="none" baseline="0" dirty="0" smtClean="0">
                <a:solidFill>
                  <a:schemeClr val="dk1"/>
                </a:solidFill>
                <a:latin typeface="Calibri"/>
                <a:ea typeface="Calibri"/>
                <a:cs typeface="Calibri"/>
                <a:sym typeface="Calibri"/>
                <a:rtl val="0"/>
              </a:rPr>
              <a:t>threatens to share or shares private or embarrassing </a:t>
            </a:r>
            <a:r>
              <a:rPr lang="en" sz="3200" b="1" i="0" u="none" strike="noStrike" cap="none" baseline="0" dirty="0">
                <a:solidFill>
                  <a:schemeClr val="dk1"/>
                </a:solidFill>
                <a:latin typeface="Calibri"/>
                <a:ea typeface="Calibri"/>
                <a:cs typeface="Calibri"/>
                <a:sym typeface="Calibri"/>
                <a:rtl val="0"/>
              </a:rPr>
              <a:t>photos of </a:t>
            </a:r>
            <a:r>
              <a:rPr lang="en" sz="3200" b="1" i="0" u="none" strike="noStrike" cap="none" baseline="0" dirty="0" smtClean="0">
                <a:solidFill>
                  <a:schemeClr val="dk1"/>
                </a:solidFill>
                <a:latin typeface="Calibri"/>
                <a:ea typeface="Calibri"/>
                <a:cs typeface="Calibri"/>
                <a:sym typeface="Calibri"/>
                <a:rtl val="0"/>
              </a:rPr>
              <a:t>you</a:t>
            </a:r>
          </a:p>
          <a:p>
            <a:pPr marL="457200" marR="0" lvl="0" indent="-381000" algn="l" rtl="0">
              <a:lnSpc>
                <a:spcPct val="100000"/>
              </a:lnSpc>
              <a:spcBef>
                <a:spcPts val="0"/>
              </a:spcBef>
              <a:spcAft>
                <a:spcPts val="0"/>
              </a:spcAft>
              <a:buClr>
                <a:schemeClr val="dk1"/>
              </a:buClr>
              <a:buSzPct val="100000"/>
              <a:buFont typeface="Arial"/>
              <a:buChar char="●"/>
            </a:pPr>
            <a:r>
              <a:rPr lang="en" sz="3200" b="1" i="0" u="none" strike="noStrike" cap="none" baseline="0" dirty="0" smtClean="0">
                <a:solidFill>
                  <a:schemeClr val="dk1"/>
                </a:solidFill>
                <a:latin typeface="Calibri"/>
                <a:ea typeface="Calibri"/>
                <a:cs typeface="Calibri"/>
                <a:sym typeface="Calibri"/>
                <a:rtl val="0"/>
              </a:rPr>
              <a:t>sends </a:t>
            </a:r>
            <a:r>
              <a:rPr lang="en" sz="3200" b="1" i="0" u="none" strike="noStrike" cap="none" baseline="0" dirty="0">
                <a:solidFill>
                  <a:schemeClr val="dk1"/>
                </a:solidFill>
                <a:latin typeface="Calibri"/>
                <a:ea typeface="Calibri"/>
                <a:cs typeface="Calibri"/>
                <a:sym typeface="Calibri"/>
                <a:rtl val="0"/>
              </a:rPr>
              <a:t>insults</a:t>
            </a:r>
          </a:p>
        </p:txBody>
      </p:sp>
      <p:pic>
        <p:nvPicPr>
          <p:cNvPr id="250" name="Shape 250"/>
          <p:cNvPicPr preferRelativeResize="0"/>
          <p:nvPr/>
        </p:nvPicPr>
        <p:blipFill rotWithShape="1">
          <a:blip r:embed="rId3">
            <a:alphaModFix/>
          </a:blip>
          <a:srcRect/>
          <a:stretch/>
        </p:blipFill>
        <p:spPr>
          <a:xfrm>
            <a:off x="413334" y="1732203"/>
            <a:ext cx="3400575" cy="4534100"/>
          </a:xfrm>
          <a:prstGeom prst="rect">
            <a:avLst/>
          </a:prstGeom>
          <a:noFill/>
          <a:ln>
            <a:noFill/>
          </a:ln>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9663" y="-1"/>
            <a:ext cx="24018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914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37" y="-296863"/>
            <a:ext cx="8229600" cy="1143000"/>
          </a:xfrm>
        </p:spPr>
        <p:txBody>
          <a:bodyPr/>
          <a:lstStyle/>
          <a:p>
            <a:r>
              <a:rPr lang="en-US" sz="2800" b="1" i="1" dirty="0" smtClean="0"/>
              <a:t>An unhealthy relationship can make you feel…</a:t>
            </a:r>
            <a:endParaRPr lang="en-US" sz="2800" b="1" i="1" dirty="0"/>
          </a:p>
        </p:txBody>
      </p:sp>
      <p:sp>
        <p:nvSpPr>
          <p:cNvPr id="3" name="Text Placeholder 2"/>
          <p:cNvSpPr>
            <a:spLocks noGrp="1"/>
          </p:cNvSpPr>
          <p:nvPr>
            <p:ph type="body" idx="1"/>
          </p:nvPr>
        </p:nvSpPr>
        <p:spPr>
          <a:xfrm>
            <a:off x="128524" y="977903"/>
            <a:ext cx="3084577" cy="4967572"/>
          </a:xfrm>
        </p:spPr>
        <p:txBody>
          <a:bodyPr/>
          <a:lstStyle/>
          <a:p>
            <a:pPr marL="342900" indent="-342900">
              <a:buFont typeface="Arial"/>
              <a:buChar char="•"/>
            </a:pPr>
            <a:r>
              <a:rPr lang="en-US" sz="3000" dirty="0" smtClean="0"/>
              <a:t>Alone</a:t>
            </a:r>
          </a:p>
          <a:p>
            <a:pPr marL="342900" indent="-342900">
              <a:buFont typeface="Arial"/>
              <a:buChar char="•"/>
            </a:pPr>
            <a:r>
              <a:rPr lang="en-US" sz="3000" dirty="0" smtClean="0"/>
              <a:t>Anxious</a:t>
            </a:r>
          </a:p>
          <a:p>
            <a:pPr marL="342900" indent="-342900">
              <a:buFont typeface="Arial"/>
              <a:buChar char="•"/>
            </a:pPr>
            <a:r>
              <a:rPr lang="en-US" sz="3000" dirty="0" smtClean="0"/>
              <a:t>Worried</a:t>
            </a:r>
          </a:p>
          <a:p>
            <a:pPr marL="342900" indent="-342900">
              <a:buFont typeface="Arial"/>
              <a:buChar char="•"/>
            </a:pPr>
            <a:r>
              <a:rPr lang="en-US" sz="3000" dirty="0" smtClean="0"/>
              <a:t>Stressed out</a:t>
            </a:r>
          </a:p>
          <a:p>
            <a:pPr marL="342900" indent="-342900">
              <a:buFont typeface="Arial"/>
              <a:buChar char="•"/>
            </a:pPr>
            <a:r>
              <a:rPr lang="en-US" sz="3000" dirty="0" smtClean="0"/>
              <a:t>Afraid</a:t>
            </a:r>
          </a:p>
          <a:p>
            <a:pPr marL="342900" indent="-342900">
              <a:buFont typeface="Arial"/>
              <a:buChar char="•"/>
            </a:pPr>
            <a:r>
              <a:rPr lang="en-US" sz="3000" dirty="0" smtClean="0"/>
              <a:t>Depressed</a:t>
            </a:r>
          </a:p>
          <a:p>
            <a:pPr marL="342900" indent="-342900">
              <a:buFont typeface="Arial"/>
              <a:buChar char="•"/>
            </a:pPr>
            <a:r>
              <a:rPr lang="en-US" sz="3000" dirty="0" smtClean="0"/>
              <a:t>Upset</a:t>
            </a:r>
          </a:p>
          <a:p>
            <a:pPr marL="342900" indent="-342900">
              <a:buFont typeface="Arial"/>
              <a:buChar char="•"/>
            </a:pPr>
            <a:r>
              <a:rPr lang="en-US" sz="3000" dirty="0" smtClean="0"/>
              <a:t>Angry</a:t>
            </a:r>
          </a:p>
          <a:p>
            <a:pPr marL="342900" indent="-342900">
              <a:buFont typeface="Arial"/>
              <a:buChar char="•"/>
            </a:pPr>
            <a:r>
              <a:rPr lang="en-US" sz="3000" dirty="0" smtClean="0"/>
              <a:t>Frightened</a:t>
            </a:r>
          </a:p>
          <a:p>
            <a:pPr marL="342900" indent="-342900">
              <a:buFont typeface="Arial"/>
              <a:buChar char="•"/>
            </a:pPr>
            <a:r>
              <a:rPr lang="en-US" sz="3000" dirty="0" smtClean="0"/>
              <a:t>Tense</a:t>
            </a:r>
          </a:p>
          <a:p>
            <a:pPr marL="342900" indent="-342900">
              <a:buFont typeface="Arial"/>
              <a:buChar char="•"/>
            </a:pPr>
            <a:r>
              <a:rPr lang="en-US" sz="3000" dirty="0"/>
              <a:t>Nervous</a:t>
            </a:r>
          </a:p>
          <a:p>
            <a:pPr marL="342900" indent="-342900">
              <a:buFont typeface="Arial"/>
              <a:buChar char="•"/>
            </a:pPr>
            <a:r>
              <a:rPr lang="en-US" sz="3000" dirty="0"/>
              <a:t>Confused</a:t>
            </a:r>
          </a:p>
          <a:p>
            <a:endParaRPr lang="en-US" sz="3000" dirty="0" smtClean="0"/>
          </a:p>
          <a:p>
            <a:pPr marL="342900" indent="-342900">
              <a:buFont typeface="Arial"/>
              <a:buChar char="•"/>
            </a:pPr>
            <a:endParaRPr lang="en-US" sz="2400" dirty="0" smtClean="0"/>
          </a:p>
          <a:p>
            <a:endParaRPr lang="en-US" dirty="0"/>
          </a:p>
        </p:txBody>
      </p:sp>
      <p:sp>
        <p:nvSpPr>
          <p:cNvPr id="4" name="Text Placeholder 2"/>
          <p:cNvSpPr txBox="1">
            <a:spLocks/>
          </p:cNvSpPr>
          <p:nvPr/>
        </p:nvSpPr>
        <p:spPr>
          <a:xfrm>
            <a:off x="2857500" y="977903"/>
            <a:ext cx="6286500" cy="4967572"/>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1pPr>
            <a:lvl2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2pPr>
            <a:lvl3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3pPr>
            <a:lvl4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4pPr>
            <a:lvl5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5pPr>
            <a:lvl6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6pPr>
            <a:lvl7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7pPr>
            <a:lvl8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8pPr>
            <a:lvl9pPr marL="0" marR="0" indent="0" algn="l" rtl="0">
              <a:lnSpc>
                <a:spcPct val="100000"/>
              </a:lnSpc>
              <a:spcBef>
                <a:spcPts val="0"/>
              </a:spcBef>
              <a:spcAft>
                <a:spcPts val="0"/>
              </a:spcAft>
              <a:buClr>
                <a:schemeClr val="dk1"/>
              </a:buClr>
              <a:buFont typeface="Arial"/>
              <a:buNone/>
              <a:defRPr sz="1400" b="0" i="0" u="none" strike="noStrike" cap="none" baseline="0">
                <a:solidFill>
                  <a:srgbClr val="000000"/>
                </a:solidFill>
                <a:latin typeface="Arial"/>
                <a:ea typeface="Arial"/>
                <a:cs typeface="Arial"/>
                <a:sym typeface="Arial"/>
                <a:rtl val="0"/>
              </a:defRPr>
            </a:lvl9pPr>
          </a:lstStyle>
          <a:p>
            <a:pPr marL="342900" indent="-342900">
              <a:buFont typeface="Arial"/>
              <a:buChar char="•"/>
            </a:pPr>
            <a:r>
              <a:rPr lang="en-US" sz="3000" dirty="0" smtClean="0"/>
              <a:t>Like </a:t>
            </a:r>
            <a:r>
              <a:rPr lang="en-US" sz="3000" dirty="0"/>
              <a:t>it’s hard to trust people</a:t>
            </a:r>
          </a:p>
          <a:p>
            <a:pPr marL="342900" indent="-342900">
              <a:buFont typeface="Arial"/>
              <a:buChar char="•"/>
            </a:pPr>
            <a:r>
              <a:rPr lang="en-US" sz="3000" dirty="0"/>
              <a:t>Ashamed</a:t>
            </a:r>
          </a:p>
          <a:p>
            <a:pPr marL="342900" indent="-342900">
              <a:buFont typeface="Arial"/>
              <a:buChar char="•"/>
            </a:pPr>
            <a:r>
              <a:rPr lang="en-US" sz="3000" dirty="0"/>
              <a:t>Guilty</a:t>
            </a:r>
          </a:p>
          <a:p>
            <a:pPr marL="342900" indent="-342900">
              <a:buFont typeface="Arial"/>
              <a:buChar char="•"/>
            </a:pPr>
            <a:r>
              <a:rPr lang="en-US" sz="3000" dirty="0"/>
              <a:t>Inferior</a:t>
            </a:r>
          </a:p>
          <a:p>
            <a:pPr marL="342900" indent="-342900">
              <a:buFont typeface="Arial"/>
              <a:buChar char="•"/>
            </a:pPr>
            <a:r>
              <a:rPr lang="en-US" sz="3000" dirty="0"/>
              <a:t>Dumb</a:t>
            </a:r>
          </a:p>
          <a:p>
            <a:pPr marL="342900" indent="-342900">
              <a:buFont typeface="Arial"/>
              <a:buChar char="•"/>
            </a:pPr>
            <a:r>
              <a:rPr lang="en-US" sz="3000" dirty="0"/>
              <a:t>Ugly</a:t>
            </a:r>
          </a:p>
          <a:p>
            <a:pPr marL="342900" indent="-342900">
              <a:buFont typeface="Arial"/>
              <a:buChar char="•"/>
            </a:pPr>
            <a:r>
              <a:rPr lang="en-US" sz="3000" dirty="0"/>
              <a:t>Fat</a:t>
            </a:r>
          </a:p>
          <a:p>
            <a:pPr marL="342900" indent="-342900">
              <a:buFont typeface="Arial"/>
              <a:buChar char="•"/>
            </a:pPr>
            <a:r>
              <a:rPr lang="en-US" sz="3000" dirty="0" smtClean="0"/>
              <a:t>Stupid</a:t>
            </a:r>
          </a:p>
          <a:p>
            <a:pPr marL="342900" indent="-342900">
              <a:buFont typeface="Arial"/>
              <a:buChar char="•"/>
            </a:pPr>
            <a:r>
              <a:rPr lang="en-US" sz="3000" dirty="0" smtClean="0"/>
              <a:t>Like it’s always your fault whenever the other person gets upset</a:t>
            </a:r>
          </a:p>
          <a:p>
            <a:pPr marL="342900" indent="-342900">
              <a:buFont typeface="Arial"/>
              <a:buChar char="•"/>
            </a:pPr>
            <a:r>
              <a:rPr lang="en-US" sz="3000" dirty="0" smtClean="0"/>
              <a:t>Like you don’t deserve any better</a:t>
            </a:r>
            <a:endParaRPr lang="en-US" sz="3000" dirty="0"/>
          </a:p>
        </p:txBody>
      </p:sp>
    </p:spTree>
    <p:extLst>
      <p:ext uri="{BB962C8B-B14F-4D97-AF65-F5344CB8AC3E}">
        <p14:creationId xmlns:p14="http://schemas.microsoft.com/office/powerpoint/2010/main" val="1944532471"/>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975" y="1"/>
            <a:ext cx="8858250" cy="1276350"/>
          </a:xfrm>
        </p:spPr>
        <p:txBody>
          <a:bodyPr/>
          <a:lstStyle/>
          <a:p>
            <a:pPr algn="ctr"/>
            <a:r>
              <a:rPr lang="en-US" sz="4800" b="1" i="1" dirty="0"/>
              <a:t>“SORRY IS NOT ENOUGH”</a:t>
            </a:r>
            <a:endParaRPr lang="en-US"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1175" y="1438275"/>
            <a:ext cx="5772150" cy="512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053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8229600" cy="1104900"/>
          </a:xfrm>
        </p:spPr>
        <p:txBody>
          <a:bodyPr/>
          <a:lstStyle/>
          <a:p>
            <a:pPr algn="ctr"/>
            <a:r>
              <a:rPr lang="en-US" sz="4800" b="1" i="1" dirty="0" smtClean="0"/>
              <a:t>“SORRY IS NOT ENOUGH”</a:t>
            </a:r>
            <a:endParaRPr lang="en-US" sz="4800" b="1" i="1" dirty="0"/>
          </a:p>
        </p:txBody>
      </p:sp>
      <p:sp>
        <p:nvSpPr>
          <p:cNvPr id="3" name="Text Placeholder 2"/>
          <p:cNvSpPr>
            <a:spLocks noGrp="1"/>
          </p:cNvSpPr>
          <p:nvPr>
            <p:ph type="body" idx="1"/>
          </p:nvPr>
        </p:nvSpPr>
        <p:spPr>
          <a:xfrm>
            <a:off x="139700" y="1104901"/>
            <a:ext cx="8851900" cy="5295898"/>
          </a:xfrm>
        </p:spPr>
        <p:txBody>
          <a:bodyPr/>
          <a:lstStyle/>
          <a:p>
            <a:pPr marL="285750" indent="-285750">
              <a:spcBef>
                <a:spcPts val="600"/>
              </a:spcBef>
              <a:buFont typeface="Arial"/>
              <a:buChar char="•"/>
            </a:pPr>
            <a:r>
              <a:rPr lang="en-US" sz="3600" b="1" dirty="0" smtClean="0"/>
              <a:t>Sometimes one incident of something is enough to end a relationship, for instance, physically hurting or threatening to hurt you, someone you care about, or themselves in any way, or forcing sex on you.</a:t>
            </a:r>
          </a:p>
          <a:p>
            <a:pPr marL="285750" indent="-285750">
              <a:spcBef>
                <a:spcPts val="600"/>
              </a:spcBef>
              <a:buFont typeface="Arial"/>
              <a:buChar char="•"/>
            </a:pPr>
            <a:r>
              <a:rPr lang="en-US" sz="3600" dirty="0" smtClean="0"/>
              <a:t>Other times if something happens once, the person needs to take responsibility for the behavior and actually change it.  If it happens again, it’s likely to get worse.    </a:t>
            </a:r>
            <a:endParaRPr lang="en-US" sz="3600" dirty="0"/>
          </a:p>
          <a:p>
            <a:pPr marL="285750" indent="-285750">
              <a:spcBef>
                <a:spcPts val="600"/>
              </a:spcBef>
              <a:buFont typeface="Arial"/>
              <a:buChar char="•"/>
            </a:pPr>
            <a:endParaRPr lang="en-US" sz="3600" dirty="0"/>
          </a:p>
        </p:txBody>
      </p:sp>
    </p:spTree>
    <p:extLst>
      <p:ext uri="{BB962C8B-B14F-4D97-AF65-F5344CB8AC3E}">
        <p14:creationId xmlns:p14="http://schemas.microsoft.com/office/powerpoint/2010/main" val="3455847435"/>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p:spPr>
        <p:txBody>
          <a:bodyPr/>
          <a:lstStyle/>
          <a:p>
            <a:pPr algn="ctr"/>
            <a:r>
              <a:rPr lang="en-US" sz="4400" dirty="0" smtClean="0"/>
              <a:t>NPR: This American Life</a:t>
            </a:r>
            <a:br>
              <a:rPr lang="en-US" sz="4400" dirty="0" smtClean="0"/>
            </a:br>
            <a:r>
              <a:rPr lang="en-US" sz="4400" dirty="0" smtClean="0"/>
              <a:t>Act I: “I can explain.” </a:t>
            </a:r>
            <a:endParaRPr lang="en-US" sz="4400" dirty="0"/>
          </a:p>
        </p:txBody>
      </p:sp>
      <p:sp>
        <p:nvSpPr>
          <p:cNvPr id="3" name="Text Placeholder 2"/>
          <p:cNvSpPr>
            <a:spLocks noGrp="1"/>
          </p:cNvSpPr>
          <p:nvPr>
            <p:ph type="body" idx="1"/>
          </p:nvPr>
        </p:nvSpPr>
        <p:spPr>
          <a:xfrm>
            <a:off x="123825" y="1600203"/>
            <a:ext cx="8753475" cy="4967572"/>
          </a:xfrm>
        </p:spPr>
        <p:txBody>
          <a:bodyPr/>
          <a:lstStyle/>
          <a:p>
            <a:r>
              <a:rPr lang="en-US" sz="3200" dirty="0" smtClean="0"/>
              <a:t>A story of teen dating violence as told primarily by the teenage survivor.</a:t>
            </a:r>
          </a:p>
          <a:p>
            <a:endParaRPr lang="en-US" sz="3200" dirty="0"/>
          </a:p>
          <a:p>
            <a:r>
              <a:rPr lang="en-US" sz="3200" dirty="0" smtClean="0"/>
              <a:t>Starts at 10’18” into the show and ends at about 40”23.” </a:t>
            </a:r>
          </a:p>
          <a:p>
            <a:endParaRPr lang="en-US" sz="3200" dirty="0" smtClean="0"/>
          </a:p>
          <a:p>
            <a:r>
              <a:rPr lang="en-US" sz="3200" dirty="0">
                <a:hlinkClick r:id="rId2" tooltip="http://www.thisamericanlife.org/radio-archives/episode/567/whats-going-on-in-there"/>
              </a:rPr>
              <a:t>http://www.thisamericanlife.org/radio-archives/episode/567/whats-going-on-in-there</a:t>
            </a:r>
            <a:endParaRPr lang="en-US" sz="3200" dirty="0"/>
          </a:p>
        </p:txBody>
      </p:sp>
    </p:spTree>
    <p:extLst>
      <p:ext uri="{BB962C8B-B14F-4D97-AF65-F5344CB8AC3E}">
        <p14:creationId xmlns:p14="http://schemas.microsoft.com/office/powerpoint/2010/main" val="498070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064"/>
            <a:ext cx="9410700" cy="1490663"/>
          </a:xfrm>
        </p:spPr>
        <p:txBody>
          <a:bodyPr/>
          <a:lstStyle/>
          <a:p>
            <a:pPr algn="ctr"/>
            <a:r>
              <a:rPr lang="en-US" sz="4000" b="1" dirty="0" smtClean="0"/>
              <a:t>How to handle non-violent red flags early on…</a:t>
            </a:r>
            <a:endParaRPr lang="en-US" sz="4000" b="1" dirty="0"/>
          </a:p>
        </p:txBody>
      </p:sp>
      <p:sp>
        <p:nvSpPr>
          <p:cNvPr id="3" name="Text Placeholder 2"/>
          <p:cNvSpPr>
            <a:spLocks noGrp="1"/>
          </p:cNvSpPr>
          <p:nvPr>
            <p:ph type="body" idx="1"/>
          </p:nvPr>
        </p:nvSpPr>
        <p:spPr>
          <a:xfrm>
            <a:off x="76200" y="1466849"/>
            <a:ext cx="9067800" cy="5038725"/>
          </a:xfrm>
        </p:spPr>
        <p:txBody>
          <a:bodyPr/>
          <a:lstStyle/>
          <a:p>
            <a:pPr marL="342900" indent="-342900">
              <a:buFont typeface="Arial"/>
              <a:buChar char="•"/>
            </a:pPr>
            <a:r>
              <a:rPr lang="en-US" sz="3600" dirty="0" smtClean="0"/>
              <a:t>First, make sure you are safe.</a:t>
            </a:r>
          </a:p>
          <a:p>
            <a:pPr marL="342900" indent="-342900">
              <a:buFont typeface="Arial"/>
              <a:buChar char="•"/>
            </a:pPr>
            <a:r>
              <a:rPr lang="en-US" sz="3600" dirty="0" smtClean="0"/>
              <a:t>Inform him or her that you do not want that kind of behavior or relationship and tell him or her what kind of behavior you expect.</a:t>
            </a:r>
          </a:p>
          <a:p>
            <a:pPr marL="342900" indent="-342900">
              <a:buFont typeface="Arial"/>
              <a:buChar char="•"/>
            </a:pPr>
            <a:r>
              <a:rPr lang="en-US" sz="3600" dirty="0" smtClean="0"/>
              <a:t>If you’re the other person continues that or some other unhealthy behavior, </a:t>
            </a:r>
            <a:r>
              <a:rPr lang="en-US" sz="3600" dirty="0"/>
              <a:t>it’s </a:t>
            </a:r>
            <a:r>
              <a:rPr lang="en-US" sz="3600" dirty="0" smtClean="0"/>
              <a:t>another RED FLAG that you will continue to be mistreated. </a:t>
            </a:r>
            <a:endParaRPr lang="en-US" dirty="0"/>
          </a:p>
        </p:txBody>
      </p:sp>
    </p:spTree>
    <p:extLst>
      <p:ext uri="{BB962C8B-B14F-4D97-AF65-F5344CB8AC3E}">
        <p14:creationId xmlns:p14="http://schemas.microsoft.com/office/powerpoint/2010/main" val="34143258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726"/>
            <a:ext cx="9144000" cy="971550"/>
          </a:xfrm>
        </p:spPr>
        <p:txBody>
          <a:bodyPr/>
          <a:lstStyle/>
          <a:p>
            <a:pPr algn="ctr"/>
            <a:r>
              <a:rPr lang="en-US" sz="4000" b="1" dirty="0" smtClean="0"/>
              <a:t>ENDING A RELATIONSHIP SAFELY </a:t>
            </a:r>
            <a:endParaRPr lang="en-US" sz="4000" b="1" dirty="0"/>
          </a:p>
        </p:txBody>
      </p:sp>
      <p:sp>
        <p:nvSpPr>
          <p:cNvPr id="3" name="Text Placeholder 2"/>
          <p:cNvSpPr>
            <a:spLocks noGrp="1"/>
          </p:cNvSpPr>
          <p:nvPr>
            <p:ph type="body" idx="1"/>
          </p:nvPr>
        </p:nvSpPr>
        <p:spPr>
          <a:xfrm>
            <a:off x="219075" y="1333500"/>
            <a:ext cx="8924925" cy="5234275"/>
          </a:xfrm>
        </p:spPr>
        <p:txBody>
          <a:bodyPr/>
          <a:lstStyle/>
          <a:p>
            <a:r>
              <a:rPr lang="en-US" sz="3600" dirty="0"/>
              <a:t>The longer you wait, the longer the abuse goes on, the </a:t>
            </a:r>
            <a:r>
              <a:rPr lang="en-US" sz="3600" dirty="0" err="1" smtClean="0"/>
              <a:t>the</a:t>
            </a:r>
            <a:r>
              <a:rPr lang="en-US" sz="3600" dirty="0" smtClean="0"/>
              <a:t> more difficult it can be to </a:t>
            </a:r>
            <a:r>
              <a:rPr lang="en-US" sz="3600" dirty="0"/>
              <a:t>get </a:t>
            </a:r>
            <a:r>
              <a:rPr lang="en-US" sz="3600" dirty="0" smtClean="0"/>
              <a:t>out.</a:t>
            </a:r>
          </a:p>
          <a:p>
            <a:endParaRPr lang="en-US" sz="3600" dirty="0" smtClean="0"/>
          </a:p>
          <a:p>
            <a:r>
              <a:rPr lang="en-US" sz="3600" dirty="0" smtClean="0"/>
              <a:t>If </a:t>
            </a:r>
            <a:r>
              <a:rPr lang="en-US" sz="3600" dirty="0"/>
              <a:t>you decide to end the </a:t>
            </a:r>
            <a:r>
              <a:rPr lang="en-US" sz="3600" dirty="0" smtClean="0"/>
              <a:t>relationship, </a:t>
            </a:r>
            <a:r>
              <a:rPr lang="en-US" sz="3600" dirty="0"/>
              <a:t>use the </a:t>
            </a:r>
            <a:r>
              <a:rPr lang="en-US" sz="3600" b="1" dirty="0"/>
              <a:t>SAFETY PLANNING guides available in the handouts and on the Child Abuse Council Website </a:t>
            </a:r>
            <a:r>
              <a:rPr lang="en-US" sz="3600" dirty="0"/>
              <a:t>because leaving can potentially be the most dangerous time.</a:t>
            </a:r>
          </a:p>
          <a:p>
            <a:endParaRPr lang="en-US" sz="3600" dirty="0"/>
          </a:p>
        </p:txBody>
      </p:sp>
    </p:spTree>
    <p:extLst>
      <p:ext uri="{BB962C8B-B14F-4D97-AF65-F5344CB8AC3E}">
        <p14:creationId xmlns:p14="http://schemas.microsoft.com/office/powerpoint/2010/main" val="2102337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341"/>
            <a:ext cx="9144000" cy="1411941"/>
          </a:xfrm>
        </p:spPr>
        <p:txBody>
          <a:bodyPr/>
          <a:lstStyle/>
          <a:p>
            <a:r>
              <a:rPr lang="en-US" sz="4800" b="1" i="1" dirty="0" smtClean="0"/>
              <a:t>Abuse: it can last a lifetime…</a:t>
            </a:r>
            <a:endParaRPr lang="en-US" sz="4800" b="1" i="1" dirty="0"/>
          </a:p>
        </p:txBody>
      </p:sp>
      <p:sp>
        <p:nvSpPr>
          <p:cNvPr id="3" name="Content Placeholder 2"/>
          <p:cNvSpPr>
            <a:spLocks noGrp="1"/>
          </p:cNvSpPr>
          <p:nvPr>
            <p:ph idx="1"/>
          </p:nvPr>
        </p:nvSpPr>
        <p:spPr>
          <a:xfrm>
            <a:off x="0" y="1452282"/>
            <a:ext cx="9144000" cy="5202517"/>
          </a:xfrm>
        </p:spPr>
        <p:txBody>
          <a:bodyPr/>
          <a:lstStyle/>
          <a:p>
            <a:endParaRPr lang="en-US" dirty="0" smtClean="0"/>
          </a:p>
          <a:p>
            <a:r>
              <a:rPr lang="en-US" dirty="0" smtClean="0"/>
              <a:t>              </a:t>
            </a:r>
            <a:r>
              <a:rPr lang="en-US" dirty="0"/>
              <a:t>__________________________________________________________________________</a:t>
            </a:r>
          </a:p>
          <a:p>
            <a:pPr marL="0" indent="0">
              <a:buNone/>
            </a:pPr>
            <a:endParaRPr lang="en-US" dirty="0"/>
          </a:p>
          <a:p>
            <a:pPr marL="0" indent="0">
              <a:buNone/>
            </a:pPr>
            <a:r>
              <a:rPr lang="en-US" dirty="0" smtClean="0"/>
              <a:t> </a:t>
            </a:r>
            <a:endParaRPr lang="en-US" dirty="0"/>
          </a:p>
        </p:txBody>
      </p:sp>
      <p:sp>
        <p:nvSpPr>
          <p:cNvPr id="4" name="TextBox 3"/>
          <p:cNvSpPr txBox="1"/>
          <p:nvPr/>
        </p:nvSpPr>
        <p:spPr>
          <a:xfrm rot="19974499">
            <a:off x="1510469" y="2602173"/>
            <a:ext cx="553998" cy="2352333"/>
          </a:xfrm>
          <a:prstGeom prst="rect">
            <a:avLst/>
          </a:prstGeom>
          <a:noFill/>
        </p:spPr>
        <p:txBody>
          <a:bodyPr vert="vert" wrap="square" rtlCol="0">
            <a:spAutoFit/>
          </a:bodyPr>
          <a:lstStyle/>
          <a:p>
            <a:r>
              <a:rPr lang="en-US" sz="2400" b="1" dirty="0">
                <a:solidFill>
                  <a:prstClr val="black"/>
                </a:solidFill>
                <a:latin typeface="Candara"/>
              </a:rPr>
              <a:t>Bullying</a:t>
            </a:r>
          </a:p>
        </p:txBody>
      </p:sp>
      <p:sp>
        <p:nvSpPr>
          <p:cNvPr id="5" name="TextBox 4"/>
          <p:cNvSpPr txBox="1"/>
          <p:nvPr/>
        </p:nvSpPr>
        <p:spPr>
          <a:xfrm rot="19920382">
            <a:off x="2912224" y="2604611"/>
            <a:ext cx="830997" cy="3457964"/>
          </a:xfrm>
          <a:prstGeom prst="rect">
            <a:avLst/>
          </a:prstGeom>
          <a:noFill/>
        </p:spPr>
        <p:txBody>
          <a:bodyPr vert="vert" wrap="square" rtlCol="0">
            <a:spAutoFit/>
          </a:bodyPr>
          <a:lstStyle/>
          <a:p>
            <a:r>
              <a:rPr lang="en-US" sz="2400" b="1" dirty="0">
                <a:solidFill>
                  <a:prstClr val="black"/>
                </a:solidFill>
                <a:latin typeface="Candara"/>
              </a:rPr>
              <a:t>Teen dating violence</a:t>
            </a:r>
          </a:p>
          <a:p>
            <a:endParaRPr lang="en-US" b="1" dirty="0">
              <a:solidFill>
                <a:prstClr val="black"/>
              </a:solidFill>
              <a:latin typeface="Candara"/>
            </a:endParaRPr>
          </a:p>
        </p:txBody>
      </p:sp>
      <p:sp>
        <p:nvSpPr>
          <p:cNvPr id="7" name="TextBox 6"/>
          <p:cNvSpPr txBox="1"/>
          <p:nvPr/>
        </p:nvSpPr>
        <p:spPr>
          <a:xfrm rot="19561314">
            <a:off x="5203120" y="2430360"/>
            <a:ext cx="553998" cy="3567744"/>
          </a:xfrm>
          <a:prstGeom prst="rect">
            <a:avLst/>
          </a:prstGeom>
          <a:noFill/>
        </p:spPr>
        <p:txBody>
          <a:bodyPr vert="vert" wrap="square" rtlCol="0">
            <a:spAutoFit/>
          </a:bodyPr>
          <a:lstStyle/>
          <a:p>
            <a:r>
              <a:rPr lang="en-US" sz="2400" b="1" dirty="0">
                <a:solidFill>
                  <a:prstClr val="black"/>
                </a:solidFill>
                <a:latin typeface="Candara"/>
              </a:rPr>
              <a:t>Intimate Partner Violence</a:t>
            </a:r>
          </a:p>
        </p:txBody>
      </p:sp>
      <p:sp>
        <p:nvSpPr>
          <p:cNvPr id="8" name="TextBox 7"/>
          <p:cNvSpPr txBox="1"/>
          <p:nvPr/>
        </p:nvSpPr>
        <p:spPr>
          <a:xfrm rot="19477604">
            <a:off x="6719389" y="2632167"/>
            <a:ext cx="553998" cy="1707207"/>
          </a:xfrm>
          <a:prstGeom prst="rect">
            <a:avLst/>
          </a:prstGeom>
          <a:noFill/>
        </p:spPr>
        <p:txBody>
          <a:bodyPr vert="vert" wrap="square" rtlCol="0">
            <a:spAutoFit/>
          </a:bodyPr>
          <a:lstStyle/>
          <a:p>
            <a:r>
              <a:rPr lang="en-US" sz="2400" b="1" dirty="0">
                <a:solidFill>
                  <a:prstClr val="black"/>
                </a:solidFill>
                <a:latin typeface="Candara"/>
              </a:rPr>
              <a:t>Elder Abuse</a:t>
            </a:r>
          </a:p>
        </p:txBody>
      </p:sp>
      <p:cxnSp>
        <p:nvCxnSpPr>
          <p:cNvPr id="10" name="Straight Connector 9"/>
          <p:cNvCxnSpPr/>
          <p:nvPr/>
        </p:nvCxnSpPr>
        <p:spPr>
          <a:xfrm flipH="1">
            <a:off x="1257300" y="2184400"/>
            <a:ext cx="12700" cy="441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2563370" y="2218361"/>
            <a:ext cx="12700" cy="441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4610904" y="2218361"/>
            <a:ext cx="12700" cy="4416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6591300" y="2262645"/>
            <a:ext cx="12700" cy="44169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557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800" b="1" i="0" u="none" strike="noStrike" cap="none" baseline="0" dirty="0">
                <a:solidFill>
                  <a:schemeClr val="dk1"/>
                </a:solidFill>
                <a:latin typeface="Calibri"/>
                <a:ea typeface="Calibri"/>
                <a:cs typeface="Calibri"/>
                <a:sym typeface="Calibri"/>
                <a:rtl val="0"/>
              </a:rPr>
              <a:t>What is dating violence?</a:t>
            </a:r>
          </a:p>
        </p:txBody>
      </p:sp>
      <p:sp>
        <p:nvSpPr>
          <p:cNvPr id="61" name="Shape 61"/>
          <p:cNvSpPr txBox="1">
            <a:spLocks noGrp="1"/>
          </p:cNvSpPr>
          <p:nvPr>
            <p:ph type="body" idx="1"/>
          </p:nvPr>
        </p:nvSpPr>
        <p:spPr>
          <a:xfrm>
            <a:off x="457200" y="1600200"/>
            <a:ext cx="8229600" cy="49675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000" b="0" i="1" u="none" strike="noStrike" cap="none" baseline="0" dirty="0">
                <a:solidFill>
                  <a:schemeClr val="dk1"/>
                </a:solidFill>
                <a:latin typeface="Calibri"/>
                <a:ea typeface="Calibri"/>
                <a:cs typeface="Calibri"/>
                <a:sym typeface="Calibri"/>
                <a:rtl val="0"/>
              </a:rPr>
              <a:t>Dating violence is controlling, abusive, and aggressive behavior in a romantic relationship. It can happen in straight or gay </a:t>
            </a:r>
            <a:r>
              <a:rPr lang="en" sz="4000" b="0" i="1" u="none" strike="noStrike" cap="none" baseline="0" dirty="0" smtClean="0">
                <a:solidFill>
                  <a:schemeClr val="dk1"/>
                </a:solidFill>
                <a:latin typeface="Calibri"/>
                <a:ea typeface="Calibri"/>
                <a:cs typeface="Calibri"/>
                <a:sym typeface="Calibri"/>
                <a:rtl val="0"/>
              </a:rPr>
              <a:t>(or other) relationships. </a:t>
            </a:r>
            <a:r>
              <a:rPr lang="en" sz="4000" b="0" i="1" u="none" strike="noStrike" cap="none" baseline="0" dirty="0">
                <a:solidFill>
                  <a:schemeClr val="dk1"/>
                </a:solidFill>
                <a:latin typeface="Calibri"/>
                <a:ea typeface="Calibri"/>
                <a:cs typeface="Calibri"/>
                <a:sym typeface="Calibri"/>
                <a:rtl val="0"/>
              </a:rPr>
              <a:t>It can include verbal, emotional, physical, or sexual abuse, or a combination. </a:t>
            </a:r>
          </a:p>
          <a:p>
            <a:pPr marL="0" marR="0" lvl="0" indent="0" algn="r" rtl="0">
              <a:lnSpc>
                <a:spcPct val="100000"/>
              </a:lnSpc>
              <a:spcBef>
                <a:spcPts val="0"/>
              </a:spcBef>
              <a:spcAft>
                <a:spcPts val="0"/>
              </a:spcAft>
              <a:buClr>
                <a:schemeClr val="dk1"/>
              </a:buClr>
              <a:buSzPct val="25000"/>
              <a:buFont typeface="Calibri"/>
              <a:buNone/>
            </a:pPr>
            <a:r>
              <a:rPr lang="en" sz="4000" b="0" i="0" u="none" strike="noStrike" cap="none" baseline="0" dirty="0">
                <a:solidFill>
                  <a:schemeClr val="dk1"/>
                </a:solidFill>
                <a:latin typeface="Calibri"/>
                <a:ea typeface="Calibri"/>
                <a:cs typeface="Calibri"/>
                <a:sym typeface="Calibri"/>
                <a:rtl val="0"/>
              </a:rPr>
              <a:t>--</a:t>
            </a:r>
            <a:r>
              <a:rPr lang="en" sz="4000" b="0" i="0" u="sng" strike="noStrike" cap="none" baseline="0" dirty="0">
                <a:solidFill>
                  <a:schemeClr val="hlink"/>
                </a:solidFill>
                <a:latin typeface="Calibri"/>
                <a:ea typeface="Calibri"/>
                <a:cs typeface="Calibri"/>
                <a:sym typeface="Calibri"/>
                <a:hlinkClick r:id="rId3"/>
                <a:rtl val="0"/>
              </a:rPr>
              <a:t>National Center for Victims of Crime</a:t>
            </a:r>
          </a:p>
        </p:txBody>
      </p:sp>
    </p:spTree>
    <p:extLst>
      <p:ext uri="{BB962C8B-B14F-4D97-AF65-F5344CB8AC3E}">
        <p14:creationId xmlns:p14="http://schemas.microsoft.com/office/powerpoint/2010/main" val="3616016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Shape 93"/>
          <p:cNvPicPr preferRelativeResize="0"/>
          <p:nvPr/>
        </p:nvPicPr>
        <p:blipFill rotWithShape="1">
          <a:blip r:embed="rId3">
            <a:alphaModFix/>
          </a:blip>
          <a:srcRect/>
          <a:stretch/>
        </p:blipFill>
        <p:spPr>
          <a:xfrm>
            <a:off x="762001" y="364262"/>
            <a:ext cx="7705724" cy="6319965"/>
          </a:xfrm>
          <a:prstGeom prst="rect">
            <a:avLst/>
          </a:prstGeom>
          <a:noFill/>
          <a:ln>
            <a:noFill/>
          </a:ln>
        </p:spPr>
      </p:pic>
    </p:spTree>
    <p:extLst>
      <p:ext uri="{BB962C8B-B14F-4D97-AF65-F5344CB8AC3E}">
        <p14:creationId xmlns:p14="http://schemas.microsoft.com/office/powerpoint/2010/main" val="1378972298"/>
      </p:ext>
    </p:extLst>
  </p:cSld>
  <p:clrMapOvr>
    <a:masterClrMapping/>
  </p:clrMapOvr>
  <p:transition spd="slow">
    <p:wheel spokes="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57200" y="-781050"/>
            <a:ext cx="8229600" cy="763905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6000" b="1" i="0" u="none" strike="noStrike" cap="none" baseline="0" dirty="0">
                <a:solidFill>
                  <a:schemeClr val="dk1"/>
                </a:solidFill>
                <a:latin typeface="Calibri"/>
                <a:ea typeface="Calibri"/>
                <a:cs typeface="Calibri"/>
                <a:sym typeface="Calibri"/>
                <a:rtl val="0"/>
              </a:rPr>
              <a:t>Why do you think people stay in abusive relationships</a:t>
            </a:r>
            <a:r>
              <a:rPr lang="en" sz="6000" b="1" i="0" u="none" strike="noStrike" cap="none" baseline="0" dirty="0" smtClean="0">
                <a:solidFill>
                  <a:schemeClr val="dk1"/>
                </a:solidFill>
                <a:latin typeface="Calibri"/>
                <a:ea typeface="Calibri"/>
                <a:cs typeface="Calibri"/>
                <a:sym typeface="Calibri"/>
                <a:rtl val="0"/>
              </a:rPr>
              <a:t>?</a:t>
            </a:r>
            <a:br>
              <a:rPr lang="en" sz="6000" b="1" i="0" u="none" strike="noStrike" cap="none" baseline="0" dirty="0" smtClean="0">
                <a:solidFill>
                  <a:schemeClr val="dk1"/>
                </a:solidFill>
                <a:latin typeface="Calibri"/>
                <a:ea typeface="Calibri"/>
                <a:cs typeface="Calibri"/>
                <a:sym typeface="Calibri"/>
                <a:rtl val="0"/>
              </a:rPr>
            </a:br>
            <a:r>
              <a:rPr lang="en" sz="4800" b="1" dirty="0" smtClean="0">
                <a:solidFill>
                  <a:schemeClr val="dk1"/>
                </a:solidFill>
                <a:latin typeface="Calibri"/>
                <a:ea typeface="Calibri"/>
                <a:cs typeface="Calibri"/>
                <a:sym typeface="Calibri"/>
              </a:rPr>
              <a:t>Here are just some </a:t>
            </a:r>
            <a:br>
              <a:rPr lang="en" sz="4800" b="1" dirty="0" smtClean="0">
                <a:solidFill>
                  <a:schemeClr val="dk1"/>
                </a:solidFill>
                <a:latin typeface="Calibri"/>
                <a:ea typeface="Calibri"/>
                <a:cs typeface="Calibri"/>
                <a:sym typeface="Calibri"/>
              </a:rPr>
            </a:br>
            <a:r>
              <a:rPr lang="en" sz="4800" b="1" dirty="0" smtClean="0">
                <a:solidFill>
                  <a:schemeClr val="dk1"/>
                </a:solidFill>
                <a:latin typeface="Calibri"/>
                <a:ea typeface="Calibri"/>
                <a:cs typeface="Calibri"/>
                <a:sym typeface="Calibri"/>
              </a:rPr>
              <a:t>of the reasons.</a:t>
            </a:r>
            <a:endParaRPr lang="en" sz="6000" b="1"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506539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0" y="-571600"/>
            <a:ext cx="8229600" cy="11432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3600" b="1" i="0" u="none" strike="noStrike" cap="none" baseline="0" dirty="0">
                <a:solidFill>
                  <a:schemeClr val="dk1"/>
                </a:solidFill>
                <a:latin typeface="Calibri"/>
                <a:ea typeface="Calibri"/>
                <a:cs typeface="Calibri"/>
                <a:sym typeface="Calibri"/>
                <a:rtl val="0"/>
              </a:rPr>
              <a:t>“Who would have believed me?”</a:t>
            </a:r>
          </a:p>
        </p:txBody>
      </p:sp>
      <p:sp>
        <p:nvSpPr>
          <p:cNvPr id="485" name="Shape 485"/>
          <p:cNvSpPr txBox="1"/>
          <p:nvPr/>
        </p:nvSpPr>
        <p:spPr>
          <a:xfrm>
            <a:off x="2501900" y="1223633"/>
            <a:ext cx="6642100" cy="4917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dk1"/>
              </a:buClr>
              <a:buSzPct val="25000"/>
              <a:buFont typeface="Calibri"/>
              <a:buNone/>
            </a:pPr>
            <a:r>
              <a:rPr lang="en" sz="2700" b="0" i="1" u="none" strike="noStrike" cap="none" baseline="0" dirty="0">
                <a:solidFill>
                  <a:schemeClr val="dk1"/>
                </a:solidFill>
                <a:latin typeface="Calibri"/>
                <a:ea typeface="Calibri"/>
                <a:cs typeface="Calibri"/>
                <a:sym typeface="Calibri"/>
                <a:rtl val="0"/>
              </a:rPr>
              <a:t>“I didn’t want to tell any of my friends what my boyfriend was really like. Who would have believed me? I was supposed to be smart, and smart people don’t get into abusive relationships, do they? So I said everything was okay. Great, even. I talked about all his good qualities and hid the bad ones</a:t>
            </a:r>
            <a:r>
              <a:rPr lang="en" sz="2700" b="0" i="1" u="none" strike="noStrike" cap="none" baseline="0" dirty="0" smtClean="0">
                <a:solidFill>
                  <a:schemeClr val="dk1"/>
                </a:solidFill>
                <a:latin typeface="Calibri"/>
                <a:ea typeface="Calibri"/>
                <a:cs typeface="Calibri"/>
                <a:sym typeface="Calibri"/>
                <a:rtl val="0"/>
              </a:rPr>
              <a:t>.</a:t>
            </a:r>
            <a:endParaRPr lang="en-US" sz="2700" b="0" i="1" u="none" strike="noStrike" cap="none" baseline="0" dirty="0" smtClean="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endParaRPr lang="en-US" sz="2700" i="1"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 sz="2700" b="0" i="1" u="none" strike="noStrike" cap="none" baseline="0" dirty="0" smtClean="0">
                <a:solidFill>
                  <a:schemeClr val="dk1"/>
                </a:solidFill>
                <a:latin typeface="Calibri"/>
                <a:ea typeface="Calibri"/>
                <a:cs typeface="Calibri"/>
                <a:sym typeface="Calibri"/>
                <a:rtl val="0"/>
              </a:rPr>
              <a:t> </a:t>
            </a:r>
            <a:r>
              <a:rPr lang="en" sz="2700" b="0" i="1" u="none" strike="noStrike" cap="none" baseline="0" dirty="0">
                <a:solidFill>
                  <a:schemeClr val="dk1"/>
                </a:solidFill>
                <a:latin typeface="Calibri"/>
                <a:ea typeface="Calibri"/>
                <a:cs typeface="Calibri"/>
                <a:sym typeface="Calibri"/>
                <a:rtl val="0"/>
              </a:rPr>
              <a:t>Even if they did believe me, I didn’t want anybody to think I was dumb for not leaving him. I didn’t want them to ask me how I got into this in the first place, because the truth was that I didn’t know. It would probably seem so obvious to them, and I’d feel so embarrassed that I hadn’t seen the signs.”</a:t>
            </a:r>
          </a:p>
        </p:txBody>
      </p:sp>
      <p:pic>
        <p:nvPicPr>
          <p:cNvPr id="486" name="Shape 486"/>
          <p:cNvPicPr preferRelativeResize="0"/>
          <p:nvPr/>
        </p:nvPicPr>
        <p:blipFill rotWithShape="1">
          <a:blip r:embed="rId3">
            <a:alphaModFix/>
          </a:blip>
          <a:srcRect/>
          <a:stretch/>
        </p:blipFill>
        <p:spPr>
          <a:xfrm>
            <a:off x="-17940" y="2171700"/>
            <a:ext cx="2519840" cy="2943727"/>
          </a:xfrm>
          <a:prstGeom prst="rect">
            <a:avLst/>
          </a:prstGeom>
          <a:noFill/>
          <a:ln>
            <a:noFill/>
          </a:ln>
        </p:spPr>
      </p:pic>
    </p:spTree>
    <p:extLst>
      <p:ext uri="{BB962C8B-B14F-4D97-AF65-F5344CB8AC3E}">
        <p14:creationId xmlns:p14="http://schemas.microsoft.com/office/powerpoint/2010/main" val="261983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133350" y="0"/>
            <a:ext cx="8915400" cy="1514475"/>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4800" b="1" i="0" u="none" strike="noStrike" cap="none" baseline="0" dirty="0" smtClean="0">
                <a:solidFill>
                  <a:schemeClr val="dk1"/>
                </a:solidFill>
                <a:latin typeface="Calibri"/>
                <a:ea typeface="Calibri"/>
                <a:cs typeface="Calibri"/>
                <a:sym typeface="Calibri"/>
                <a:rtl val="0"/>
              </a:rPr>
              <a:t>WHY DO PEOPLE STAY IN    ABUSIVE RELATIONSHIPS?</a:t>
            </a:r>
            <a:endParaRPr lang="en" sz="4800" b="1" i="0" u="none" strike="noStrike" cap="none" baseline="0" dirty="0">
              <a:solidFill>
                <a:schemeClr val="dk1"/>
              </a:solidFill>
              <a:latin typeface="Calibri"/>
              <a:ea typeface="Calibri"/>
              <a:cs typeface="Calibri"/>
              <a:sym typeface="Calibri"/>
              <a:rtl val="0"/>
            </a:endParaRPr>
          </a:p>
        </p:txBody>
      </p:sp>
      <p:sp>
        <p:nvSpPr>
          <p:cNvPr id="455" name="Shape 455"/>
          <p:cNvSpPr txBox="1">
            <a:spLocks noGrp="1"/>
          </p:cNvSpPr>
          <p:nvPr>
            <p:ph type="body" idx="1"/>
          </p:nvPr>
        </p:nvSpPr>
        <p:spPr>
          <a:xfrm>
            <a:off x="133350" y="1371600"/>
            <a:ext cx="8915400" cy="5486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200" b="0" i="1" u="none" strike="noStrike" cap="none" baseline="0" dirty="0">
                <a:solidFill>
                  <a:schemeClr val="dk1"/>
                </a:solidFill>
                <a:latin typeface="Calibri"/>
                <a:ea typeface="Calibri"/>
                <a:cs typeface="Calibri"/>
                <a:sym typeface="Calibri"/>
                <a:rtl val="0"/>
              </a:rPr>
              <a:t>Leaving is not always easy...</a:t>
            </a:r>
          </a:p>
          <a:p>
            <a:pPr marL="457200" lvl="0" indent="-419100">
              <a:buSzPct val="100000"/>
              <a:buFont typeface="Arial"/>
              <a:buChar char="●"/>
            </a:pPr>
            <a:r>
              <a:rPr lang="en" sz="3600" b="0" i="0" u="none" strike="noStrike" cap="none" baseline="0" dirty="0" smtClean="0">
                <a:solidFill>
                  <a:schemeClr val="dk1"/>
                </a:solidFill>
                <a:latin typeface="Calibri"/>
                <a:ea typeface="Calibri"/>
                <a:cs typeface="Calibri"/>
                <a:sym typeface="Calibri"/>
                <a:rtl val="0"/>
              </a:rPr>
              <a:t>Sometimes </a:t>
            </a:r>
            <a:r>
              <a:rPr lang="en" sz="3600" b="0" i="0" u="none" strike="noStrike" cap="none" baseline="0" dirty="0">
                <a:solidFill>
                  <a:schemeClr val="dk1"/>
                </a:solidFill>
                <a:latin typeface="Calibri"/>
                <a:ea typeface="Calibri"/>
                <a:cs typeface="Calibri"/>
                <a:sym typeface="Calibri"/>
                <a:rtl val="0"/>
              </a:rPr>
              <a:t>people don’t even realize they’re being </a:t>
            </a:r>
            <a:r>
              <a:rPr lang="en" sz="3600" b="0" i="0" u="none" strike="noStrike" cap="none" baseline="0" dirty="0" smtClean="0">
                <a:solidFill>
                  <a:schemeClr val="dk1"/>
                </a:solidFill>
                <a:latin typeface="Calibri"/>
                <a:ea typeface="Calibri"/>
                <a:cs typeface="Calibri"/>
                <a:sym typeface="Calibri"/>
                <a:rtl val="0"/>
              </a:rPr>
              <a:t>abused because they have learned that this kind of treatment is normal, OK, and should be expected. </a:t>
            </a:r>
            <a:r>
              <a:rPr lang="en-US" sz="3600" b="0" i="0" u="none" strike="noStrike" cap="none" baseline="0" dirty="0" smtClean="0">
                <a:solidFill>
                  <a:schemeClr val="dk1"/>
                </a:solidFill>
                <a:latin typeface="Calibri"/>
                <a:ea typeface="Calibri"/>
                <a:cs typeface="Calibri"/>
                <a:sym typeface="Calibri"/>
                <a:rtl val="0"/>
              </a:rPr>
              <a:t> </a:t>
            </a:r>
            <a:r>
              <a:rPr lang="en" sz="3600" dirty="0" smtClean="0">
                <a:solidFill>
                  <a:schemeClr val="dk1"/>
                </a:solidFill>
                <a:latin typeface="Calibri"/>
                <a:ea typeface="Calibri"/>
                <a:cs typeface="Calibri"/>
                <a:sym typeface="Calibri"/>
              </a:rPr>
              <a:t> </a:t>
            </a:r>
          </a:p>
        </p:txBody>
      </p:sp>
      <p:pic>
        <p:nvPicPr>
          <p:cNvPr id="5" name="Picture 4"/>
          <p:cNvPicPr>
            <a:picLocks noChangeAspect="1"/>
          </p:cNvPicPr>
          <p:nvPr/>
        </p:nvPicPr>
        <p:blipFill>
          <a:blip r:embed="rId3">
            <a:duotone>
              <a:prstClr val="black"/>
              <a:srgbClr val="D9C3A5">
                <a:tint val="50000"/>
                <a:satMod val="180000"/>
              </a:srgbClr>
            </a:duotone>
          </a:blip>
          <a:stretch>
            <a:fillRect/>
          </a:stretch>
        </p:blipFill>
        <p:spPr>
          <a:xfrm>
            <a:off x="2726598" y="4433473"/>
            <a:ext cx="3236868" cy="2424527"/>
          </a:xfrm>
          <a:prstGeom prst="rect">
            <a:avLst/>
          </a:prstGeom>
        </p:spPr>
      </p:pic>
    </p:spTree>
    <p:extLst>
      <p:ext uri="{BB962C8B-B14F-4D97-AF65-F5344CB8AC3E}">
        <p14:creationId xmlns:p14="http://schemas.microsoft.com/office/powerpoint/2010/main" val="957856658"/>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 y="0"/>
            <a:ext cx="9229725" cy="1417637"/>
          </a:xfrm>
        </p:spPr>
        <p:txBody>
          <a:bodyPr/>
          <a:lstStyle/>
          <a:p>
            <a:pPr algn="ctr"/>
            <a:r>
              <a:rPr lang="en" sz="4400" b="1" dirty="0">
                <a:solidFill>
                  <a:schemeClr val="dk1"/>
                </a:solidFill>
                <a:latin typeface="Calibri"/>
                <a:ea typeface="Calibri"/>
                <a:cs typeface="Calibri"/>
                <a:sym typeface="Calibri"/>
              </a:rPr>
              <a:t>WHY DO PEOPLE STAY IN   </a:t>
            </a:r>
            <a:r>
              <a:rPr lang="en" sz="4400" b="1" dirty="0" smtClean="0">
                <a:solidFill>
                  <a:schemeClr val="dk1"/>
                </a:solidFill>
                <a:latin typeface="Calibri"/>
                <a:ea typeface="Calibri"/>
                <a:cs typeface="Calibri"/>
                <a:sym typeface="Calibri"/>
              </a:rPr>
              <a:t>        </a:t>
            </a:r>
            <a:r>
              <a:rPr lang="en" sz="4400" b="1" dirty="0">
                <a:solidFill>
                  <a:schemeClr val="dk1"/>
                </a:solidFill>
                <a:latin typeface="Calibri"/>
                <a:ea typeface="Calibri"/>
                <a:cs typeface="Calibri"/>
                <a:sym typeface="Calibri"/>
              </a:rPr>
              <a:t>ABUSIVE RELATIONSHIPS?</a:t>
            </a:r>
            <a:endParaRPr lang="en-US" sz="4400" dirty="0"/>
          </a:p>
        </p:txBody>
      </p:sp>
      <p:sp>
        <p:nvSpPr>
          <p:cNvPr id="3" name="Text Placeholder 2"/>
          <p:cNvSpPr>
            <a:spLocks noGrp="1"/>
          </p:cNvSpPr>
          <p:nvPr>
            <p:ph type="body" idx="1"/>
          </p:nvPr>
        </p:nvSpPr>
        <p:spPr>
          <a:xfrm>
            <a:off x="266700" y="1314450"/>
            <a:ext cx="5981700" cy="5543550"/>
          </a:xfrm>
        </p:spPr>
        <p:txBody>
          <a:bodyPr/>
          <a:lstStyle/>
          <a:p>
            <a:pPr marL="38100" lvl="0">
              <a:buSzPct val="100000"/>
            </a:pPr>
            <a:r>
              <a:rPr lang="en" sz="3600" dirty="0" smtClean="0">
                <a:solidFill>
                  <a:schemeClr val="dk1"/>
                </a:solidFill>
                <a:latin typeface="Calibri"/>
                <a:ea typeface="Calibri"/>
                <a:cs typeface="Calibri"/>
                <a:sym typeface="Calibri"/>
              </a:rPr>
              <a:t>Sometimes the abusive person is like Dr. Jekyll, very nice, especially at first and in front of others.  Then he or she turns into Mr. or Ms. Hyde, mean and cruel, often in private.  So the mistreated person feels that no one will believe him or her about the abuse.  </a:t>
            </a:r>
          </a:p>
        </p:txBody>
      </p:sp>
      <p:sp>
        <p:nvSpPr>
          <p:cNvPr id="4" name="Text Placeholder 3"/>
          <p:cNvSpPr>
            <a:spLocks noGrp="1"/>
          </p:cNvSpPr>
          <p:nvPr>
            <p:ph type="body" idx="2"/>
          </p:nvPr>
        </p:nvSpPr>
        <p:spPr>
          <a:xfrm flipH="1">
            <a:off x="6376984" y="1600203"/>
            <a:ext cx="2700337" cy="4967572"/>
          </a:xfrm>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985" y="1743075"/>
            <a:ext cx="2733674"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36511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7"/>
          </a:xfrm>
        </p:spPr>
        <p:txBody>
          <a:bodyPr/>
          <a:lstStyle/>
          <a:p>
            <a:pPr algn="ctr"/>
            <a:r>
              <a:rPr lang="en" sz="4400" b="1" dirty="0">
                <a:solidFill>
                  <a:schemeClr val="dk1"/>
                </a:solidFill>
                <a:latin typeface="Calibri"/>
                <a:ea typeface="Calibri"/>
                <a:cs typeface="Calibri"/>
                <a:sym typeface="Calibri"/>
              </a:rPr>
              <a:t>WHY DO PEOPLE STAY IN  </a:t>
            </a:r>
            <a:r>
              <a:rPr lang="en" sz="4400" b="1" dirty="0" smtClean="0">
                <a:solidFill>
                  <a:schemeClr val="dk1"/>
                </a:solidFill>
                <a:latin typeface="Calibri"/>
                <a:ea typeface="Calibri"/>
                <a:cs typeface="Calibri"/>
                <a:sym typeface="Calibri"/>
              </a:rPr>
              <a:t>        </a:t>
            </a:r>
            <a:r>
              <a:rPr lang="en" sz="4400" b="1" dirty="0">
                <a:solidFill>
                  <a:schemeClr val="dk1"/>
                </a:solidFill>
                <a:latin typeface="Calibri"/>
                <a:ea typeface="Calibri"/>
                <a:cs typeface="Calibri"/>
                <a:sym typeface="Calibri"/>
              </a:rPr>
              <a:t>ABUSIVE RELATIONSHIPS?</a:t>
            </a:r>
            <a:endParaRPr lang="en-US" sz="4400" dirty="0"/>
          </a:p>
        </p:txBody>
      </p:sp>
      <p:sp>
        <p:nvSpPr>
          <p:cNvPr id="3" name="Text Placeholder 2"/>
          <p:cNvSpPr>
            <a:spLocks noGrp="1"/>
          </p:cNvSpPr>
          <p:nvPr>
            <p:ph type="body" idx="1"/>
          </p:nvPr>
        </p:nvSpPr>
        <p:spPr>
          <a:xfrm>
            <a:off x="95250" y="1417637"/>
            <a:ext cx="6715125" cy="5150139"/>
          </a:xfrm>
        </p:spPr>
        <p:txBody>
          <a:bodyPr/>
          <a:lstStyle/>
          <a:p>
            <a:r>
              <a:rPr lang="en-US" sz="3200" dirty="0" smtClean="0"/>
              <a:t>Often the person who is doing the mistreatment blames the mistreated person for causing it and says that if the “victim” would only change, he or she wouldn’t hit or be mean etc. So the mistreated person comes to believe if only, for instance, she would change, he wouldn’t be so mean.  But that’s just not true because it’s the person behaving abusively who has the problem. </a:t>
            </a:r>
            <a:endParaRPr lang="en-US" sz="3200" dirty="0"/>
          </a:p>
          <a:p>
            <a:endParaRPr lang="en-US" sz="3200" dirty="0"/>
          </a:p>
        </p:txBody>
      </p:sp>
      <p:sp>
        <p:nvSpPr>
          <p:cNvPr id="4" name="Text Placeholder 3"/>
          <p:cNvSpPr>
            <a:spLocks noGrp="1"/>
          </p:cNvSpPr>
          <p:nvPr>
            <p:ph type="body" idx="2"/>
          </p:nvPr>
        </p:nvSpPr>
        <p:spPr>
          <a:xfrm>
            <a:off x="6810374" y="1600203"/>
            <a:ext cx="1876421" cy="3419473"/>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1600204"/>
            <a:ext cx="2333624" cy="305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967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0"/>
            <a:ext cx="9001125" cy="1323975"/>
          </a:xfrm>
        </p:spPr>
        <p:txBody>
          <a:bodyPr/>
          <a:lstStyle/>
          <a:p>
            <a:pPr algn="ctr"/>
            <a:r>
              <a:rPr lang="en" sz="4400" b="1" dirty="0">
                <a:solidFill>
                  <a:schemeClr val="dk1"/>
                </a:solidFill>
                <a:latin typeface="Calibri"/>
                <a:ea typeface="Calibri"/>
                <a:cs typeface="Calibri"/>
                <a:sym typeface="Calibri"/>
              </a:rPr>
              <a:t>WHY DO PEOPLE STAY IN    </a:t>
            </a:r>
            <a:r>
              <a:rPr lang="en" sz="4400" b="1" dirty="0" smtClean="0">
                <a:solidFill>
                  <a:schemeClr val="dk1"/>
                </a:solidFill>
                <a:latin typeface="Calibri"/>
                <a:ea typeface="Calibri"/>
                <a:cs typeface="Calibri"/>
                <a:sym typeface="Calibri"/>
              </a:rPr>
              <a:t>     ABUSIVE </a:t>
            </a:r>
            <a:r>
              <a:rPr lang="en" sz="4400" b="1" dirty="0">
                <a:solidFill>
                  <a:schemeClr val="dk1"/>
                </a:solidFill>
                <a:latin typeface="Calibri"/>
                <a:ea typeface="Calibri"/>
                <a:cs typeface="Calibri"/>
                <a:sym typeface="Calibri"/>
              </a:rPr>
              <a:t>RELATIONSHIPS?</a:t>
            </a:r>
            <a:endParaRPr lang="en-US" sz="4400" dirty="0"/>
          </a:p>
        </p:txBody>
      </p:sp>
      <p:sp>
        <p:nvSpPr>
          <p:cNvPr id="3" name="Text Placeholder 2"/>
          <p:cNvSpPr>
            <a:spLocks noGrp="1"/>
          </p:cNvSpPr>
          <p:nvPr>
            <p:ph type="body" idx="1"/>
          </p:nvPr>
        </p:nvSpPr>
        <p:spPr>
          <a:xfrm>
            <a:off x="0" y="1323975"/>
            <a:ext cx="7267574" cy="5243800"/>
          </a:xfrm>
        </p:spPr>
        <p:txBody>
          <a:bodyPr/>
          <a:lstStyle/>
          <a:p>
            <a:pPr marL="457200" indent="-457200">
              <a:buFont typeface="Wingdings" panose="05000000000000000000" pitchFamily="2" charset="2"/>
              <a:buChar char="§"/>
            </a:pPr>
            <a:r>
              <a:rPr lang="en-US" sz="3000" dirty="0" smtClean="0"/>
              <a:t>Love! And because they think they can change the other person. i.e., that if they just figure out what the other person wants and act that way, the other person will stop being mean and just be nice.</a:t>
            </a:r>
          </a:p>
          <a:p>
            <a:pPr marL="457200" indent="-457200">
              <a:buFont typeface="Wingdings" panose="05000000000000000000" pitchFamily="2" charset="2"/>
              <a:buChar char="§"/>
            </a:pPr>
            <a:r>
              <a:rPr lang="en-US" sz="3000" dirty="0" smtClean="0"/>
              <a:t>They love Dr. Jekyll, and just want him. But they don’t really have the power to get rid of Mr. Hyde.  Only the other person can control Mr. Hyde, and sometimes they never do.  </a:t>
            </a:r>
          </a:p>
          <a:p>
            <a:endParaRPr lang="en-US" sz="3200" dirty="0"/>
          </a:p>
        </p:txBody>
      </p:sp>
      <p:sp>
        <p:nvSpPr>
          <p:cNvPr id="4" name="Text Placeholder 3"/>
          <p:cNvSpPr>
            <a:spLocks noGrp="1"/>
          </p:cNvSpPr>
          <p:nvPr>
            <p:ph type="body" idx="2"/>
          </p:nvPr>
        </p:nvSpPr>
        <p:spPr>
          <a:xfrm flipH="1">
            <a:off x="7362825" y="1600203"/>
            <a:ext cx="1781174" cy="2752722"/>
          </a:xfr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7574" y="1500189"/>
            <a:ext cx="1943101" cy="267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4001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210675" cy="1352550"/>
          </a:xfrm>
        </p:spPr>
        <p:txBody>
          <a:bodyPr/>
          <a:lstStyle/>
          <a:p>
            <a:pPr algn="ctr"/>
            <a:r>
              <a:rPr lang="en" sz="4400" b="1" dirty="0">
                <a:solidFill>
                  <a:schemeClr val="dk1"/>
                </a:solidFill>
                <a:latin typeface="Calibri"/>
                <a:ea typeface="Calibri"/>
                <a:cs typeface="Calibri"/>
                <a:sym typeface="Calibri"/>
              </a:rPr>
              <a:t>WHY DO PEOPLE STAY IN  </a:t>
            </a:r>
            <a:r>
              <a:rPr lang="en" sz="4400" b="1" dirty="0" smtClean="0">
                <a:solidFill>
                  <a:schemeClr val="dk1"/>
                </a:solidFill>
                <a:latin typeface="Calibri"/>
                <a:ea typeface="Calibri"/>
                <a:cs typeface="Calibri"/>
                <a:sym typeface="Calibri"/>
              </a:rPr>
              <a:t>        </a:t>
            </a:r>
            <a:r>
              <a:rPr lang="en" sz="4400" b="1" dirty="0">
                <a:solidFill>
                  <a:schemeClr val="dk1"/>
                </a:solidFill>
                <a:latin typeface="Calibri"/>
                <a:ea typeface="Calibri"/>
                <a:cs typeface="Calibri"/>
                <a:sym typeface="Calibri"/>
              </a:rPr>
              <a:t>ABUSIVE RELATIONSHIPS?</a:t>
            </a:r>
            <a:endParaRPr lang="en-US" sz="4400" dirty="0"/>
          </a:p>
        </p:txBody>
      </p:sp>
      <p:sp>
        <p:nvSpPr>
          <p:cNvPr id="3" name="Text Placeholder 2"/>
          <p:cNvSpPr>
            <a:spLocks noGrp="1"/>
          </p:cNvSpPr>
          <p:nvPr>
            <p:ph type="body" idx="1"/>
          </p:nvPr>
        </p:nvSpPr>
        <p:spPr>
          <a:xfrm>
            <a:off x="114301" y="1352550"/>
            <a:ext cx="8934450" cy="5215225"/>
          </a:xfrm>
        </p:spPr>
        <p:txBody>
          <a:bodyPr/>
          <a:lstStyle/>
          <a:p>
            <a:pPr marL="457200" lvl="0" indent="-419100">
              <a:buClr>
                <a:srgbClr val="000000"/>
              </a:buClr>
              <a:buSzPct val="100000"/>
              <a:buFont typeface="Arial"/>
              <a:buChar char="●"/>
            </a:pPr>
            <a:endParaRPr lang="en-US" sz="3200" dirty="0" smtClean="0">
              <a:latin typeface="Calibri"/>
              <a:ea typeface="Calibri"/>
              <a:cs typeface="Calibri"/>
              <a:sym typeface="Calibri"/>
            </a:endParaRPr>
          </a:p>
          <a:p>
            <a:pPr marL="38100" lvl="0">
              <a:buClr>
                <a:srgbClr val="000000"/>
              </a:buClr>
              <a:buSzPct val="100000"/>
            </a:pPr>
            <a:endParaRPr lang="en-US" sz="3200" dirty="0" smtClean="0">
              <a:latin typeface="Calibri"/>
              <a:ea typeface="Calibri"/>
              <a:cs typeface="Calibri"/>
              <a:sym typeface="Calibri"/>
            </a:endParaRPr>
          </a:p>
          <a:p>
            <a:pPr marL="457200" lvl="0" indent="-419100">
              <a:buClr>
                <a:srgbClr val="000000"/>
              </a:buClr>
              <a:buSzPct val="100000"/>
              <a:buFont typeface="Arial"/>
              <a:buChar char="●"/>
            </a:pPr>
            <a:endParaRPr lang="en-US" sz="3200" dirty="0">
              <a:latin typeface="Calibri"/>
              <a:ea typeface="Calibri"/>
              <a:cs typeface="Calibri"/>
              <a:sym typeface="Calibri"/>
            </a:endParaRPr>
          </a:p>
          <a:p>
            <a:pPr marL="457200" lvl="0" indent="-419100">
              <a:buClr>
                <a:srgbClr val="000000"/>
              </a:buClr>
              <a:buSzPct val="100000"/>
              <a:buFont typeface="Arial"/>
              <a:buChar char="●"/>
            </a:pPr>
            <a:endParaRPr lang="en-US" sz="3200" dirty="0" smtClean="0">
              <a:latin typeface="Calibri"/>
              <a:ea typeface="Calibri"/>
              <a:cs typeface="Calibri"/>
              <a:sym typeface="Calibri"/>
            </a:endParaRPr>
          </a:p>
          <a:p>
            <a:pPr marL="38100" lvl="0">
              <a:buClr>
                <a:srgbClr val="000000"/>
              </a:buClr>
              <a:buSzPct val="100000"/>
            </a:pPr>
            <a:r>
              <a:rPr lang="en-US" sz="4400" dirty="0" smtClean="0">
                <a:latin typeface="Calibri"/>
                <a:ea typeface="Calibri"/>
                <a:cs typeface="Calibri"/>
                <a:sym typeface="Calibri"/>
              </a:rPr>
              <a:t>The teen </a:t>
            </a:r>
            <a:r>
              <a:rPr lang="en-US" sz="4400" dirty="0">
                <a:latin typeface="Calibri"/>
                <a:ea typeface="Calibri"/>
                <a:cs typeface="Calibri"/>
                <a:sym typeface="Calibri"/>
              </a:rPr>
              <a:t>may feel sorry for </a:t>
            </a:r>
            <a:r>
              <a:rPr lang="en-US" sz="4400" dirty="0" smtClean="0">
                <a:latin typeface="Calibri"/>
                <a:ea typeface="Calibri"/>
                <a:cs typeface="Calibri"/>
                <a:sym typeface="Calibri"/>
              </a:rPr>
              <a:t>the other wanting to help with his/her problems not realizing that the teen is powerless </a:t>
            </a:r>
            <a:r>
              <a:rPr lang="en-US" sz="4400" dirty="0">
                <a:latin typeface="Calibri"/>
                <a:ea typeface="Calibri"/>
                <a:cs typeface="Calibri"/>
                <a:sym typeface="Calibri"/>
              </a:rPr>
              <a:t>to change </a:t>
            </a:r>
            <a:r>
              <a:rPr lang="en-US" sz="4400" dirty="0" smtClean="0">
                <a:latin typeface="Calibri"/>
                <a:ea typeface="Calibri"/>
                <a:cs typeface="Calibri"/>
                <a:sym typeface="Calibri"/>
              </a:rPr>
              <a:t>the </a:t>
            </a:r>
            <a:r>
              <a:rPr lang="en-US" sz="4400" dirty="0">
                <a:latin typeface="Calibri"/>
                <a:ea typeface="Calibri"/>
                <a:cs typeface="Calibri"/>
                <a:sym typeface="Calibri"/>
              </a:rPr>
              <a:t>partner’s </a:t>
            </a:r>
            <a:r>
              <a:rPr lang="en-US" sz="4400" dirty="0" smtClean="0">
                <a:latin typeface="Calibri"/>
                <a:ea typeface="Calibri"/>
                <a:cs typeface="Calibri"/>
                <a:sym typeface="Calibri"/>
              </a:rPr>
              <a:t>abusive behavior.</a:t>
            </a:r>
            <a:endParaRPr lang="en" sz="4400" dirty="0">
              <a:latin typeface="Calibri"/>
              <a:ea typeface="Calibri"/>
              <a:cs typeface="Calibri"/>
              <a:sym typeface="Calibri"/>
            </a:endParaRPr>
          </a:p>
          <a:p>
            <a:endParaRPr lang="en-US" sz="4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2" y="1395414"/>
            <a:ext cx="3143250" cy="2066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62778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0" y="1"/>
            <a:ext cx="9144000" cy="1276350"/>
          </a:xfrm>
          <a:prstGeom prst="rect">
            <a:avLst/>
          </a:prstGeom>
          <a:noFill/>
          <a:ln>
            <a:noFill/>
          </a:ln>
        </p:spPr>
        <p:txBody>
          <a:bodyPr lIns="91425" tIns="91425" rIns="91425" bIns="91425" anchor="b" anchorCtr="0">
            <a:noAutofit/>
          </a:bodyPr>
          <a:lstStyle/>
          <a:p>
            <a:pPr lvl="0" algn="ctr">
              <a:buSzPct val="25000"/>
            </a:pPr>
            <a:r>
              <a:rPr lang="en" sz="4400" b="1" dirty="0">
                <a:solidFill>
                  <a:schemeClr val="dk1"/>
                </a:solidFill>
                <a:latin typeface="Calibri"/>
                <a:ea typeface="Calibri"/>
                <a:cs typeface="Calibri"/>
                <a:sym typeface="Calibri"/>
              </a:rPr>
              <a:t>WHY DO PEOPLE STAY IN   </a:t>
            </a:r>
            <a:r>
              <a:rPr lang="en" sz="4400" b="1" dirty="0" smtClean="0">
                <a:solidFill>
                  <a:schemeClr val="dk1"/>
                </a:solidFill>
                <a:latin typeface="Calibri"/>
                <a:ea typeface="Calibri"/>
                <a:cs typeface="Calibri"/>
                <a:sym typeface="Calibri"/>
              </a:rPr>
              <a:t>       </a:t>
            </a:r>
            <a:r>
              <a:rPr lang="en" sz="4400" b="1" dirty="0">
                <a:solidFill>
                  <a:schemeClr val="dk1"/>
                </a:solidFill>
                <a:latin typeface="Calibri"/>
                <a:ea typeface="Calibri"/>
                <a:cs typeface="Calibri"/>
                <a:sym typeface="Calibri"/>
              </a:rPr>
              <a:t>ABUSIVE RELATIONSHIPS?</a:t>
            </a:r>
            <a:endParaRPr lang="en" sz="4400" b="1" i="0" u="none" strike="noStrike" cap="none" baseline="0" dirty="0">
              <a:solidFill>
                <a:schemeClr val="dk1"/>
              </a:solidFill>
              <a:latin typeface="Calibri"/>
              <a:ea typeface="Calibri"/>
              <a:cs typeface="Calibri"/>
              <a:sym typeface="Calibri"/>
              <a:rtl val="0"/>
            </a:endParaRPr>
          </a:p>
        </p:txBody>
      </p:sp>
      <p:sp>
        <p:nvSpPr>
          <p:cNvPr id="461" name="Shape 461"/>
          <p:cNvSpPr txBox="1">
            <a:spLocks noGrp="1"/>
          </p:cNvSpPr>
          <p:nvPr>
            <p:ph type="body" idx="1"/>
          </p:nvPr>
        </p:nvSpPr>
        <p:spPr>
          <a:xfrm>
            <a:off x="-104775" y="914400"/>
            <a:ext cx="6553199" cy="5943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5400" b="1" i="0" u="none" strike="noStrike" cap="none" baseline="0" dirty="0" smtClean="0">
                <a:solidFill>
                  <a:schemeClr val="dk1"/>
                </a:solidFill>
                <a:latin typeface="Calibri"/>
                <a:ea typeface="Calibri"/>
                <a:cs typeface="Calibri"/>
                <a:sym typeface="Calibri"/>
                <a:rtl val="0"/>
              </a:rPr>
              <a:t>FEAR</a:t>
            </a:r>
            <a:endParaRPr lang="en" sz="5400" b="1" i="0" u="none" strike="noStrike" cap="none" baseline="0" dirty="0">
              <a:solidFill>
                <a:schemeClr val="dk1"/>
              </a:solidFill>
              <a:latin typeface="Calibri"/>
              <a:ea typeface="Calibri"/>
              <a:cs typeface="Calibri"/>
              <a:sym typeface="Calibri"/>
              <a:rtl val="0"/>
            </a:endParaRPr>
          </a:p>
          <a:p>
            <a:pPr marL="457200" marR="0" lvl="0" indent="-381000" algn="l" rtl="0">
              <a:lnSpc>
                <a:spcPct val="100000"/>
              </a:lnSpc>
              <a:spcBef>
                <a:spcPts val="0"/>
              </a:spcBef>
              <a:spcAft>
                <a:spcPts val="1200"/>
              </a:spcAft>
              <a:buClr>
                <a:schemeClr val="dk1"/>
              </a:buClr>
              <a:buSzPct val="100000"/>
              <a:buFont typeface="Arial"/>
              <a:buChar char="●"/>
            </a:pPr>
            <a:r>
              <a:rPr lang="en" sz="3000" i="0" u="none" strike="noStrike" cap="none" baseline="0" dirty="0" smtClean="0">
                <a:solidFill>
                  <a:schemeClr val="dk1"/>
                </a:solidFill>
                <a:latin typeface="Calibri"/>
                <a:ea typeface="Calibri"/>
                <a:cs typeface="Calibri"/>
                <a:sym typeface="Calibri"/>
                <a:rtl val="0"/>
              </a:rPr>
              <a:t>That the other person will hurt her or him, hurt themselves, or someone else</a:t>
            </a:r>
            <a:endParaRPr lang="en" sz="3000" i="0" u="none" strike="noStrike" cap="none" baseline="0" dirty="0">
              <a:solidFill>
                <a:schemeClr val="dk1"/>
              </a:solidFill>
              <a:latin typeface="Calibri"/>
              <a:ea typeface="Calibri"/>
              <a:cs typeface="Calibri"/>
              <a:sym typeface="Calibri"/>
              <a:rtl val="0"/>
            </a:endParaRPr>
          </a:p>
          <a:p>
            <a:pPr marL="457200" marR="0" lvl="0" indent="-381000" algn="l" rtl="0">
              <a:lnSpc>
                <a:spcPct val="100000"/>
              </a:lnSpc>
              <a:spcBef>
                <a:spcPts val="0"/>
              </a:spcBef>
              <a:spcAft>
                <a:spcPts val="1200"/>
              </a:spcAft>
              <a:buClr>
                <a:schemeClr val="dk1"/>
              </a:buClr>
              <a:buSzPct val="100000"/>
              <a:buFont typeface="Arial"/>
              <a:buChar char="●"/>
            </a:pPr>
            <a:r>
              <a:rPr lang="en" sz="3000" i="0" u="none" strike="noStrike" cap="none" baseline="0" dirty="0" smtClean="0">
                <a:solidFill>
                  <a:schemeClr val="dk1"/>
                </a:solidFill>
                <a:latin typeface="Calibri"/>
                <a:ea typeface="Calibri"/>
                <a:cs typeface="Calibri"/>
                <a:sym typeface="Calibri"/>
                <a:rtl val="0"/>
              </a:rPr>
              <a:t>That the other person or their friendswill seek revenge and/or try and ruin her or his reputation or embar</a:t>
            </a:r>
            <a:r>
              <a:rPr lang="en-US" sz="3000" i="0" u="none" strike="noStrike" cap="none" baseline="0" dirty="0" smtClean="0">
                <a:solidFill>
                  <a:schemeClr val="dk1"/>
                </a:solidFill>
                <a:latin typeface="Calibri"/>
                <a:ea typeface="Calibri"/>
                <a:cs typeface="Calibri"/>
                <a:sym typeface="Calibri"/>
                <a:rtl val="0"/>
              </a:rPr>
              <a:t>r</a:t>
            </a:r>
            <a:r>
              <a:rPr lang="en" sz="3000" i="0" u="none" strike="noStrike" cap="none" baseline="0" dirty="0" smtClean="0">
                <a:solidFill>
                  <a:schemeClr val="dk1"/>
                </a:solidFill>
                <a:latin typeface="Calibri"/>
                <a:ea typeface="Calibri"/>
                <a:cs typeface="Calibri"/>
                <a:sym typeface="Calibri"/>
                <a:rtl val="0"/>
              </a:rPr>
              <a:t>ass him or her; loss of social status</a:t>
            </a:r>
            <a:endParaRPr lang="en" sz="3000" i="0" u="none" strike="noStrike" cap="none" baseline="0" dirty="0">
              <a:solidFill>
                <a:schemeClr val="dk1"/>
              </a:solidFill>
              <a:latin typeface="Calibri"/>
              <a:ea typeface="Calibri"/>
              <a:cs typeface="Calibri"/>
              <a:sym typeface="Calibri"/>
              <a:rtl val="0"/>
            </a:endParaRPr>
          </a:p>
          <a:p>
            <a:pPr marL="457200" marR="0" lvl="0" indent="-381000" algn="l" rtl="0">
              <a:lnSpc>
                <a:spcPct val="100000"/>
              </a:lnSpc>
              <a:spcBef>
                <a:spcPts val="0"/>
              </a:spcBef>
              <a:spcAft>
                <a:spcPts val="1200"/>
              </a:spcAft>
              <a:buClr>
                <a:schemeClr val="dk1"/>
              </a:buClr>
              <a:buSzPct val="100000"/>
              <a:buFont typeface="Arial"/>
              <a:buChar char="●"/>
            </a:pPr>
            <a:r>
              <a:rPr lang="en-US" sz="3000" i="0" u="none" strike="noStrike" cap="none" baseline="0" dirty="0" smtClean="0">
                <a:solidFill>
                  <a:schemeClr val="dk1"/>
                </a:solidFill>
                <a:latin typeface="Calibri"/>
                <a:ea typeface="Calibri"/>
                <a:cs typeface="Calibri"/>
                <a:sym typeface="Calibri"/>
                <a:rtl val="0"/>
              </a:rPr>
              <a:t>O</a:t>
            </a:r>
            <a:r>
              <a:rPr lang="en" sz="3000" i="0" u="none" strike="noStrike" cap="none" baseline="0" dirty="0" smtClean="0">
                <a:solidFill>
                  <a:schemeClr val="dk1"/>
                </a:solidFill>
                <a:latin typeface="Calibri"/>
                <a:ea typeface="Calibri"/>
                <a:cs typeface="Calibri"/>
                <a:sym typeface="Calibri"/>
                <a:rtl val="0"/>
              </a:rPr>
              <a:t>f hurting the other person’s feelings</a:t>
            </a:r>
          </a:p>
          <a:p>
            <a:pPr marL="457200" marR="0" lvl="0" indent="-381000" algn="l" rtl="0">
              <a:lnSpc>
                <a:spcPct val="100000"/>
              </a:lnSpc>
              <a:spcBef>
                <a:spcPts val="0"/>
              </a:spcBef>
              <a:spcAft>
                <a:spcPts val="1200"/>
              </a:spcAft>
              <a:buClr>
                <a:schemeClr val="dk1"/>
              </a:buClr>
              <a:buSzPct val="100000"/>
              <a:buFont typeface="Arial"/>
              <a:buChar char="●"/>
            </a:pPr>
            <a:r>
              <a:rPr lang="en-US" sz="3000" dirty="0" smtClean="0">
                <a:solidFill>
                  <a:schemeClr val="dk1"/>
                </a:solidFill>
                <a:latin typeface="Calibri"/>
                <a:ea typeface="Calibri"/>
                <a:cs typeface="Calibri"/>
                <a:sym typeface="Calibri"/>
              </a:rPr>
              <a:t>Of being alone, lonely, single</a:t>
            </a:r>
            <a:endParaRPr lang="en-US" sz="3000" i="0" u="none" strike="noStrike" cap="none" baseline="0" dirty="0" smtClean="0">
              <a:solidFill>
                <a:schemeClr val="dk1"/>
              </a:solidFill>
              <a:latin typeface="Calibri"/>
              <a:ea typeface="Calibri"/>
              <a:cs typeface="Calibri"/>
              <a:sym typeface="Calibri"/>
              <a:rtl val="0"/>
            </a:endParaRPr>
          </a:p>
        </p:txBody>
      </p:sp>
      <p:pic>
        <p:nvPicPr>
          <p:cNvPr id="2" name="Picture 1"/>
          <p:cNvPicPr>
            <a:picLocks noChangeAspect="1"/>
          </p:cNvPicPr>
          <p:nvPr/>
        </p:nvPicPr>
        <p:blipFill rotWithShape="1">
          <a:blip r:embed="rId3"/>
          <a:srcRect b="3930"/>
          <a:stretch/>
        </p:blipFill>
        <p:spPr>
          <a:xfrm>
            <a:off x="6338091" y="1547812"/>
            <a:ext cx="2377283" cy="2720975"/>
          </a:xfrm>
          <a:prstGeom prst="rect">
            <a:avLst/>
          </a:prstGeom>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842" y="3428205"/>
            <a:ext cx="2249487"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173679"/>
      </p:ext>
    </p:extLst>
  </p:cSld>
  <p:clrMapOvr>
    <a:masterClrMapping/>
  </p:clrMapOvr>
  <p:transition spd="slow">
    <p:cov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smtClean="0"/>
              <a:t>What to do?</a:t>
            </a:r>
            <a:endParaRPr lang="en-US" sz="6000" b="1" dirty="0"/>
          </a:p>
        </p:txBody>
      </p:sp>
      <p:sp>
        <p:nvSpPr>
          <p:cNvPr id="3" name="Text Placeholder 2"/>
          <p:cNvSpPr>
            <a:spLocks noGrp="1"/>
          </p:cNvSpPr>
          <p:nvPr>
            <p:ph type="body" idx="1"/>
          </p:nvPr>
        </p:nvSpPr>
        <p:spPr>
          <a:xfrm>
            <a:off x="457200" y="1600203"/>
            <a:ext cx="8432800" cy="4967572"/>
          </a:xfrm>
        </p:spPr>
        <p:txBody>
          <a:bodyPr/>
          <a:lstStyle/>
          <a:p>
            <a:r>
              <a:rPr lang="en-US" sz="4800" dirty="0" smtClean="0"/>
              <a:t>What are some things you can say or do to handle red flags early on?</a:t>
            </a:r>
          </a:p>
          <a:p>
            <a:endParaRPr lang="en-US" sz="4800" dirty="0" smtClean="0"/>
          </a:p>
          <a:p>
            <a:r>
              <a:rPr lang="en-US" sz="4800" dirty="0" smtClean="0"/>
              <a:t>What works?</a:t>
            </a:r>
          </a:p>
          <a:p>
            <a:endParaRPr lang="en-US" sz="4800" dirty="0" smtClean="0"/>
          </a:p>
          <a:p>
            <a:r>
              <a:rPr lang="en-US" sz="4800" dirty="0" smtClean="0"/>
              <a:t>What’s helpful?</a:t>
            </a:r>
          </a:p>
          <a:p>
            <a:endParaRPr lang="en-US" sz="2400" dirty="0"/>
          </a:p>
          <a:p>
            <a:endParaRPr lang="en-US" sz="2400" dirty="0"/>
          </a:p>
        </p:txBody>
      </p:sp>
    </p:spTree>
    <p:extLst>
      <p:ext uri="{BB962C8B-B14F-4D97-AF65-F5344CB8AC3E}">
        <p14:creationId xmlns:p14="http://schemas.microsoft.com/office/powerpoint/2010/main" val="422040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90700"/>
          </a:xfrm>
        </p:spPr>
        <p:txBody>
          <a:bodyPr/>
          <a:lstStyle/>
          <a:p>
            <a:pPr algn="ctr"/>
            <a:r>
              <a:rPr lang="en-US" sz="3600" b="1" dirty="0" smtClean="0"/>
              <a:t>BOYS, GIRLS, AND OTHER GENDER IDENTITIES, AND ALL SEXUAL ORIENTATIONS ARE AFFECTED</a:t>
            </a:r>
            <a:endParaRPr lang="en-US" sz="3600" b="1" dirty="0"/>
          </a:p>
        </p:txBody>
      </p:sp>
      <p:sp>
        <p:nvSpPr>
          <p:cNvPr id="3" name="Text Placeholder 2"/>
          <p:cNvSpPr>
            <a:spLocks noGrp="1"/>
          </p:cNvSpPr>
          <p:nvPr>
            <p:ph type="body" idx="1"/>
          </p:nvPr>
        </p:nvSpPr>
        <p:spPr>
          <a:xfrm>
            <a:off x="238125" y="1885951"/>
            <a:ext cx="8667749" cy="4848224"/>
          </a:xfrm>
        </p:spPr>
        <p:txBody>
          <a:bodyPr/>
          <a:lstStyle/>
          <a:p>
            <a:r>
              <a:rPr lang="en-US" sz="4400" dirty="0" smtClean="0"/>
              <a:t>Usually boys do the most serious forms of dating abuse and sexual abuse, and usually girls are more frightened and traumatized.</a:t>
            </a:r>
          </a:p>
          <a:p>
            <a:r>
              <a:rPr lang="en-US" sz="4400" dirty="0" smtClean="0"/>
              <a:t>But remember…it can happen to boys and those of all gender identities &amp; sexual orientations.    </a:t>
            </a:r>
            <a:endParaRPr lang="en-US" sz="4400" dirty="0"/>
          </a:p>
        </p:txBody>
      </p:sp>
    </p:spTree>
    <p:extLst>
      <p:ext uri="{BB962C8B-B14F-4D97-AF65-F5344CB8AC3E}">
        <p14:creationId xmlns:p14="http://schemas.microsoft.com/office/powerpoint/2010/main" val="33330042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 y="1"/>
            <a:ext cx="9429750" cy="914399"/>
          </a:xfrm>
        </p:spPr>
        <p:txBody>
          <a:bodyPr/>
          <a:lstStyle/>
          <a:p>
            <a:pPr algn="ctr"/>
            <a:r>
              <a:rPr lang="en-US" sz="4400" b="1" dirty="0" smtClean="0"/>
              <a:t>How to handle red flags early on…</a:t>
            </a:r>
            <a:endParaRPr lang="en-US" sz="4400" b="1" dirty="0"/>
          </a:p>
        </p:txBody>
      </p:sp>
      <p:sp>
        <p:nvSpPr>
          <p:cNvPr id="3" name="Text Placeholder 2"/>
          <p:cNvSpPr>
            <a:spLocks noGrp="1"/>
          </p:cNvSpPr>
          <p:nvPr>
            <p:ph type="body" idx="1"/>
          </p:nvPr>
        </p:nvSpPr>
        <p:spPr>
          <a:xfrm>
            <a:off x="0" y="914400"/>
            <a:ext cx="8953500" cy="6095997"/>
          </a:xfrm>
        </p:spPr>
        <p:txBody>
          <a:bodyPr/>
          <a:lstStyle/>
          <a:p>
            <a:r>
              <a:rPr lang="en-US" sz="2800" i="1" dirty="0" smtClean="0"/>
              <a:t>The earlier you set limits, the better chance you have of changing the behavior or getting out safely. </a:t>
            </a:r>
            <a:endParaRPr lang="en-US" sz="2800" dirty="0" smtClean="0"/>
          </a:p>
          <a:p>
            <a:r>
              <a:rPr lang="en-US" sz="2800" b="1" i="1" dirty="0" smtClean="0"/>
              <a:t>Things you can do…</a:t>
            </a:r>
            <a:endParaRPr lang="en-US" sz="2800" b="1" i="1" dirty="0"/>
          </a:p>
          <a:p>
            <a:pPr marL="342900" indent="-342900">
              <a:buFont typeface="Arial"/>
              <a:buChar char="•"/>
            </a:pPr>
            <a:r>
              <a:rPr lang="en-US" sz="2800" dirty="0" smtClean="0"/>
              <a:t>Say how you feel. Ex</a:t>
            </a:r>
            <a:r>
              <a:rPr lang="en-US" sz="2800" dirty="0"/>
              <a:t>: </a:t>
            </a:r>
            <a:r>
              <a:rPr lang="en-US" sz="2800" dirty="0" smtClean="0"/>
              <a:t>“When </a:t>
            </a:r>
            <a:r>
              <a:rPr lang="en-US" sz="2800" dirty="0"/>
              <a:t>you raise your voice to </a:t>
            </a:r>
            <a:r>
              <a:rPr lang="en-US" sz="2800" dirty="0" smtClean="0"/>
              <a:t>me, </a:t>
            </a:r>
            <a:r>
              <a:rPr lang="en-US" sz="2800" dirty="0"/>
              <a:t>it makes me </a:t>
            </a:r>
            <a:r>
              <a:rPr lang="en-US" sz="2800" dirty="0" smtClean="0"/>
              <a:t>feel scared.” </a:t>
            </a:r>
            <a:r>
              <a:rPr lang="en-US" sz="2800" dirty="0"/>
              <a:t>Instead of </a:t>
            </a:r>
            <a:r>
              <a:rPr lang="en-US" sz="2800" dirty="0" smtClean="0"/>
              <a:t>“Stop </a:t>
            </a:r>
            <a:r>
              <a:rPr lang="en-US" sz="2800" dirty="0"/>
              <a:t>being </a:t>
            </a:r>
            <a:r>
              <a:rPr lang="en-US" sz="2800" dirty="0" smtClean="0"/>
              <a:t>a jerk.”</a:t>
            </a:r>
            <a:endParaRPr lang="en-US" sz="2800" dirty="0"/>
          </a:p>
          <a:p>
            <a:pPr marL="342900" indent="-342900">
              <a:buFont typeface="Arial"/>
              <a:buChar char="•"/>
            </a:pPr>
            <a:r>
              <a:rPr lang="en-US" sz="2800" dirty="0" smtClean="0"/>
              <a:t>“When </a:t>
            </a:r>
            <a:r>
              <a:rPr lang="en-US" sz="2800" dirty="0"/>
              <a:t>you try to tell me what to wear, it makes me feel like my opinion doesn’t </a:t>
            </a:r>
            <a:r>
              <a:rPr lang="en-US" sz="2800" dirty="0" smtClean="0"/>
              <a:t>matter.”</a:t>
            </a:r>
          </a:p>
          <a:p>
            <a:pPr marL="342900" indent="-342900">
              <a:buFont typeface="Arial"/>
              <a:buChar char="•"/>
            </a:pPr>
            <a:r>
              <a:rPr lang="en-US" sz="2800" dirty="0" smtClean="0"/>
              <a:t>“I can’t answer that right now. I need time to think.”</a:t>
            </a:r>
          </a:p>
          <a:p>
            <a:pPr marL="342900" indent="-342900">
              <a:buFont typeface="Arial"/>
              <a:buChar char="•"/>
            </a:pPr>
            <a:r>
              <a:rPr lang="en-US" sz="2800" dirty="0" smtClean="0"/>
              <a:t>Talk with responsible and trusted friends and           adults for feedback.</a:t>
            </a:r>
          </a:p>
          <a:p>
            <a:pPr marL="342900" indent="-342900">
              <a:buFont typeface="Arial"/>
              <a:buChar char="•"/>
            </a:pPr>
            <a:r>
              <a:rPr lang="en-US" sz="2800" dirty="0"/>
              <a:t>Break </a:t>
            </a:r>
            <a:r>
              <a:rPr lang="en-US" sz="2800" dirty="0" smtClean="0"/>
              <a:t>up SAFELY </a:t>
            </a:r>
            <a:r>
              <a:rPr lang="en-US" sz="2800" dirty="0" smtClean="0"/>
              <a:t>if </a:t>
            </a:r>
            <a:r>
              <a:rPr lang="en-US" sz="2800" dirty="0" smtClean="0"/>
              <a:t>necessary.</a:t>
            </a:r>
            <a:endParaRPr lang="en-US" sz="2800" dirty="0"/>
          </a:p>
          <a:p>
            <a:pPr marL="342900" indent="-342900">
              <a:buFont typeface="Arial"/>
              <a:buChar char="•"/>
            </a:pPr>
            <a:endParaRPr lang="en-US" sz="2800" dirty="0"/>
          </a:p>
          <a:p>
            <a:endParaRPr lang="en-US" sz="2800" dirty="0" smtClean="0"/>
          </a:p>
          <a:p>
            <a:endParaRPr lang="en-US" sz="24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4886323"/>
            <a:ext cx="3267075" cy="1971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2911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457200" y="1028700"/>
            <a:ext cx="8229600" cy="4967597"/>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6600" b="1" i="0" u="none" strike="noStrike" cap="none" baseline="0" dirty="0">
                <a:solidFill>
                  <a:schemeClr val="dk1"/>
                </a:solidFill>
                <a:latin typeface="Calibri"/>
                <a:ea typeface="Calibri"/>
                <a:cs typeface="Calibri"/>
                <a:sym typeface="Calibri"/>
                <a:rtl val="0"/>
              </a:rPr>
              <a:t>What </a:t>
            </a:r>
            <a:r>
              <a:rPr lang="en" sz="6600" b="1" i="0" u="none" strike="noStrike" cap="none" baseline="0" dirty="0" smtClean="0">
                <a:solidFill>
                  <a:schemeClr val="dk1"/>
                </a:solidFill>
                <a:latin typeface="Calibri"/>
                <a:ea typeface="Calibri"/>
                <a:cs typeface="Calibri"/>
                <a:sym typeface="Calibri"/>
                <a:rtl val="0"/>
              </a:rPr>
              <a:t>can you </a:t>
            </a:r>
            <a:r>
              <a:rPr lang="en" sz="6600" b="1" i="0" u="none" strike="noStrike" cap="none" baseline="0" dirty="0">
                <a:solidFill>
                  <a:schemeClr val="dk1"/>
                </a:solidFill>
                <a:latin typeface="Calibri"/>
                <a:ea typeface="Calibri"/>
                <a:cs typeface="Calibri"/>
                <a:sym typeface="Calibri"/>
                <a:rtl val="0"/>
              </a:rPr>
              <a:t>do if you </a:t>
            </a:r>
            <a:r>
              <a:rPr lang="en" sz="6600" b="1" i="0" u="none" strike="noStrike" cap="none" baseline="0" dirty="0" smtClean="0">
                <a:solidFill>
                  <a:schemeClr val="dk1"/>
                </a:solidFill>
                <a:latin typeface="Calibri"/>
                <a:ea typeface="Calibri"/>
                <a:cs typeface="Calibri"/>
                <a:sym typeface="Calibri"/>
                <a:rtl val="0"/>
              </a:rPr>
              <a:t>realize you are already in </a:t>
            </a:r>
            <a:r>
              <a:rPr lang="en" sz="6600" b="1" i="0" u="none" strike="noStrike" cap="none" baseline="0" dirty="0">
                <a:solidFill>
                  <a:schemeClr val="dk1"/>
                </a:solidFill>
                <a:latin typeface="Calibri"/>
                <a:ea typeface="Calibri"/>
                <a:cs typeface="Calibri"/>
                <a:sym typeface="Calibri"/>
                <a:rtl val="0"/>
              </a:rPr>
              <a:t>an abusive relationship?</a:t>
            </a:r>
          </a:p>
        </p:txBody>
      </p:sp>
    </p:spTree>
    <p:extLst>
      <p:ext uri="{BB962C8B-B14F-4D97-AF65-F5344CB8AC3E}">
        <p14:creationId xmlns:p14="http://schemas.microsoft.com/office/powerpoint/2010/main" val="37308951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a:solidFill>
                  <a:schemeClr val="dk1"/>
                </a:solidFill>
                <a:latin typeface="Calibri"/>
                <a:ea typeface="Calibri"/>
                <a:cs typeface="Calibri"/>
                <a:sym typeface="Calibri"/>
                <a:rtl val="0"/>
              </a:rPr>
              <a:t>What if I think I’m being abused?</a:t>
            </a:r>
          </a:p>
        </p:txBody>
      </p:sp>
      <p:sp>
        <p:nvSpPr>
          <p:cNvPr id="497" name="Shape 497"/>
          <p:cNvSpPr txBox="1">
            <a:spLocks noGrp="1"/>
          </p:cNvSpPr>
          <p:nvPr>
            <p:ph type="body" idx="1"/>
          </p:nvPr>
        </p:nvSpPr>
        <p:spPr>
          <a:xfrm>
            <a:off x="457207" y="1600200"/>
            <a:ext cx="4774799" cy="49675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600" b="1" i="1" u="sng" strike="noStrike" cap="none" baseline="0" dirty="0">
                <a:solidFill>
                  <a:schemeClr val="dk1"/>
                </a:solidFill>
                <a:latin typeface="Calibri"/>
                <a:ea typeface="Calibri"/>
                <a:cs typeface="Calibri"/>
                <a:sym typeface="Calibri"/>
                <a:rtl val="0"/>
              </a:rPr>
              <a:t>Tell someone!</a:t>
            </a:r>
            <a:r>
              <a:rPr lang="en" sz="3600" b="0" i="0" u="none" strike="noStrike" cap="none" baseline="0" dirty="0">
                <a:solidFill>
                  <a:schemeClr val="dk1"/>
                </a:solidFill>
                <a:latin typeface="Calibri"/>
                <a:ea typeface="Calibri"/>
                <a:cs typeface="Calibri"/>
                <a:sym typeface="Calibri"/>
                <a:rtl val="0"/>
              </a:rPr>
              <a:t> </a:t>
            </a:r>
          </a:p>
          <a:p>
            <a:pPr marL="0" marR="0" lvl="0" indent="0" algn="l" rtl="0">
              <a:lnSpc>
                <a:spcPct val="100000"/>
              </a:lnSpc>
              <a:spcBef>
                <a:spcPts val="0"/>
              </a:spcBef>
              <a:spcAft>
                <a:spcPts val="0"/>
              </a:spcAft>
              <a:buClr>
                <a:schemeClr val="dk1"/>
              </a:buClr>
              <a:buSzPct val="25000"/>
              <a:buFont typeface="Calibri"/>
              <a:buNone/>
            </a:pPr>
            <a:r>
              <a:rPr lang="en" sz="3600" b="0" i="0" u="none" strike="noStrike" cap="none" baseline="0" dirty="0">
                <a:solidFill>
                  <a:schemeClr val="dk1"/>
                </a:solidFill>
                <a:latin typeface="Calibri"/>
                <a:ea typeface="Calibri"/>
                <a:cs typeface="Calibri"/>
                <a:sym typeface="Calibri"/>
                <a:rtl val="0"/>
              </a:rPr>
              <a:t>Don’t stay silent!</a:t>
            </a:r>
          </a:p>
          <a:p>
            <a:pPr marL="457200" marR="0" lvl="0" indent="-419100" algn="l" rtl="0">
              <a:lnSpc>
                <a:spcPct val="100000"/>
              </a:lnSpc>
              <a:spcBef>
                <a:spcPts val="0"/>
              </a:spcBef>
              <a:spcAft>
                <a:spcPts val="0"/>
              </a:spcAft>
              <a:buClr>
                <a:schemeClr val="dk1"/>
              </a:buClr>
              <a:buSzPct val="100000"/>
              <a:buFont typeface="Arial"/>
              <a:buChar char="●"/>
            </a:pPr>
            <a:r>
              <a:rPr lang="en" sz="3600" b="0" i="0" u="none" strike="noStrike" cap="none" baseline="0" dirty="0">
                <a:solidFill>
                  <a:schemeClr val="dk1"/>
                </a:solidFill>
                <a:latin typeface="Calibri"/>
                <a:ea typeface="Calibri"/>
                <a:cs typeface="Calibri"/>
                <a:sym typeface="Calibri"/>
                <a:rtl val="0"/>
              </a:rPr>
              <a:t>Tell someone you trust. </a:t>
            </a:r>
            <a:endParaRPr lang="en-US" sz="3600" b="0" i="0" u="none" strike="noStrike" cap="none" baseline="0" dirty="0" smtClean="0">
              <a:solidFill>
                <a:schemeClr val="dk1"/>
              </a:solidFill>
              <a:latin typeface="Calibri"/>
              <a:ea typeface="Calibri"/>
              <a:cs typeface="Calibri"/>
              <a:sym typeface="Calibri"/>
              <a:rtl val="0"/>
            </a:endParaRPr>
          </a:p>
          <a:p>
            <a:pPr marL="457200" marR="0" lvl="0" indent="-419100" algn="l" rtl="0">
              <a:lnSpc>
                <a:spcPct val="100000"/>
              </a:lnSpc>
              <a:spcBef>
                <a:spcPts val="0"/>
              </a:spcBef>
              <a:spcAft>
                <a:spcPts val="0"/>
              </a:spcAft>
              <a:buClr>
                <a:schemeClr val="dk1"/>
              </a:buClr>
              <a:buSzPct val="100000"/>
              <a:buFont typeface="Arial"/>
              <a:buChar char="●"/>
            </a:pPr>
            <a:r>
              <a:rPr lang="en" sz="3600" b="0" i="0" u="none" strike="noStrike" cap="none" baseline="0" dirty="0" smtClean="0">
                <a:solidFill>
                  <a:schemeClr val="dk1"/>
                </a:solidFill>
                <a:latin typeface="Calibri"/>
                <a:ea typeface="Calibri"/>
                <a:cs typeface="Calibri"/>
                <a:sym typeface="Calibri"/>
                <a:rtl val="0"/>
              </a:rPr>
              <a:t>It </a:t>
            </a:r>
            <a:r>
              <a:rPr lang="en" sz="3600" b="0" i="0" u="none" strike="noStrike" cap="none" baseline="0" dirty="0">
                <a:solidFill>
                  <a:schemeClr val="dk1"/>
                </a:solidFill>
                <a:latin typeface="Calibri"/>
                <a:ea typeface="Calibri"/>
                <a:cs typeface="Calibri"/>
                <a:sym typeface="Calibri"/>
                <a:rtl val="0"/>
              </a:rPr>
              <a:t>could be a friend or teacher, counselor or your parent.</a:t>
            </a:r>
          </a:p>
        </p:txBody>
      </p:sp>
      <p:pic>
        <p:nvPicPr>
          <p:cNvPr id="498" name="Shape 498"/>
          <p:cNvPicPr preferRelativeResize="0"/>
          <p:nvPr/>
        </p:nvPicPr>
        <p:blipFill rotWithShape="1">
          <a:blip r:embed="rId3">
            <a:alphaModFix/>
          </a:blip>
          <a:srcRect/>
          <a:stretch/>
        </p:blipFill>
        <p:spPr>
          <a:xfrm>
            <a:off x="5349850" y="1977325"/>
            <a:ext cx="3454800" cy="3721233"/>
          </a:xfrm>
          <a:prstGeom prst="rect">
            <a:avLst/>
          </a:prstGeom>
          <a:noFill/>
          <a:ln>
            <a:noFill/>
          </a:ln>
        </p:spPr>
      </p:pic>
    </p:spTree>
    <p:extLst>
      <p:ext uri="{BB962C8B-B14F-4D97-AF65-F5344CB8AC3E}">
        <p14:creationId xmlns:p14="http://schemas.microsoft.com/office/powerpoint/2010/main" val="11323739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Shape 572"/>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800" b="1" i="0" u="none" strike="noStrike" cap="none" baseline="0" dirty="0">
                <a:solidFill>
                  <a:schemeClr val="dk1"/>
                </a:solidFill>
                <a:latin typeface="Calibri"/>
                <a:ea typeface="Calibri"/>
                <a:cs typeface="Calibri"/>
                <a:sym typeface="Calibri"/>
                <a:rtl val="0"/>
              </a:rPr>
              <a:t>Who is safe to tell?</a:t>
            </a:r>
          </a:p>
        </p:txBody>
      </p:sp>
      <p:sp>
        <p:nvSpPr>
          <p:cNvPr id="573" name="Shape 573"/>
          <p:cNvSpPr txBox="1">
            <a:spLocks noGrp="1"/>
          </p:cNvSpPr>
          <p:nvPr>
            <p:ph type="body" idx="1"/>
          </p:nvPr>
        </p:nvSpPr>
        <p:spPr>
          <a:xfrm>
            <a:off x="457215" y="1600200"/>
            <a:ext cx="5209843" cy="49675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600" b="0" i="0" u="none" strike="noStrike" cap="none" baseline="0" dirty="0">
                <a:solidFill>
                  <a:schemeClr val="dk1"/>
                </a:solidFill>
                <a:latin typeface="Calibri"/>
                <a:ea typeface="Calibri"/>
                <a:cs typeface="Calibri"/>
                <a:sym typeface="Calibri"/>
                <a:rtl val="0"/>
              </a:rPr>
              <a:t>Adults you could tell:</a:t>
            </a:r>
          </a:p>
          <a:p>
            <a:pPr marL="457200" marR="0" lvl="0" indent="-419100" algn="l" rtl="0">
              <a:lnSpc>
                <a:spcPct val="100000"/>
              </a:lnSpc>
              <a:spcBef>
                <a:spcPts val="0"/>
              </a:spcBef>
              <a:spcAft>
                <a:spcPts val="0"/>
              </a:spcAft>
              <a:buClr>
                <a:schemeClr val="dk1"/>
              </a:buClr>
              <a:buSzPct val="100000"/>
              <a:buFont typeface="Arial"/>
              <a:buChar char="●"/>
            </a:pPr>
            <a:r>
              <a:rPr lang="en" sz="3600" b="0" i="0" u="none" strike="noStrike" cap="none" baseline="0" dirty="0">
                <a:solidFill>
                  <a:schemeClr val="dk1"/>
                </a:solidFill>
                <a:latin typeface="Calibri"/>
                <a:ea typeface="Calibri"/>
                <a:cs typeface="Calibri"/>
                <a:sym typeface="Calibri"/>
                <a:rtl val="0"/>
              </a:rPr>
              <a:t>Teachers</a:t>
            </a:r>
          </a:p>
          <a:p>
            <a:pPr marL="457200" marR="0" lvl="0" indent="-419100" algn="l" rtl="0">
              <a:lnSpc>
                <a:spcPct val="100000"/>
              </a:lnSpc>
              <a:spcBef>
                <a:spcPts val="0"/>
              </a:spcBef>
              <a:spcAft>
                <a:spcPts val="0"/>
              </a:spcAft>
              <a:buClr>
                <a:schemeClr val="dk1"/>
              </a:buClr>
              <a:buSzPct val="100000"/>
              <a:buFont typeface="Arial"/>
              <a:buChar char="●"/>
            </a:pPr>
            <a:r>
              <a:rPr lang="en" sz="3600" b="0" i="0" u="none" strike="noStrike" cap="none" baseline="0" dirty="0">
                <a:solidFill>
                  <a:schemeClr val="dk1"/>
                </a:solidFill>
                <a:latin typeface="Calibri"/>
                <a:ea typeface="Calibri"/>
                <a:cs typeface="Calibri"/>
                <a:sym typeface="Calibri"/>
                <a:rtl val="0"/>
              </a:rPr>
              <a:t>School counselors</a:t>
            </a:r>
          </a:p>
          <a:p>
            <a:pPr marL="457200" marR="0" lvl="0" indent="-419100" algn="l" rtl="0">
              <a:lnSpc>
                <a:spcPct val="100000"/>
              </a:lnSpc>
              <a:spcBef>
                <a:spcPts val="0"/>
              </a:spcBef>
              <a:spcAft>
                <a:spcPts val="0"/>
              </a:spcAft>
              <a:buClr>
                <a:schemeClr val="dk1"/>
              </a:buClr>
              <a:buSzPct val="100000"/>
              <a:buFont typeface="Arial"/>
              <a:buChar char="●"/>
            </a:pPr>
            <a:r>
              <a:rPr lang="en" sz="3600" b="0" i="0" u="none" strike="noStrike" cap="none" baseline="0" dirty="0">
                <a:solidFill>
                  <a:schemeClr val="dk1"/>
                </a:solidFill>
                <a:latin typeface="Calibri"/>
                <a:ea typeface="Calibri"/>
                <a:cs typeface="Calibri"/>
                <a:sym typeface="Calibri"/>
                <a:rtl val="0"/>
              </a:rPr>
              <a:t>Trusted relatives</a:t>
            </a:r>
          </a:p>
          <a:p>
            <a:pPr marL="457200" marR="0" lvl="0" indent="-419100" algn="l" rtl="0">
              <a:lnSpc>
                <a:spcPct val="100000"/>
              </a:lnSpc>
              <a:spcBef>
                <a:spcPts val="0"/>
              </a:spcBef>
              <a:spcAft>
                <a:spcPts val="0"/>
              </a:spcAft>
              <a:buClr>
                <a:schemeClr val="dk1"/>
              </a:buClr>
              <a:buSzPct val="100000"/>
              <a:buFont typeface="Arial"/>
              <a:buChar char="●"/>
            </a:pPr>
            <a:r>
              <a:rPr lang="en" sz="3600" b="0" i="0" u="none" strike="noStrike" cap="none" baseline="0" dirty="0">
                <a:solidFill>
                  <a:schemeClr val="dk1"/>
                </a:solidFill>
                <a:latin typeface="Calibri"/>
                <a:ea typeface="Calibri"/>
                <a:cs typeface="Calibri"/>
                <a:sym typeface="Calibri"/>
                <a:rtl val="0"/>
              </a:rPr>
              <a:t>Your parents (if you trust them</a:t>
            </a:r>
            <a:r>
              <a:rPr lang="en" sz="3600" b="0" i="0" u="none" strike="noStrike" cap="none" baseline="0" dirty="0" smtClean="0">
                <a:solidFill>
                  <a:schemeClr val="dk1"/>
                </a:solidFill>
                <a:latin typeface="Calibri"/>
                <a:ea typeface="Calibri"/>
                <a:cs typeface="Calibri"/>
                <a:sym typeface="Calibri"/>
                <a:rtl val="0"/>
              </a:rPr>
              <a:t>)</a:t>
            </a:r>
            <a:endParaRPr lang="en-US" sz="3600" b="0" i="0" u="none" strike="noStrike" cap="none" baseline="0" dirty="0" smtClean="0">
              <a:solidFill>
                <a:schemeClr val="dk1"/>
              </a:solidFill>
              <a:latin typeface="Calibri"/>
              <a:ea typeface="Calibri"/>
              <a:cs typeface="Calibri"/>
              <a:sym typeface="Calibri"/>
              <a:rtl val="0"/>
            </a:endParaRPr>
          </a:p>
          <a:p>
            <a:pPr marL="457200" marR="0" lvl="0" indent="-419100" algn="l" rtl="0">
              <a:lnSpc>
                <a:spcPct val="100000"/>
              </a:lnSpc>
              <a:spcBef>
                <a:spcPts val="0"/>
              </a:spcBef>
              <a:spcAft>
                <a:spcPts val="0"/>
              </a:spcAft>
              <a:buClr>
                <a:schemeClr val="dk1"/>
              </a:buClr>
              <a:buSzPct val="100000"/>
              <a:buFont typeface="Arial"/>
              <a:buChar char="●"/>
            </a:pPr>
            <a:r>
              <a:rPr lang="en-US" sz="3600" dirty="0" smtClean="0">
                <a:solidFill>
                  <a:schemeClr val="dk1"/>
                </a:solidFill>
                <a:latin typeface="Calibri"/>
                <a:ea typeface="Calibri"/>
                <a:cs typeface="Calibri"/>
                <a:sym typeface="Calibri"/>
              </a:rPr>
              <a:t>Some adults like teachers and doctors are mandated reporters</a:t>
            </a:r>
            <a:endParaRPr lang="en" sz="3600" b="0" i="0" u="none" strike="noStrike" cap="none" baseline="0" dirty="0">
              <a:solidFill>
                <a:schemeClr val="dk1"/>
              </a:solidFill>
              <a:latin typeface="Calibri"/>
              <a:ea typeface="Calibri"/>
              <a:cs typeface="Calibri"/>
              <a:sym typeface="Calibri"/>
              <a:rtl val="0"/>
            </a:endParaRPr>
          </a:p>
        </p:txBody>
      </p:sp>
      <p:pic>
        <p:nvPicPr>
          <p:cNvPr id="574" name="Shape 574"/>
          <p:cNvPicPr preferRelativeResize="0"/>
          <p:nvPr/>
        </p:nvPicPr>
        <p:blipFill rotWithShape="1">
          <a:blip r:embed="rId3">
            <a:alphaModFix/>
          </a:blip>
          <a:srcRect/>
          <a:stretch/>
        </p:blipFill>
        <p:spPr>
          <a:xfrm>
            <a:off x="4826000" y="1946598"/>
            <a:ext cx="4192922" cy="3082602"/>
          </a:xfrm>
          <a:prstGeom prst="rect">
            <a:avLst/>
          </a:prstGeom>
          <a:noFill/>
          <a:ln>
            <a:noFill/>
          </a:ln>
        </p:spPr>
      </p:pic>
    </p:spTree>
    <p:extLst>
      <p:ext uri="{BB962C8B-B14F-4D97-AF65-F5344CB8AC3E}">
        <p14:creationId xmlns:p14="http://schemas.microsoft.com/office/powerpoint/2010/main" val="22045840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a:solidFill>
                  <a:schemeClr val="dk1"/>
                </a:solidFill>
                <a:latin typeface="Calibri"/>
                <a:ea typeface="Calibri"/>
                <a:cs typeface="Calibri"/>
                <a:sym typeface="Calibri"/>
                <a:rtl val="0"/>
              </a:rPr>
              <a:t>Who </a:t>
            </a:r>
            <a:r>
              <a:rPr lang="en" sz="4400" b="1" i="0" u="sng" strike="noStrike" cap="none" baseline="0" dirty="0">
                <a:solidFill>
                  <a:schemeClr val="dk1"/>
                </a:solidFill>
                <a:latin typeface="Calibri"/>
                <a:ea typeface="Calibri"/>
                <a:cs typeface="Calibri"/>
                <a:sym typeface="Calibri"/>
                <a:rtl val="0"/>
              </a:rPr>
              <a:t>not</a:t>
            </a:r>
            <a:r>
              <a:rPr lang="en" sz="4400" b="1" i="0" u="none" strike="noStrike" cap="none" baseline="0" dirty="0">
                <a:solidFill>
                  <a:schemeClr val="dk1"/>
                </a:solidFill>
                <a:latin typeface="Calibri"/>
                <a:ea typeface="Calibri"/>
                <a:cs typeface="Calibri"/>
                <a:sym typeface="Calibri"/>
                <a:rtl val="0"/>
              </a:rPr>
              <a:t> to tell</a:t>
            </a:r>
          </a:p>
        </p:txBody>
      </p:sp>
      <p:sp>
        <p:nvSpPr>
          <p:cNvPr id="504" name="Shape 504"/>
          <p:cNvSpPr txBox="1">
            <a:spLocks noGrp="1"/>
          </p:cNvSpPr>
          <p:nvPr>
            <p:ph type="body" idx="1"/>
          </p:nvPr>
        </p:nvSpPr>
        <p:spPr>
          <a:xfrm>
            <a:off x="457200" y="1600225"/>
            <a:ext cx="8229600" cy="3149199"/>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chemeClr val="dk1"/>
              </a:buClr>
              <a:buSzPct val="100000"/>
              <a:buFont typeface="Arial"/>
              <a:buChar char="●"/>
            </a:pPr>
            <a:r>
              <a:rPr lang="en" sz="3200" b="0" i="0" u="none" strike="noStrike" cap="none" baseline="0" dirty="0">
                <a:solidFill>
                  <a:schemeClr val="dk1"/>
                </a:solidFill>
                <a:latin typeface="Calibri"/>
                <a:ea typeface="Calibri"/>
                <a:cs typeface="Calibri"/>
                <a:sym typeface="Calibri"/>
                <a:rtl val="0"/>
              </a:rPr>
              <a:t>People who judge you for staying</a:t>
            </a:r>
          </a:p>
          <a:p>
            <a:pPr marL="457200" marR="0" lvl="0" indent="-419100" algn="l" rtl="0">
              <a:lnSpc>
                <a:spcPct val="100000"/>
              </a:lnSpc>
              <a:spcBef>
                <a:spcPts val="0"/>
              </a:spcBef>
              <a:spcAft>
                <a:spcPts val="0"/>
              </a:spcAft>
              <a:buClr>
                <a:schemeClr val="dk1"/>
              </a:buClr>
              <a:buSzPct val="100000"/>
              <a:buFont typeface="Arial"/>
              <a:buChar char="●"/>
            </a:pPr>
            <a:r>
              <a:rPr lang="en" sz="3200" b="0" i="0" u="none" strike="noStrike" cap="none" baseline="0" dirty="0">
                <a:solidFill>
                  <a:schemeClr val="dk1"/>
                </a:solidFill>
                <a:latin typeface="Calibri"/>
                <a:ea typeface="Calibri"/>
                <a:cs typeface="Calibri"/>
                <a:sym typeface="Calibri"/>
                <a:rtl val="0"/>
              </a:rPr>
              <a:t>People who don’t believe you</a:t>
            </a:r>
          </a:p>
          <a:p>
            <a:pPr marL="457200" marR="0" lvl="0" indent="-419100" algn="l" rtl="0">
              <a:lnSpc>
                <a:spcPct val="100000"/>
              </a:lnSpc>
              <a:spcBef>
                <a:spcPts val="0"/>
              </a:spcBef>
              <a:spcAft>
                <a:spcPts val="0"/>
              </a:spcAft>
              <a:buClr>
                <a:schemeClr val="dk1"/>
              </a:buClr>
              <a:buSzPct val="100000"/>
              <a:buFont typeface="Arial"/>
              <a:buChar char="●"/>
            </a:pPr>
            <a:r>
              <a:rPr lang="en" sz="3200" b="0" i="0" u="none" strike="noStrike" cap="none" baseline="0" dirty="0">
                <a:solidFill>
                  <a:schemeClr val="dk1"/>
                </a:solidFill>
                <a:latin typeface="Calibri"/>
                <a:ea typeface="Calibri"/>
                <a:cs typeface="Calibri"/>
                <a:sym typeface="Calibri"/>
                <a:rtl val="0"/>
              </a:rPr>
              <a:t>People who defend your partner or blame you</a:t>
            </a:r>
          </a:p>
          <a:p>
            <a:pPr marL="457200" marR="0" lvl="0" indent="-419100" algn="l" rtl="0">
              <a:lnSpc>
                <a:spcPct val="100000"/>
              </a:lnSpc>
              <a:spcBef>
                <a:spcPts val="0"/>
              </a:spcBef>
              <a:spcAft>
                <a:spcPts val="0"/>
              </a:spcAft>
              <a:buClr>
                <a:schemeClr val="dk1"/>
              </a:buClr>
              <a:buSzPct val="100000"/>
              <a:buFont typeface="Arial"/>
              <a:buChar char="●"/>
            </a:pPr>
            <a:r>
              <a:rPr lang="en" sz="3200" b="0" i="0" u="none" strike="noStrike" cap="none" baseline="0" dirty="0">
                <a:solidFill>
                  <a:schemeClr val="dk1"/>
                </a:solidFill>
                <a:latin typeface="Calibri"/>
                <a:ea typeface="Calibri"/>
                <a:cs typeface="Calibri"/>
                <a:sym typeface="Calibri"/>
                <a:rtl val="0"/>
              </a:rPr>
              <a:t>People who will report back to your partner</a:t>
            </a:r>
          </a:p>
        </p:txBody>
      </p:sp>
      <p:pic>
        <p:nvPicPr>
          <p:cNvPr id="505" name="Shape 505"/>
          <p:cNvPicPr preferRelativeResize="0"/>
          <p:nvPr/>
        </p:nvPicPr>
        <p:blipFill rotWithShape="1">
          <a:blip r:embed="rId3">
            <a:alphaModFix/>
          </a:blip>
          <a:srcRect/>
          <a:stretch/>
        </p:blipFill>
        <p:spPr>
          <a:xfrm>
            <a:off x="3529025" y="4432285"/>
            <a:ext cx="2085975" cy="2425699"/>
          </a:xfrm>
          <a:prstGeom prst="rect">
            <a:avLst/>
          </a:prstGeom>
          <a:noFill/>
          <a:ln>
            <a:noFill/>
          </a:ln>
        </p:spPr>
      </p:pic>
    </p:spTree>
    <p:extLst>
      <p:ext uri="{BB962C8B-B14F-4D97-AF65-F5344CB8AC3E}">
        <p14:creationId xmlns:p14="http://schemas.microsoft.com/office/powerpoint/2010/main" val="3686120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418664"/>
            <a:ext cx="4335741" cy="5439336"/>
          </a:xfrm>
          <a:prstGeom prst="rect">
            <a:avLst/>
          </a:prstGeom>
        </p:spPr>
      </p:pic>
      <p:pic>
        <p:nvPicPr>
          <p:cNvPr id="8" name="Picture 7"/>
          <p:cNvPicPr>
            <a:picLocks noChangeAspect="1"/>
          </p:cNvPicPr>
          <p:nvPr/>
        </p:nvPicPr>
        <p:blipFill>
          <a:blip r:embed="rId3"/>
          <a:stretch>
            <a:fillRect/>
          </a:stretch>
        </p:blipFill>
        <p:spPr>
          <a:xfrm>
            <a:off x="4335741" y="5538511"/>
            <a:ext cx="4663135" cy="1748864"/>
          </a:xfrm>
          <a:prstGeom prst="rect">
            <a:avLst/>
          </a:prstGeom>
        </p:spPr>
      </p:pic>
      <p:sp>
        <p:nvSpPr>
          <p:cNvPr id="2" name="TextBox 1"/>
          <p:cNvSpPr txBox="1"/>
          <p:nvPr/>
        </p:nvSpPr>
        <p:spPr>
          <a:xfrm>
            <a:off x="137289" y="303830"/>
            <a:ext cx="9907669" cy="830997"/>
          </a:xfrm>
          <a:prstGeom prst="rect">
            <a:avLst/>
          </a:prstGeom>
          <a:noFill/>
        </p:spPr>
        <p:txBody>
          <a:bodyPr wrap="square" rtlCol="0">
            <a:spAutoFit/>
          </a:bodyPr>
          <a:lstStyle/>
          <a:p>
            <a:pPr algn="ctr" defTabSz="914400"/>
            <a:r>
              <a:rPr lang="en-US" sz="4800" b="1" i="1" dirty="0">
                <a:solidFill>
                  <a:prstClr val="black"/>
                </a:solidFill>
                <a:latin typeface="Candara"/>
              </a:rPr>
              <a:t>S</a:t>
            </a:r>
            <a:r>
              <a:rPr lang="en-US" sz="4800" b="1" i="1" dirty="0" smtClean="0">
                <a:solidFill>
                  <a:prstClr val="black"/>
                </a:solidFill>
                <a:latin typeface="Candara"/>
              </a:rPr>
              <a:t>afety first!</a:t>
            </a:r>
            <a:endParaRPr lang="en-US" sz="4800" b="1" i="1" dirty="0">
              <a:solidFill>
                <a:prstClr val="black"/>
              </a:solidFill>
              <a:latin typeface="Candara"/>
            </a:endParaRPr>
          </a:p>
        </p:txBody>
      </p:sp>
      <p:sp>
        <p:nvSpPr>
          <p:cNvPr id="3" name="TextBox 2"/>
          <p:cNvSpPr txBox="1"/>
          <p:nvPr/>
        </p:nvSpPr>
        <p:spPr>
          <a:xfrm>
            <a:off x="4416120" y="1624752"/>
            <a:ext cx="4582755" cy="2677656"/>
          </a:xfrm>
          <a:prstGeom prst="rect">
            <a:avLst/>
          </a:prstGeom>
          <a:noFill/>
        </p:spPr>
        <p:txBody>
          <a:bodyPr wrap="square" rtlCol="0">
            <a:spAutoFit/>
          </a:bodyPr>
          <a:lstStyle/>
          <a:p>
            <a:endParaRPr lang="en-US" sz="2400" b="1" i="1" dirty="0" smtClean="0"/>
          </a:p>
          <a:p>
            <a:r>
              <a:rPr lang="en-US" sz="2400" b="1" i="1" dirty="0" smtClean="0"/>
              <a:t>Leaving is one of the most dangerous times—very important NOT to discuss with your partner plans to leave—you risk physical injury or worse.</a:t>
            </a:r>
          </a:p>
        </p:txBody>
      </p:sp>
    </p:spTree>
    <p:extLst>
      <p:ext uri="{BB962C8B-B14F-4D97-AF65-F5344CB8AC3E}">
        <p14:creationId xmlns:p14="http://schemas.microsoft.com/office/powerpoint/2010/main" val="10054701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0" y="280225"/>
            <a:ext cx="4880699" cy="60335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a:solidFill>
                  <a:schemeClr val="dk1"/>
                </a:solidFill>
                <a:latin typeface="Calibri"/>
                <a:ea typeface="Calibri"/>
                <a:cs typeface="Calibri"/>
                <a:sym typeface="Calibri"/>
                <a:rtl val="0"/>
              </a:rPr>
              <a:t>Have a safety plan</a:t>
            </a:r>
            <a:r>
              <a:rPr lang="en" sz="4400" b="1" i="0" u="none" strike="noStrike" cap="none" baseline="0" dirty="0" smtClean="0">
                <a:solidFill>
                  <a:schemeClr val="dk1"/>
                </a:solidFill>
                <a:latin typeface="Calibri"/>
                <a:ea typeface="Calibri"/>
                <a:cs typeface="Calibri"/>
                <a:sym typeface="Calibri"/>
                <a:rtl val="0"/>
              </a:rPr>
              <a:t>:</a:t>
            </a:r>
            <a:endParaRPr lang="en-US" sz="4400" b="1" i="0" u="none" strike="noStrike" cap="none" baseline="0" dirty="0" smtClean="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endParaRPr lang="en" sz="3000" b="1" i="0" u="none" strike="noStrike" cap="none" baseline="0" dirty="0">
              <a:solidFill>
                <a:schemeClr val="dk1"/>
              </a:solidFill>
              <a:latin typeface="Calibri"/>
              <a:ea typeface="Calibri"/>
              <a:cs typeface="Calibri"/>
              <a:sym typeface="Calibri"/>
              <a:rtl val="0"/>
            </a:endParaRPr>
          </a:p>
          <a:p>
            <a:pPr marL="914400" marR="0" lvl="0" indent="-381000" algn="l" rtl="0">
              <a:lnSpc>
                <a:spcPct val="100000"/>
              </a:lnSpc>
              <a:spcBef>
                <a:spcPts val="0"/>
              </a:spcBef>
              <a:spcAft>
                <a:spcPts val="0"/>
              </a:spcAft>
              <a:buClr>
                <a:schemeClr val="dk1"/>
              </a:buClr>
              <a:buSzPct val="100000"/>
              <a:buFont typeface="Arial"/>
              <a:buChar char="●"/>
            </a:pPr>
            <a:r>
              <a:rPr lang="en" sz="3000" b="0" i="0" u="none" strike="noStrike" cap="none" baseline="0" dirty="0">
                <a:solidFill>
                  <a:schemeClr val="dk1"/>
                </a:solidFill>
                <a:latin typeface="Calibri"/>
                <a:ea typeface="Calibri"/>
                <a:cs typeface="Calibri"/>
                <a:sym typeface="Calibri"/>
                <a:rtl val="0"/>
              </a:rPr>
              <a:t>Where can you go for help?</a:t>
            </a:r>
          </a:p>
          <a:p>
            <a:pPr marL="914400" marR="0" lvl="0" indent="-381000" algn="l" rtl="0">
              <a:lnSpc>
                <a:spcPct val="100000"/>
              </a:lnSpc>
              <a:spcBef>
                <a:spcPts val="0"/>
              </a:spcBef>
              <a:spcAft>
                <a:spcPts val="0"/>
              </a:spcAft>
              <a:buClr>
                <a:schemeClr val="dk1"/>
              </a:buClr>
              <a:buSzPct val="100000"/>
              <a:buFont typeface="Arial"/>
              <a:buChar char="●"/>
            </a:pPr>
            <a:r>
              <a:rPr lang="en" sz="3000" b="0" i="0" u="none" strike="noStrike" cap="none" baseline="0" dirty="0">
                <a:solidFill>
                  <a:schemeClr val="dk1"/>
                </a:solidFill>
                <a:latin typeface="Calibri"/>
                <a:ea typeface="Calibri"/>
                <a:cs typeface="Calibri"/>
                <a:sym typeface="Calibri"/>
                <a:rtl val="0"/>
              </a:rPr>
              <a:t>Who can you call?</a:t>
            </a:r>
          </a:p>
          <a:p>
            <a:pPr marL="914400" marR="0" lvl="0" indent="-381000" algn="l" rtl="0">
              <a:lnSpc>
                <a:spcPct val="100000"/>
              </a:lnSpc>
              <a:spcBef>
                <a:spcPts val="0"/>
              </a:spcBef>
              <a:spcAft>
                <a:spcPts val="0"/>
              </a:spcAft>
              <a:buClr>
                <a:schemeClr val="dk1"/>
              </a:buClr>
              <a:buSzPct val="100000"/>
              <a:buFont typeface="Arial"/>
              <a:buChar char="●"/>
            </a:pPr>
            <a:r>
              <a:rPr lang="en" sz="3000" b="0" i="0" u="none" strike="noStrike" cap="none" baseline="0" dirty="0">
                <a:solidFill>
                  <a:schemeClr val="dk1"/>
                </a:solidFill>
                <a:latin typeface="Calibri"/>
                <a:ea typeface="Calibri"/>
                <a:cs typeface="Calibri"/>
                <a:sym typeface="Calibri"/>
                <a:rtl val="0"/>
              </a:rPr>
              <a:t>Who can and will help you?</a:t>
            </a:r>
          </a:p>
          <a:p>
            <a:pPr marL="914400" marR="0" lvl="0" indent="-381000" algn="l" rtl="0">
              <a:lnSpc>
                <a:spcPct val="100000"/>
              </a:lnSpc>
              <a:spcBef>
                <a:spcPts val="0"/>
              </a:spcBef>
              <a:spcAft>
                <a:spcPts val="0"/>
              </a:spcAft>
              <a:buClr>
                <a:schemeClr val="dk1"/>
              </a:buClr>
              <a:buSzPct val="100000"/>
              <a:buFont typeface="Arial"/>
              <a:buChar char="●"/>
            </a:pPr>
            <a:r>
              <a:rPr lang="en-US" sz="3000" dirty="0">
                <a:solidFill>
                  <a:schemeClr val="dk1"/>
                </a:solidFill>
                <a:latin typeface="Calibri"/>
                <a:ea typeface="Calibri"/>
                <a:cs typeface="Calibri"/>
                <a:sym typeface="Calibri"/>
              </a:rPr>
              <a:t>H</a:t>
            </a:r>
            <a:r>
              <a:rPr lang="en" sz="3000" b="0" i="0" u="none" strike="noStrike" cap="none" baseline="0" dirty="0" smtClean="0">
                <a:solidFill>
                  <a:schemeClr val="dk1"/>
                </a:solidFill>
                <a:latin typeface="Calibri"/>
                <a:ea typeface="Calibri"/>
                <a:cs typeface="Calibri"/>
                <a:sym typeface="Calibri"/>
                <a:rtl val="0"/>
              </a:rPr>
              <a:t>ow </a:t>
            </a:r>
            <a:r>
              <a:rPr lang="en" sz="3000" b="0" i="0" u="none" strike="noStrike" cap="none" baseline="0" dirty="0">
                <a:solidFill>
                  <a:schemeClr val="dk1"/>
                </a:solidFill>
                <a:latin typeface="Calibri"/>
                <a:ea typeface="Calibri"/>
                <a:cs typeface="Calibri"/>
                <a:sym typeface="Calibri"/>
                <a:rtl val="0"/>
              </a:rPr>
              <a:t>will you escape if the situation becomes violent?</a:t>
            </a:r>
          </a:p>
          <a:p>
            <a:pPr marL="914400" marR="0" lvl="0" indent="-381000" algn="l" rtl="0">
              <a:lnSpc>
                <a:spcPct val="100000"/>
              </a:lnSpc>
              <a:spcBef>
                <a:spcPts val="0"/>
              </a:spcBef>
              <a:spcAft>
                <a:spcPts val="0"/>
              </a:spcAft>
              <a:buClr>
                <a:schemeClr val="dk1"/>
              </a:buClr>
              <a:buSzPct val="100000"/>
              <a:buFont typeface="Arial"/>
              <a:buChar char="●"/>
            </a:pPr>
            <a:r>
              <a:rPr lang="en" sz="3000" b="0" i="0" u="none" strike="noStrike" cap="none" baseline="0" dirty="0">
                <a:solidFill>
                  <a:schemeClr val="dk1"/>
                </a:solidFill>
                <a:latin typeface="Calibri"/>
                <a:ea typeface="Calibri"/>
                <a:cs typeface="Calibri"/>
                <a:sym typeface="Calibri"/>
                <a:rtl val="0"/>
              </a:rPr>
              <a:t>What can you do to make yourself safer?</a:t>
            </a:r>
          </a:p>
        </p:txBody>
      </p:sp>
      <p:pic>
        <p:nvPicPr>
          <p:cNvPr id="511" name="Shape 511"/>
          <p:cNvPicPr preferRelativeResize="0"/>
          <p:nvPr/>
        </p:nvPicPr>
        <p:blipFill rotWithShape="1">
          <a:blip r:embed="rId3">
            <a:alphaModFix/>
          </a:blip>
          <a:srcRect/>
          <a:stretch/>
        </p:blipFill>
        <p:spPr>
          <a:xfrm>
            <a:off x="5153300" y="1739900"/>
            <a:ext cx="3809998" cy="3378200"/>
          </a:xfrm>
          <a:prstGeom prst="rect">
            <a:avLst/>
          </a:prstGeom>
          <a:noFill/>
          <a:ln>
            <a:noFill/>
          </a:ln>
        </p:spPr>
      </p:pic>
    </p:spTree>
    <p:extLst>
      <p:ext uri="{BB962C8B-B14F-4D97-AF65-F5344CB8AC3E}">
        <p14:creationId xmlns:p14="http://schemas.microsoft.com/office/powerpoint/2010/main" val="2873448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title"/>
          </p:nvPr>
        </p:nvSpPr>
        <p:spPr>
          <a:xfrm>
            <a:off x="0" y="330203"/>
            <a:ext cx="91440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Arial"/>
              <a:buNone/>
            </a:pPr>
            <a:r>
              <a:rPr lang="en" sz="4400" b="1" i="0" u="none" strike="noStrike" cap="none" baseline="0" dirty="0">
                <a:solidFill>
                  <a:srgbClr val="000000"/>
                </a:solidFill>
                <a:latin typeface="Calibri"/>
                <a:ea typeface="Calibri"/>
                <a:cs typeface="Calibri"/>
                <a:sym typeface="Calibri"/>
                <a:rtl val="0"/>
              </a:rPr>
              <a:t>Tips for creating a safety plan to leave an </a:t>
            </a:r>
            <a:r>
              <a:rPr lang="en" sz="4400" b="1" i="0" u="none" strike="noStrike" cap="none" baseline="0" dirty="0" smtClean="0">
                <a:solidFill>
                  <a:srgbClr val="000000"/>
                </a:solidFill>
                <a:latin typeface="Calibri"/>
                <a:ea typeface="Calibri"/>
                <a:cs typeface="Calibri"/>
                <a:sym typeface="Calibri"/>
                <a:rtl val="0"/>
              </a:rPr>
              <a:t>abuser…</a:t>
            </a:r>
            <a:endParaRPr lang="en" sz="4400" b="1" i="0" u="none" strike="noStrike" cap="none" baseline="0" dirty="0">
              <a:solidFill>
                <a:srgbClr val="000000"/>
              </a:solidFill>
              <a:latin typeface="Calibri"/>
              <a:ea typeface="Calibri"/>
              <a:cs typeface="Calibri"/>
              <a:sym typeface="Calibri"/>
              <a:rtl val="0"/>
            </a:endParaRPr>
          </a:p>
        </p:txBody>
      </p:sp>
      <p:sp>
        <p:nvSpPr>
          <p:cNvPr id="517" name="Shape 517"/>
          <p:cNvSpPr txBox="1">
            <a:spLocks noGrp="1"/>
          </p:cNvSpPr>
          <p:nvPr>
            <p:ph type="body" idx="1"/>
          </p:nvPr>
        </p:nvSpPr>
        <p:spPr>
          <a:xfrm>
            <a:off x="127000" y="1473202"/>
            <a:ext cx="9017000" cy="5384797"/>
          </a:xfrm>
          <a:prstGeom prst="rect">
            <a:avLst/>
          </a:prstGeom>
          <a:noFill/>
          <a:ln>
            <a:noFill/>
          </a:ln>
        </p:spPr>
        <p:txBody>
          <a:bodyPr lIns="91425" tIns="91425" rIns="91425" bIns="91425" anchor="t" anchorCtr="0">
            <a:noAutofit/>
          </a:bodyPr>
          <a:lstStyle/>
          <a:p>
            <a:pPr marL="285750" marR="0" lvl="0" indent="-285750" algn="l" rtl="0">
              <a:lnSpc>
                <a:spcPct val="100000"/>
              </a:lnSpc>
              <a:spcAft>
                <a:spcPts val="600"/>
              </a:spcAft>
              <a:buClr>
                <a:schemeClr val="dk1"/>
              </a:buClr>
              <a:buSzPct val="100000"/>
              <a:buFont typeface="Arial"/>
              <a:buChar char="•"/>
            </a:pPr>
            <a:r>
              <a:rPr lang="en" sz="2900" b="0" i="0" u="none" strike="noStrike" cap="none" baseline="0" dirty="0" smtClean="0">
                <a:solidFill>
                  <a:srgbClr val="000000"/>
                </a:solidFill>
                <a:latin typeface="Arial"/>
                <a:ea typeface="Arial"/>
                <a:cs typeface="Arial"/>
                <a:sym typeface="Arial"/>
                <a:rtl val="0"/>
              </a:rPr>
              <a:t>If </a:t>
            </a:r>
            <a:r>
              <a:rPr lang="en" sz="2900" b="0" i="0" u="none" strike="noStrike" cap="none" baseline="0" dirty="0">
                <a:solidFill>
                  <a:srgbClr val="000000"/>
                </a:solidFill>
                <a:latin typeface="Arial"/>
                <a:ea typeface="Arial"/>
                <a:cs typeface="Arial"/>
                <a:sym typeface="Arial"/>
                <a:rtl val="0"/>
              </a:rPr>
              <a:t>you live with your abuser, try to leave the house on a regular basis and maintain a daily routine – this will help you leave without drawing attention to </a:t>
            </a:r>
            <a:r>
              <a:rPr lang="en" sz="2900" b="0" i="0" u="none" strike="noStrike" cap="none" baseline="0" dirty="0" smtClean="0">
                <a:solidFill>
                  <a:srgbClr val="000000"/>
                </a:solidFill>
                <a:latin typeface="Arial"/>
                <a:ea typeface="Arial"/>
                <a:cs typeface="Arial"/>
                <a:sym typeface="Arial"/>
                <a:rtl val="0"/>
              </a:rPr>
              <a:t>yourself</a:t>
            </a:r>
            <a:endParaRPr sz="2900" b="0" i="0" u="none" strike="noStrike" cap="none" baseline="0" dirty="0">
              <a:solidFill>
                <a:srgbClr val="000000"/>
              </a:solidFill>
              <a:latin typeface="Arial"/>
              <a:ea typeface="Arial"/>
              <a:cs typeface="Arial"/>
              <a:sym typeface="Arial"/>
              <a:rtl val="0"/>
            </a:endParaRPr>
          </a:p>
          <a:p>
            <a:pPr marL="285750" marR="0" lvl="0" indent="-285750" algn="l" rtl="0">
              <a:lnSpc>
                <a:spcPct val="100000"/>
              </a:lnSpc>
              <a:spcAft>
                <a:spcPts val="600"/>
              </a:spcAft>
              <a:buClr>
                <a:schemeClr val="dk1"/>
              </a:buClr>
              <a:buSzPct val="100000"/>
              <a:buFont typeface="Arial"/>
              <a:buChar char="•"/>
            </a:pPr>
            <a:r>
              <a:rPr lang="en" sz="2900" b="0" i="0" u="none" strike="noStrike" cap="none" baseline="0" dirty="0">
                <a:solidFill>
                  <a:srgbClr val="000000"/>
                </a:solidFill>
                <a:latin typeface="Arial"/>
                <a:ea typeface="Arial"/>
                <a:cs typeface="Arial"/>
                <a:sym typeface="Arial"/>
                <a:rtl val="0"/>
              </a:rPr>
              <a:t>Learn the best </a:t>
            </a:r>
            <a:r>
              <a:rPr lang="en" sz="2900" b="0" i="0" u="none" strike="noStrike" cap="none" baseline="0" dirty="0" smtClean="0">
                <a:solidFill>
                  <a:srgbClr val="000000"/>
                </a:solidFill>
                <a:latin typeface="Arial"/>
                <a:ea typeface="Arial"/>
                <a:cs typeface="Arial"/>
                <a:sym typeface="Arial"/>
                <a:rtl val="0"/>
              </a:rPr>
              <a:t>route </a:t>
            </a:r>
            <a:r>
              <a:rPr lang="en" sz="2900" b="0" i="0" u="none" strike="noStrike" cap="none" baseline="0" dirty="0">
                <a:solidFill>
                  <a:srgbClr val="000000"/>
                </a:solidFill>
                <a:latin typeface="Arial"/>
                <a:ea typeface="Arial"/>
                <a:cs typeface="Arial"/>
                <a:sym typeface="Arial"/>
                <a:rtl val="0"/>
              </a:rPr>
              <a:t>to get to a safe location in times of an </a:t>
            </a:r>
            <a:r>
              <a:rPr lang="en" sz="2900" b="0" i="0" u="none" strike="noStrike" cap="none" baseline="0" dirty="0" smtClean="0">
                <a:solidFill>
                  <a:srgbClr val="000000"/>
                </a:solidFill>
                <a:latin typeface="Arial"/>
                <a:ea typeface="Arial"/>
                <a:cs typeface="Arial"/>
                <a:sym typeface="Arial"/>
                <a:rtl val="0"/>
              </a:rPr>
              <a:t>emergency</a:t>
            </a:r>
            <a:endParaRPr lang="en-US" sz="2900" b="0" i="0" u="none" strike="noStrike" cap="none" baseline="0" dirty="0" smtClean="0">
              <a:solidFill>
                <a:srgbClr val="000000"/>
              </a:solidFill>
              <a:latin typeface="Arial"/>
              <a:ea typeface="Arial"/>
              <a:cs typeface="Arial"/>
              <a:sym typeface="Arial"/>
              <a:rtl val="0"/>
            </a:endParaRPr>
          </a:p>
          <a:p>
            <a:pPr marL="285750" lvl="0" indent="-285750">
              <a:spcAft>
                <a:spcPts val="600"/>
              </a:spcAft>
              <a:buSzPct val="100000"/>
              <a:buFont typeface="Arial"/>
              <a:buChar char="•"/>
            </a:pPr>
            <a:r>
              <a:rPr lang="en-US" sz="2900" dirty="0"/>
              <a:t>Remember, you have needs too--take care of them!</a:t>
            </a:r>
          </a:p>
          <a:p>
            <a:pPr marL="285750" lvl="0" indent="-285750">
              <a:spcAft>
                <a:spcPts val="600"/>
              </a:spcAft>
              <a:buSzPct val="100000"/>
              <a:buFont typeface="Arial"/>
              <a:buChar char="•"/>
            </a:pPr>
            <a:r>
              <a:rPr lang="en-US" sz="2900" dirty="0"/>
              <a:t>Don’t stay in an abusive relationship to “protect” your </a:t>
            </a:r>
            <a:r>
              <a:rPr lang="en-US" sz="2900" dirty="0" smtClean="0"/>
              <a:t>partner</a:t>
            </a:r>
            <a:endParaRPr sz="2900" b="0" i="0" u="none" strike="noStrike" cap="none" baseline="0" dirty="0">
              <a:solidFill>
                <a:srgbClr val="000000"/>
              </a:solidFill>
              <a:latin typeface="Arial"/>
              <a:ea typeface="Arial"/>
              <a:cs typeface="Arial"/>
              <a:sym typeface="Arial"/>
              <a:rtl val="0"/>
            </a:endParaRPr>
          </a:p>
          <a:p>
            <a:pPr marL="285750" marR="0" lvl="0" indent="-285750" algn="l" rtl="0">
              <a:lnSpc>
                <a:spcPct val="100000"/>
              </a:lnSpc>
              <a:spcAft>
                <a:spcPts val="600"/>
              </a:spcAft>
              <a:buClr>
                <a:schemeClr val="dk1"/>
              </a:buClr>
              <a:buSzPct val="100000"/>
              <a:buFont typeface="Arial"/>
              <a:buChar char="•"/>
            </a:pPr>
            <a:r>
              <a:rPr lang="en" sz="2900" b="0" i="0" u="none" strike="noStrike" cap="none" baseline="0" dirty="0">
                <a:solidFill>
                  <a:srgbClr val="000000"/>
                </a:solidFill>
                <a:latin typeface="Arial"/>
                <a:ea typeface="Arial"/>
                <a:cs typeface="Arial"/>
                <a:sym typeface="Arial"/>
                <a:rtl val="0"/>
              </a:rPr>
              <a:t>If you need a place to stay, contact the </a:t>
            </a:r>
            <a:r>
              <a:rPr lang="en" sz="2900" b="1" i="0" u="none" strike="noStrike" cap="none" baseline="0" dirty="0">
                <a:solidFill>
                  <a:srgbClr val="000000"/>
                </a:solidFill>
                <a:latin typeface="Arial"/>
                <a:ea typeface="Arial"/>
                <a:cs typeface="Arial"/>
                <a:sym typeface="Arial"/>
                <a:rtl val="0"/>
              </a:rPr>
              <a:t>National Teen Dating Abuse helpline at </a:t>
            </a:r>
            <a:r>
              <a:rPr lang="en" sz="2900" b="1" i="0" u="none" strike="noStrike" cap="none" baseline="0" dirty="0" smtClean="0">
                <a:solidFill>
                  <a:srgbClr val="000000"/>
                </a:solidFill>
                <a:latin typeface="Arial"/>
                <a:ea typeface="Arial"/>
                <a:cs typeface="Arial"/>
                <a:sym typeface="Arial"/>
                <a:rtl val="0"/>
              </a:rPr>
              <a:t>866-331-9474</a:t>
            </a:r>
            <a:endParaRPr lang="en" sz="2900" b="1" i="0" u="none" strike="noStrike" cap="none" baseline="0" dirty="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34767192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215900"/>
            <a:ext cx="8229600" cy="1143000"/>
          </a:xfrm>
        </p:spPr>
        <p:txBody>
          <a:bodyPr/>
          <a:lstStyle/>
          <a:p>
            <a:r>
              <a:rPr lang="en-US" sz="4400" b="1" dirty="0" smtClean="0"/>
              <a:t>PLEASE REMEMBER</a:t>
            </a:r>
            <a:endParaRPr lang="en-US" sz="4400" b="1" dirty="0"/>
          </a:p>
        </p:txBody>
      </p:sp>
      <p:sp>
        <p:nvSpPr>
          <p:cNvPr id="3" name="Text Placeholder 2"/>
          <p:cNvSpPr>
            <a:spLocks noGrp="1"/>
          </p:cNvSpPr>
          <p:nvPr>
            <p:ph type="body" idx="1"/>
          </p:nvPr>
        </p:nvSpPr>
        <p:spPr>
          <a:xfrm>
            <a:off x="0" y="939800"/>
            <a:ext cx="4851400" cy="5524500"/>
          </a:xfrm>
        </p:spPr>
        <p:txBody>
          <a:bodyPr/>
          <a:lstStyle/>
          <a:p>
            <a:pPr marL="457200" lvl="0" indent="-381000">
              <a:spcBef>
                <a:spcPts val="600"/>
              </a:spcBef>
              <a:buClr>
                <a:srgbClr val="000000"/>
              </a:buClr>
              <a:buSzPct val="100000"/>
              <a:buFont typeface="Arial"/>
              <a:buChar char="●"/>
            </a:pPr>
            <a:r>
              <a:rPr lang="en" sz="3000" b="1" dirty="0" smtClean="0">
                <a:ea typeface="Calibri"/>
                <a:sym typeface="Calibri"/>
              </a:rPr>
              <a:t>You </a:t>
            </a:r>
            <a:r>
              <a:rPr lang="en" sz="3000" b="1" u="sng" dirty="0">
                <a:ea typeface="Calibri"/>
                <a:sym typeface="Calibri"/>
              </a:rPr>
              <a:t>cannot</a:t>
            </a:r>
            <a:r>
              <a:rPr lang="en" sz="3000" b="1" dirty="0">
                <a:ea typeface="Calibri"/>
                <a:sym typeface="Calibri"/>
              </a:rPr>
              <a:t> change your partner’s abusive </a:t>
            </a:r>
            <a:r>
              <a:rPr lang="en" sz="3000" b="1" dirty="0" smtClean="0">
                <a:ea typeface="Calibri"/>
                <a:sym typeface="Calibri"/>
              </a:rPr>
              <a:t>behavior, only he or she can.</a:t>
            </a:r>
            <a:endParaRPr lang="en-US" sz="3000" b="1" dirty="0" smtClean="0">
              <a:ea typeface="Calibri"/>
              <a:sym typeface="Calibri"/>
            </a:endParaRPr>
          </a:p>
          <a:p>
            <a:pPr marL="457200" lvl="0" indent="-381000">
              <a:spcBef>
                <a:spcPts val="600"/>
              </a:spcBef>
              <a:buClr>
                <a:srgbClr val="000000"/>
              </a:buClr>
              <a:buSzPct val="100000"/>
              <a:buFont typeface="Arial"/>
              <a:buChar char="●"/>
            </a:pPr>
            <a:r>
              <a:rPr lang="en" sz="3000" dirty="0" smtClean="0">
                <a:solidFill>
                  <a:schemeClr val="dk1"/>
                </a:solidFill>
                <a:ea typeface="Calibri"/>
                <a:sym typeface="Calibri"/>
              </a:rPr>
              <a:t>Try </a:t>
            </a:r>
            <a:r>
              <a:rPr lang="en" sz="3000" dirty="0">
                <a:solidFill>
                  <a:schemeClr val="dk1"/>
                </a:solidFill>
                <a:ea typeface="Calibri"/>
                <a:sym typeface="Calibri"/>
              </a:rPr>
              <a:t>not to be alone with your abuser if they have a tendency to get violent</a:t>
            </a:r>
            <a:endParaRPr lang="en-US" sz="3000" dirty="0">
              <a:solidFill>
                <a:schemeClr val="dk1"/>
              </a:solidFill>
              <a:ea typeface="Calibri"/>
              <a:sym typeface="Calibri"/>
            </a:endParaRPr>
          </a:p>
          <a:p>
            <a:pPr marL="457200" lvl="0" indent="-381000">
              <a:spcBef>
                <a:spcPts val="600"/>
              </a:spcBef>
              <a:buClr>
                <a:srgbClr val="000000"/>
              </a:buClr>
              <a:buSzPct val="100000"/>
              <a:buFont typeface="Arial"/>
              <a:buChar char="●"/>
            </a:pPr>
            <a:r>
              <a:rPr lang="en" sz="3000" dirty="0" smtClean="0">
                <a:ea typeface="Calibri"/>
                <a:sym typeface="Calibri"/>
              </a:rPr>
              <a:t>Don’t </a:t>
            </a:r>
            <a:r>
              <a:rPr lang="en" sz="3000" dirty="0">
                <a:ea typeface="Calibri"/>
                <a:sym typeface="Calibri"/>
              </a:rPr>
              <a:t>be alone with </a:t>
            </a:r>
            <a:r>
              <a:rPr lang="en" sz="3000" dirty="0" smtClean="0">
                <a:ea typeface="Calibri"/>
                <a:sym typeface="Calibri"/>
              </a:rPr>
              <a:t>him or her </a:t>
            </a:r>
            <a:r>
              <a:rPr lang="en" sz="3000" dirty="0">
                <a:ea typeface="Calibri"/>
                <a:sym typeface="Calibri"/>
              </a:rPr>
              <a:t>when you are breaking up if you think it could </a:t>
            </a:r>
            <a:r>
              <a:rPr lang="en" sz="3000" dirty="0" smtClean="0">
                <a:ea typeface="Calibri"/>
                <a:sym typeface="Calibri"/>
              </a:rPr>
              <a:t>be </a:t>
            </a:r>
            <a:r>
              <a:rPr lang="en" sz="3000" dirty="0">
                <a:ea typeface="Calibri"/>
                <a:sym typeface="Calibri"/>
              </a:rPr>
              <a:t>dangerous (ex: meet in a public place)</a:t>
            </a:r>
          </a:p>
          <a:p>
            <a:endParaRPr lang="en-US" dirty="0"/>
          </a:p>
        </p:txBody>
      </p:sp>
      <p:pic>
        <p:nvPicPr>
          <p:cNvPr id="5" name="Picture 4"/>
          <p:cNvPicPr>
            <a:picLocks noChangeAspect="1"/>
          </p:cNvPicPr>
          <p:nvPr/>
        </p:nvPicPr>
        <p:blipFill rotWithShape="1">
          <a:blip r:embed="rId2"/>
          <a:srcRect r="3524"/>
          <a:stretch/>
        </p:blipFill>
        <p:spPr>
          <a:xfrm>
            <a:off x="4958833" y="1905000"/>
            <a:ext cx="4185168" cy="2514600"/>
          </a:xfrm>
          <a:prstGeom prst="rect">
            <a:avLst/>
          </a:prstGeom>
        </p:spPr>
      </p:pic>
    </p:spTree>
    <p:extLst>
      <p:ext uri="{BB962C8B-B14F-4D97-AF65-F5344CB8AC3E}">
        <p14:creationId xmlns:p14="http://schemas.microsoft.com/office/powerpoint/2010/main" val="2355898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body" idx="1"/>
          </p:nvPr>
        </p:nvSpPr>
        <p:spPr>
          <a:xfrm>
            <a:off x="0" y="713475"/>
            <a:ext cx="6553200" cy="6703900"/>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600"/>
              </a:spcBef>
              <a:spcAft>
                <a:spcPts val="0"/>
              </a:spcAft>
              <a:buClr>
                <a:schemeClr val="dk1"/>
              </a:buClr>
              <a:buSzPct val="100000"/>
              <a:buFont typeface="Arial"/>
              <a:buChar char="●"/>
            </a:pPr>
            <a:r>
              <a:rPr lang="en" sz="3600" b="0" i="0" u="none" strike="noStrike" cap="none" baseline="0" dirty="0" smtClean="0">
                <a:solidFill>
                  <a:schemeClr val="dk1"/>
                </a:solidFill>
                <a:ea typeface="Calibri"/>
                <a:sym typeface="Calibri"/>
                <a:rtl val="0"/>
              </a:rPr>
              <a:t>Keep </a:t>
            </a:r>
            <a:r>
              <a:rPr lang="en" sz="3600" b="0" i="0" u="none" strike="noStrike" cap="none" baseline="0" dirty="0">
                <a:solidFill>
                  <a:schemeClr val="dk1"/>
                </a:solidFill>
                <a:ea typeface="Calibri"/>
                <a:sym typeface="Calibri"/>
                <a:rtl val="0"/>
              </a:rPr>
              <a:t>a private journal of your experiences that your partner can’t </a:t>
            </a:r>
            <a:r>
              <a:rPr lang="en" sz="3600" b="0" i="0" u="none" strike="noStrike" cap="none" baseline="0" dirty="0" smtClean="0">
                <a:solidFill>
                  <a:schemeClr val="dk1"/>
                </a:solidFill>
                <a:ea typeface="Calibri"/>
                <a:sym typeface="Calibri"/>
                <a:rtl val="0"/>
              </a:rPr>
              <a:t>find</a:t>
            </a:r>
            <a:endParaRPr lang="en-US" sz="3600" b="0" i="0" u="none" strike="noStrike" cap="none" baseline="0" dirty="0" smtClean="0">
              <a:solidFill>
                <a:schemeClr val="dk1"/>
              </a:solidFill>
              <a:ea typeface="Calibri"/>
              <a:sym typeface="Calibri"/>
              <a:rtl val="0"/>
            </a:endParaRPr>
          </a:p>
          <a:p>
            <a:pPr marL="457200" marR="0" lvl="0" indent="-381000" algn="l" rtl="0">
              <a:lnSpc>
                <a:spcPct val="100000"/>
              </a:lnSpc>
              <a:spcBef>
                <a:spcPts val="600"/>
              </a:spcBef>
              <a:spcAft>
                <a:spcPts val="0"/>
              </a:spcAft>
              <a:buClr>
                <a:schemeClr val="dk1"/>
              </a:buClr>
              <a:buSzPct val="100000"/>
              <a:buFont typeface="Arial"/>
              <a:buChar char="●"/>
            </a:pPr>
            <a:r>
              <a:rPr lang="en-US" sz="3600" dirty="0" smtClean="0">
                <a:solidFill>
                  <a:schemeClr val="dk1"/>
                </a:solidFill>
                <a:ea typeface="Calibri"/>
                <a:sym typeface="Calibri"/>
              </a:rPr>
              <a:t>Keep cell phone charged for emergencies—it’s a felony to prevent someone from calling 9-1-1</a:t>
            </a:r>
            <a:endParaRPr lang="en" sz="3600" b="0" i="0" u="none" strike="noStrike" cap="none" baseline="0" dirty="0">
              <a:solidFill>
                <a:schemeClr val="dk1"/>
              </a:solidFill>
              <a:ea typeface="Calibri"/>
              <a:sym typeface="Calibri"/>
              <a:rtl val="0"/>
            </a:endParaRPr>
          </a:p>
          <a:p>
            <a:pPr marL="457200" marR="0" lvl="0" indent="-381000" algn="l" rtl="0">
              <a:lnSpc>
                <a:spcPct val="100000"/>
              </a:lnSpc>
              <a:spcBef>
                <a:spcPts val="600"/>
              </a:spcBef>
              <a:spcAft>
                <a:spcPts val="0"/>
              </a:spcAft>
              <a:buClr>
                <a:schemeClr val="dk1"/>
              </a:buClr>
              <a:buSzPct val="100000"/>
              <a:buFont typeface="Arial"/>
              <a:buChar char="●"/>
            </a:pPr>
            <a:r>
              <a:rPr lang="en-US" sz="3600" dirty="0" smtClean="0"/>
              <a:t>Keep </a:t>
            </a:r>
            <a:r>
              <a:rPr lang="en-US" sz="3600" dirty="0"/>
              <a:t>items you might need to take with you </a:t>
            </a:r>
            <a:r>
              <a:rPr lang="en-US" sz="3600" dirty="0" smtClean="0"/>
              <a:t>ready: </a:t>
            </a:r>
            <a:r>
              <a:rPr lang="en-US" sz="3600" dirty="0"/>
              <a:t>c</a:t>
            </a:r>
            <a:r>
              <a:rPr lang="en-US" sz="3600" dirty="0" smtClean="0"/>
              <a:t>ash</a:t>
            </a:r>
            <a:r>
              <a:rPr lang="en-US" sz="3600" dirty="0"/>
              <a:t>, </a:t>
            </a:r>
            <a:r>
              <a:rPr lang="en-US" sz="3600" dirty="0" smtClean="0"/>
              <a:t>I.D., keys</a:t>
            </a:r>
            <a:endParaRPr lang="en" sz="3600" b="0" i="0" u="none" strike="noStrike" cap="none" baseline="0" dirty="0">
              <a:solidFill>
                <a:schemeClr val="dk1"/>
              </a:solidFill>
              <a:latin typeface="Calibri"/>
              <a:ea typeface="Calibri"/>
              <a:cs typeface="Calibri"/>
              <a:sym typeface="Calibri"/>
              <a:rtl val="0"/>
            </a:endParaRPr>
          </a:p>
        </p:txBody>
      </p:sp>
      <p:pic>
        <p:nvPicPr>
          <p:cNvPr id="524" name="Shape 524"/>
          <p:cNvPicPr preferRelativeResize="0"/>
          <p:nvPr/>
        </p:nvPicPr>
        <p:blipFill rotWithShape="1">
          <a:blip r:embed="rId3">
            <a:alphaModFix/>
          </a:blip>
          <a:srcRect/>
          <a:stretch/>
        </p:blipFill>
        <p:spPr>
          <a:xfrm>
            <a:off x="6413500" y="1828800"/>
            <a:ext cx="2730500" cy="3835400"/>
          </a:xfrm>
          <a:prstGeom prst="rect">
            <a:avLst/>
          </a:prstGeom>
          <a:noFill/>
          <a:ln>
            <a:noFill/>
          </a:ln>
        </p:spPr>
      </p:pic>
      <p:sp>
        <p:nvSpPr>
          <p:cNvPr id="2" name="Rectangle 1"/>
          <p:cNvSpPr/>
          <p:nvPr/>
        </p:nvSpPr>
        <p:spPr>
          <a:xfrm>
            <a:off x="333346" y="-108466"/>
            <a:ext cx="8645554" cy="769441"/>
          </a:xfrm>
          <a:prstGeom prst="rect">
            <a:avLst/>
          </a:prstGeom>
        </p:spPr>
        <p:txBody>
          <a:bodyPr wrap="square">
            <a:spAutoFit/>
          </a:bodyPr>
          <a:lstStyle/>
          <a:p>
            <a:r>
              <a:rPr lang="en-US" sz="4400" b="1" dirty="0"/>
              <a:t>More tips…</a:t>
            </a:r>
            <a:endParaRPr lang="en-US" sz="4400" dirty="0"/>
          </a:p>
        </p:txBody>
      </p:sp>
    </p:spTree>
    <p:extLst>
      <p:ext uri="{BB962C8B-B14F-4D97-AF65-F5344CB8AC3E}">
        <p14:creationId xmlns:p14="http://schemas.microsoft.com/office/powerpoint/2010/main" val="23951680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43550" y="-393500"/>
            <a:ext cx="8229600" cy="13079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5400" b="1" i="0" u="none" strike="noStrike" cap="none" baseline="0" dirty="0" smtClean="0">
                <a:solidFill>
                  <a:schemeClr val="dk1"/>
                </a:solidFill>
                <a:latin typeface="Calibri"/>
                <a:ea typeface="Calibri"/>
                <a:cs typeface="Calibri"/>
                <a:sym typeface="Calibri"/>
                <a:rtl val="0"/>
              </a:rPr>
              <a:t>PHYSICAL ABUSE</a:t>
            </a:r>
            <a:endParaRPr lang="en" sz="5400" b="1" i="0" u="none" strike="noStrike" cap="none" baseline="0" dirty="0">
              <a:solidFill>
                <a:schemeClr val="dk1"/>
              </a:solidFill>
              <a:latin typeface="Calibri"/>
              <a:ea typeface="Calibri"/>
              <a:cs typeface="Calibri"/>
              <a:sym typeface="Calibri"/>
              <a:rtl val="0"/>
            </a:endParaRPr>
          </a:p>
        </p:txBody>
      </p:sp>
      <p:sp>
        <p:nvSpPr>
          <p:cNvPr id="219" name="Shape 219"/>
          <p:cNvSpPr txBox="1">
            <a:spLocks noGrp="1"/>
          </p:cNvSpPr>
          <p:nvPr>
            <p:ph type="body" idx="1"/>
          </p:nvPr>
        </p:nvSpPr>
        <p:spPr>
          <a:xfrm>
            <a:off x="4275350" y="765464"/>
            <a:ext cx="4297800" cy="5280000"/>
          </a:xfrm>
          <a:prstGeom prst="rect">
            <a:avLst/>
          </a:prstGeom>
          <a:noFill/>
          <a:ln>
            <a:noFill/>
          </a:ln>
        </p:spPr>
        <p:txBody>
          <a:bodyPr lIns="91425" tIns="91425" rIns="91425" bIns="91425" anchor="t" anchorCtr="0">
            <a:noAutofit/>
          </a:bodyPr>
          <a:lstStyle/>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a:solidFill>
                  <a:schemeClr val="dk1"/>
                </a:solidFill>
                <a:latin typeface="Calibri"/>
                <a:ea typeface="Calibri"/>
                <a:cs typeface="Calibri"/>
                <a:sym typeface="Calibri"/>
                <a:rtl val="0"/>
              </a:rPr>
              <a:t>Hitting</a:t>
            </a:r>
          </a:p>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a:solidFill>
                  <a:schemeClr val="dk1"/>
                </a:solidFill>
                <a:latin typeface="Calibri"/>
                <a:ea typeface="Calibri"/>
                <a:cs typeface="Calibri"/>
                <a:sym typeface="Calibri"/>
                <a:rtl val="0"/>
              </a:rPr>
              <a:t>Shoving</a:t>
            </a:r>
          </a:p>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a:solidFill>
                  <a:schemeClr val="dk1"/>
                </a:solidFill>
                <a:latin typeface="Calibri"/>
                <a:ea typeface="Calibri"/>
                <a:cs typeface="Calibri"/>
                <a:sym typeface="Calibri"/>
                <a:rtl val="0"/>
              </a:rPr>
              <a:t>Shaking</a:t>
            </a:r>
          </a:p>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a:solidFill>
                  <a:schemeClr val="dk1"/>
                </a:solidFill>
                <a:latin typeface="Calibri"/>
                <a:ea typeface="Calibri"/>
                <a:cs typeface="Calibri"/>
                <a:sym typeface="Calibri"/>
                <a:rtl val="0"/>
              </a:rPr>
              <a:t>Scratching</a:t>
            </a:r>
          </a:p>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a:solidFill>
                  <a:schemeClr val="dk1"/>
                </a:solidFill>
                <a:latin typeface="Calibri"/>
                <a:ea typeface="Calibri"/>
                <a:cs typeface="Calibri"/>
                <a:sym typeface="Calibri"/>
                <a:rtl val="0"/>
              </a:rPr>
              <a:t>Pushing</a:t>
            </a:r>
          </a:p>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a:solidFill>
                  <a:schemeClr val="dk1"/>
                </a:solidFill>
                <a:latin typeface="Calibri"/>
                <a:ea typeface="Calibri"/>
                <a:cs typeface="Calibri"/>
                <a:sym typeface="Calibri"/>
                <a:rtl val="0"/>
              </a:rPr>
              <a:t>Pulling hair</a:t>
            </a:r>
          </a:p>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a:solidFill>
                  <a:schemeClr val="dk1"/>
                </a:solidFill>
                <a:latin typeface="Calibri"/>
                <a:ea typeface="Calibri"/>
                <a:cs typeface="Calibri"/>
                <a:sym typeface="Calibri"/>
                <a:rtl val="0"/>
              </a:rPr>
              <a:t>Pinching</a:t>
            </a:r>
          </a:p>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smtClean="0">
                <a:solidFill>
                  <a:schemeClr val="dk1"/>
                </a:solidFill>
                <a:latin typeface="Calibri"/>
                <a:ea typeface="Calibri"/>
                <a:cs typeface="Calibri"/>
                <a:sym typeface="Calibri"/>
                <a:rtl val="0"/>
              </a:rPr>
              <a:t>Choking (STRANGLING)</a:t>
            </a:r>
            <a:endParaRPr lang="en" sz="3200" b="0" i="0" u="none" strike="noStrike" cap="none" baseline="0" dirty="0">
              <a:solidFill>
                <a:schemeClr val="dk1"/>
              </a:solidFill>
              <a:latin typeface="Calibri"/>
              <a:ea typeface="Calibri"/>
              <a:cs typeface="Calibri"/>
              <a:sym typeface="Calibri"/>
              <a:rtl val="0"/>
            </a:endParaRPr>
          </a:p>
          <a:p>
            <a:pPr marL="457200" marR="0" lvl="0" indent="-342900" algn="l" rtl="0">
              <a:lnSpc>
                <a:spcPct val="100000"/>
              </a:lnSpc>
              <a:spcBef>
                <a:spcPts val="0"/>
              </a:spcBef>
              <a:spcAft>
                <a:spcPts val="0"/>
              </a:spcAft>
              <a:buClr>
                <a:schemeClr val="dk1"/>
              </a:buClr>
              <a:buSzPct val="75000"/>
              <a:buFont typeface="Arial"/>
              <a:buChar char="●"/>
            </a:pPr>
            <a:r>
              <a:rPr lang="en" sz="3200" b="0" i="0" u="none" strike="noStrike" cap="none" baseline="0" dirty="0">
                <a:solidFill>
                  <a:schemeClr val="dk1"/>
                </a:solidFill>
                <a:latin typeface="Calibri"/>
                <a:ea typeface="Calibri"/>
                <a:cs typeface="Calibri"/>
                <a:sym typeface="Calibri"/>
                <a:rtl val="0"/>
              </a:rPr>
              <a:t>Biting</a:t>
            </a:r>
          </a:p>
          <a:p>
            <a:pPr marL="457200" marR="0" lvl="0" indent="-342900" algn="l" rtl="0">
              <a:lnSpc>
                <a:spcPct val="100000"/>
              </a:lnSpc>
              <a:spcBef>
                <a:spcPts val="0"/>
              </a:spcBef>
              <a:spcAft>
                <a:spcPts val="0"/>
              </a:spcAft>
              <a:buClr>
                <a:schemeClr val="dk1"/>
              </a:buClr>
              <a:buSzPct val="75000"/>
              <a:buFont typeface="Arial"/>
              <a:buChar char="●"/>
            </a:pPr>
            <a:r>
              <a:rPr lang="en-US" sz="3200" b="0" i="0" u="none" strike="noStrike" cap="none" baseline="0" dirty="0" smtClean="0">
                <a:solidFill>
                  <a:schemeClr val="dk1"/>
                </a:solidFill>
                <a:latin typeface="Calibri"/>
                <a:ea typeface="Calibri"/>
                <a:cs typeface="Calibri"/>
                <a:sym typeface="Calibri"/>
                <a:rtl val="0"/>
              </a:rPr>
              <a:t>Threatening to/</a:t>
            </a:r>
            <a:r>
              <a:rPr lang="en-US" sz="3200" dirty="0">
                <a:solidFill>
                  <a:schemeClr val="dk1"/>
                </a:solidFill>
                <a:latin typeface="Calibri"/>
                <a:ea typeface="Calibri"/>
                <a:cs typeface="Calibri"/>
                <a:sym typeface="Calibri"/>
              </a:rPr>
              <a:t>u</a:t>
            </a:r>
            <a:r>
              <a:rPr lang="en" sz="3200" b="0" i="0" u="none" strike="noStrike" cap="none" baseline="0" dirty="0" smtClean="0">
                <a:solidFill>
                  <a:schemeClr val="dk1"/>
                </a:solidFill>
                <a:latin typeface="Calibri"/>
                <a:ea typeface="Calibri"/>
                <a:cs typeface="Calibri"/>
                <a:sym typeface="Calibri"/>
                <a:rtl val="0"/>
              </a:rPr>
              <a:t>sing </a:t>
            </a:r>
            <a:r>
              <a:rPr lang="en" sz="3200" b="0" i="0" u="none" strike="noStrike" cap="none" baseline="0" dirty="0">
                <a:solidFill>
                  <a:schemeClr val="dk1"/>
                </a:solidFill>
                <a:latin typeface="Calibri"/>
                <a:ea typeface="Calibri"/>
                <a:cs typeface="Calibri"/>
                <a:sym typeface="Calibri"/>
                <a:rtl val="0"/>
              </a:rPr>
              <a:t>a weapon</a:t>
            </a:r>
          </a:p>
        </p:txBody>
      </p:sp>
      <p:pic>
        <p:nvPicPr>
          <p:cNvPr id="220" name="Shape 220"/>
          <p:cNvPicPr preferRelativeResize="0"/>
          <p:nvPr/>
        </p:nvPicPr>
        <p:blipFill rotWithShape="1">
          <a:blip r:embed="rId3">
            <a:alphaModFix/>
          </a:blip>
          <a:srcRect/>
          <a:stretch/>
        </p:blipFill>
        <p:spPr>
          <a:xfrm>
            <a:off x="247651" y="1034067"/>
            <a:ext cx="3457574" cy="5366733"/>
          </a:xfrm>
          <a:prstGeom prst="rect">
            <a:avLst/>
          </a:prstGeom>
          <a:noFill/>
          <a:ln>
            <a:noFill/>
          </a:ln>
        </p:spPr>
      </p:pic>
    </p:spTree>
    <p:extLst>
      <p:ext uri="{BB962C8B-B14F-4D97-AF65-F5344CB8AC3E}">
        <p14:creationId xmlns:p14="http://schemas.microsoft.com/office/powerpoint/2010/main" val="2540238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Shape 529"/>
          <p:cNvSpPr txBox="1">
            <a:spLocks noGrp="1"/>
          </p:cNvSpPr>
          <p:nvPr>
            <p:ph type="title"/>
          </p:nvPr>
        </p:nvSpPr>
        <p:spPr>
          <a:xfrm>
            <a:off x="0" y="0"/>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a:solidFill>
                  <a:schemeClr val="dk1"/>
                </a:solidFill>
                <a:latin typeface="Calibri"/>
                <a:ea typeface="Calibri"/>
                <a:cs typeface="Calibri"/>
                <a:sym typeface="Calibri"/>
                <a:rtl val="0"/>
              </a:rPr>
              <a:t>Remember...</a:t>
            </a:r>
          </a:p>
        </p:txBody>
      </p:sp>
      <p:sp>
        <p:nvSpPr>
          <p:cNvPr id="530" name="Shape 530"/>
          <p:cNvSpPr txBox="1">
            <a:spLocks noGrp="1"/>
          </p:cNvSpPr>
          <p:nvPr>
            <p:ph type="body" idx="1"/>
          </p:nvPr>
        </p:nvSpPr>
        <p:spPr>
          <a:xfrm>
            <a:off x="317500" y="1168600"/>
            <a:ext cx="8229600" cy="23076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3200" b="0" i="0" u="none" strike="noStrike" cap="none" baseline="0" dirty="0">
                <a:solidFill>
                  <a:schemeClr val="dk1"/>
                </a:solidFill>
                <a:latin typeface="Calibri"/>
                <a:ea typeface="Calibri"/>
                <a:cs typeface="Calibri"/>
                <a:sym typeface="Calibri"/>
                <a:rtl val="0"/>
              </a:rPr>
              <a:t>If you’re being abused:</a:t>
            </a:r>
          </a:p>
          <a:p>
            <a:pPr marL="0" marR="0" lvl="0" indent="0" algn="l" rtl="0">
              <a:lnSpc>
                <a:spcPct val="100000"/>
              </a:lnSpc>
              <a:spcBef>
                <a:spcPts val="0"/>
              </a:spcBef>
              <a:spcAft>
                <a:spcPts val="0"/>
              </a:spcAft>
              <a:buClr>
                <a:schemeClr val="dk1"/>
              </a:buClr>
              <a:buSzPct val="25000"/>
              <a:buFont typeface="Calibri"/>
              <a:buNone/>
            </a:pPr>
            <a:r>
              <a:rPr lang="en" sz="3200" b="0" i="1" u="none" strike="noStrike" cap="none" baseline="0" dirty="0">
                <a:solidFill>
                  <a:schemeClr val="dk1"/>
                </a:solidFill>
                <a:latin typeface="Calibri"/>
                <a:ea typeface="Calibri"/>
                <a:cs typeface="Calibri"/>
                <a:sym typeface="Calibri"/>
                <a:rtl val="0"/>
              </a:rPr>
              <a:t>Many others have experienced the same things as you, you don’t have to feel like you’re alone</a:t>
            </a:r>
            <a:r>
              <a:rPr lang="en" sz="3200" b="0" i="1" u="none" strike="noStrike" cap="none" baseline="0" dirty="0" smtClean="0">
                <a:solidFill>
                  <a:schemeClr val="dk1"/>
                </a:solidFill>
                <a:latin typeface="Calibri"/>
                <a:ea typeface="Calibri"/>
                <a:cs typeface="Calibri"/>
                <a:sym typeface="Calibri"/>
                <a:rtl val="0"/>
              </a:rPr>
              <a:t>.</a:t>
            </a:r>
            <a:endParaRPr lang="en-US" sz="3200" b="0" i="1" u="none" strike="noStrike" cap="none" baseline="0" dirty="0" smtClean="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US" sz="3200" i="1" dirty="0" smtClean="0">
                <a:solidFill>
                  <a:schemeClr val="dk1"/>
                </a:solidFill>
                <a:latin typeface="Calibri"/>
                <a:ea typeface="Calibri"/>
                <a:cs typeface="Calibri"/>
                <a:sym typeface="Calibri"/>
              </a:rPr>
              <a:t>Abuse is </a:t>
            </a:r>
            <a:r>
              <a:rPr lang="en-US" sz="3200" b="1" i="1" dirty="0" smtClean="0">
                <a:solidFill>
                  <a:schemeClr val="dk1"/>
                </a:solidFill>
                <a:latin typeface="Calibri"/>
                <a:ea typeface="Calibri"/>
                <a:cs typeface="Calibri"/>
                <a:sym typeface="Calibri"/>
              </a:rPr>
              <a:t>NEVER</a:t>
            </a:r>
            <a:r>
              <a:rPr lang="en-US" sz="3200" i="1" dirty="0" smtClean="0">
                <a:solidFill>
                  <a:schemeClr val="dk1"/>
                </a:solidFill>
                <a:latin typeface="Calibri"/>
                <a:ea typeface="Calibri"/>
                <a:cs typeface="Calibri"/>
                <a:sym typeface="Calibri"/>
              </a:rPr>
              <a:t> your fault.</a:t>
            </a:r>
            <a:endParaRPr lang="en" sz="3200" b="0" i="1"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Font typeface="Arial"/>
              <a:buNone/>
            </a:pPr>
            <a:endParaRPr sz="2400" b="0" i="1"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Font typeface="Arial"/>
              <a:buNone/>
            </a:pPr>
            <a:endParaRPr sz="2400" b="0" i="1" u="none" strike="noStrike" cap="none" baseline="0" dirty="0">
              <a:solidFill>
                <a:schemeClr val="dk1"/>
              </a:solidFill>
              <a:latin typeface="Calibri"/>
              <a:ea typeface="Calibri"/>
              <a:cs typeface="Calibri"/>
              <a:sym typeface="Calibri"/>
              <a:rtl val="0"/>
            </a:endParaRPr>
          </a:p>
        </p:txBody>
      </p:sp>
      <p:pic>
        <p:nvPicPr>
          <p:cNvPr id="531" name="Shape 531"/>
          <p:cNvPicPr preferRelativeResize="0"/>
          <p:nvPr/>
        </p:nvPicPr>
        <p:blipFill rotWithShape="1">
          <a:blip r:embed="rId3">
            <a:alphaModFix/>
          </a:blip>
          <a:srcRect/>
          <a:stretch/>
        </p:blipFill>
        <p:spPr>
          <a:xfrm>
            <a:off x="2978374" y="3647167"/>
            <a:ext cx="3187250" cy="2833096"/>
          </a:xfrm>
          <a:prstGeom prst="rect">
            <a:avLst/>
          </a:prstGeom>
          <a:noFill/>
          <a:ln>
            <a:noFill/>
          </a:ln>
        </p:spPr>
      </p:pic>
    </p:spTree>
    <p:extLst>
      <p:ext uri="{BB962C8B-B14F-4D97-AF65-F5344CB8AC3E}">
        <p14:creationId xmlns:p14="http://schemas.microsoft.com/office/powerpoint/2010/main" val="28065695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Shape 547"/>
          <p:cNvSpPr txBox="1">
            <a:spLocks noGrp="1"/>
          </p:cNvSpPr>
          <p:nvPr>
            <p:ph type="title"/>
          </p:nvPr>
        </p:nvSpPr>
        <p:spPr>
          <a:xfrm>
            <a:off x="0" y="58737"/>
            <a:ext cx="94615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800" b="1" i="0" u="none" strike="noStrike" cap="none" baseline="0" dirty="0">
                <a:solidFill>
                  <a:schemeClr val="dk1"/>
                </a:solidFill>
                <a:latin typeface="Calibri"/>
                <a:ea typeface="Calibri"/>
                <a:cs typeface="Calibri"/>
                <a:sym typeface="Calibri"/>
                <a:rtl val="0"/>
              </a:rPr>
              <a:t>What if my friend is being abused?</a:t>
            </a:r>
          </a:p>
        </p:txBody>
      </p:sp>
      <p:sp>
        <p:nvSpPr>
          <p:cNvPr id="548" name="Shape 548"/>
          <p:cNvSpPr txBox="1">
            <a:spLocks noGrp="1"/>
          </p:cNvSpPr>
          <p:nvPr>
            <p:ph type="body" idx="1"/>
          </p:nvPr>
        </p:nvSpPr>
        <p:spPr>
          <a:xfrm>
            <a:off x="457200" y="1600200"/>
            <a:ext cx="8229600" cy="49675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000" b="0" i="0" u="none" strike="noStrike" cap="none" baseline="0" dirty="0">
                <a:solidFill>
                  <a:schemeClr val="dk1"/>
                </a:solidFill>
                <a:latin typeface="Calibri"/>
                <a:ea typeface="Calibri"/>
                <a:cs typeface="Calibri"/>
                <a:sym typeface="Calibri"/>
                <a:rtl val="0"/>
              </a:rPr>
              <a:t>What could you do if you thought your friend was being abused?</a:t>
            </a:r>
          </a:p>
          <a:p>
            <a:pPr marL="0" marR="0" lvl="0" indent="0" algn="l" rtl="0">
              <a:lnSpc>
                <a:spcPct val="100000"/>
              </a:lnSpc>
              <a:spcBef>
                <a:spcPts val="0"/>
              </a:spcBef>
              <a:spcAft>
                <a:spcPts val="0"/>
              </a:spcAft>
              <a:buClr>
                <a:schemeClr val="dk1"/>
              </a:buClr>
              <a:buFont typeface="Arial"/>
              <a:buNone/>
            </a:pPr>
            <a:endParaRPr sz="4000" b="0" i="1"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 sz="4000" b="0" i="1" u="none" strike="noStrike" cap="none" baseline="0" dirty="0">
                <a:solidFill>
                  <a:schemeClr val="dk1"/>
                </a:solidFill>
                <a:latin typeface="Calibri"/>
                <a:ea typeface="Calibri"/>
                <a:cs typeface="Calibri"/>
                <a:sym typeface="Calibri"/>
                <a:rtl val="0"/>
              </a:rPr>
              <a:t>(Hints: What do you say to them? Should you ever tell an adult? When would it be appropriate?)</a:t>
            </a:r>
          </a:p>
        </p:txBody>
      </p:sp>
    </p:spTree>
    <p:extLst>
      <p:ext uri="{BB962C8B-B14F-4D97-AF65-F5344CB8AC3E}">
        <p14:creationId xmlns:p14="http://schemas.microsoft.com/office/powerpoint/2010/main" val="1391264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a:solidFill>
                  <a:schemeClr val="dk1"/>
                </a:solidFill>
                <a:latin typeface="Calibri"/>
                <a:ea typeface="Calibri"/>
                <a:cs typeface="Calibri"/>
                <a:sym typeface="Calibri"/>
                <a:rtl val="0"/>
              </a:rPr>
              <a:t>If your </a:t>
            </a:r>
            <a:r>
              <a:rPr lang="en" sz="4400" b="1" i="0" u="none" strike="noStrike" cap="none" baseline="0" dirty="0" smtClean="0">
                <a:solidFill>
                  <a:schemeClr val="dk1"/>
                </a:solidFill>
                <a:latin typeface="Calibri"/>
                <a:ea typeface="Calibri"/>
                <a:cs typeface="Calibri"/>
                <a:sym typeface="Calibri"/>
                <a:rtl val="0"/>
              </a:rPr>
              <a:t>friend</a:t>
            </a:r>
            <a:r>
              <a:rPr lang="en-US" sz="4400" b="1" i="0" u="none" strike="noStrike" cap="none" dirty="0" smtClean="0">
                <a:solidFill>
                  <a:schemeClr val="dk1"/>
                </a:solidFill>
                <a:latin typeface="Calibri"/>
                <a:ea typeface="Calibri"/>
                <a:cs typeface="Calibri"/>
                <a:sym typeface="Calibri"/>
                <a:rtl val="0"/>
              </a:rPr>
              <a:t> </a:t>
            </a:r>
            <a:r>
              <a:rPr lang="en-US" sz="4400" b="1" i="0" u="none" strike="noStrike" cap="none" dirty="0" err="1" smtClean="0">
                <a:solidFill>
                  <a:schemeClr val="dk1"/>
                </a:solidFill>
                <a:latin typeface="Calibri"/>
                <a:ea typeface="Calibri"/>
                <a:cs typeface="Calibri"/>
                <a:sym typeface="Calibri"/>
                <a:rtl val="0"/>
              </a:rPr>
              <a:t>i</a:t>
            </a:r>
            <a:r>
              <a:rPr lang="en" sz="4400" b="1" i="0" u="none" strike="noStrike" cap="none" baseline="0" dirty="0" smtClean="0">
                <a:solidFill>
                  <a:schemeClr val="dk1"/>
                </a:solidFill>
                <a:latin typeface="Calibri"/>
                <a:ea typeface="Calibri"/>
                <a:cs typeface="Calibri"/>
                <a:sym typeface="Calibri"/>
                <a:rtl val="0"/>
              </a:rPr>
              <a:t>s </a:t>
            </a:r>
            <a:r>
              <a:rPr lang="en" sz="4400" b="1" i="0" u="none" strike="noStrike" cap="none" baseline="0" dirty="0">
                <a:solidFill>
                  <a:schemeClr val="dk1"/>
                </a:solidFill>
                <a:latin typeface="Calibri"/>
                <a:ea typeface="Calibri"/>
                <a:cs typeface="Calibri"/>
                <a:sym typeface="Calibri"/>
                <a:rtl val="0"/>
              </a:rPr>
              <a:t>being </a:t>
            </a:r>
            <a:r>
              <a:rPr lang="en" sz="4400" b="1" i="0" u="none" strike="noStrike" cap="none" baseline="0" dirty="0" smtClean="0">
                <a:solidFill>
                  <a:schemeClr val="dk1"/>
                </a:solidFill>
                <a:latin typeface="Calibri"/>
                <a:ea typeface="Calibri"/>
                <a:cs typeface="Calibri"/>
                <a:sym typeface="Calibri"/>
                <a:rtl val="0"/>
              </a:rPr>
              <a:t>abused…</a:t>
            </a:r>
            <a:endParaRPr lang="en" sz="4400" b="1" i="0" u="none" strike="noStrike" cap="none" baseline="0" dirty="0">
              <a:solidFill>
                <a:schemeClr val="dk1"/>
              </a:solidFill>
              <a:latin typeface="Calibri"/>
              <a:ea typeface="Calibri"/>
              <a:cs typeface="Calibri"/>
              <a:sym typeface="Calibri"/>
              <a:rtl val="0"/>
            </a:endParaRPr>
          </a:p>
        </p:txBody>
      </p:sp>
      <p:sp>
        <p:nvSpPr>
          <p:cNvPr id="554" name="Shape 554"/>
          <p:cNvSpPr txBox="1">
            <a:spLocks noGrp="1"/>
          </p:cNvSpPr>
          <p:nvPr>
            <p:ph type="body" idx="1"/>
          </p:nvPr>
        </p:nvSpPr>
        <p:spPr>
          <a:xfrm>
            <a:off x="4560242" y="1600200"/>
            <a:ext cx="4126499" cy="4967597"/>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chemeClr val="dk1"/>
              </a:buClr>
              <a:buSzPct val="100000"/>
              <a:buFont typeface="Arial"/>
              <a:buChar char="●"/>
            </a:pPr>
            <a:r>
              <a:rPr lang="en" sz="3600" b="0" i="0" u="none" strike="noStrike" cap="none" baseline="0" dirty="0">
                <a:solidFill>
                  <a:schemeClr val="dk1"/>
                </a:solidFill>
                <a:latin typeface="Calibri"/>
                <a:ea typeface="Calibri"/>
                <a:cs typeface="Calibri"/>
                <a:sym typeface="Calibri"/>
                <a:rtl val="0"/>
              </a:rPr>
              <a:t>Be supportive and nonjudgmental</a:t>
            </a:r>
          </a:p>
          <a:p>
            <a:pPr marL="457200" marR="0" lvl="0" indent="-419100" algn="l" rtl="0">
              <a:lnSpc>
                <a:spcPct val="100000"/>
              </a:lnSpc>
              <a:spcBef>
                <a:spcPts val="0"/>
              </a:spcBef>
              <a:spcAft>
                <a:spcPts val="0"/>
              </a:spcAft>
              <a:buClr>
                <a:schemeClr val="dk1"/>
              </a:buClr>
              <a:buSzPct val="100000"/>
              <a:buFont typeface="Arial"/>
              <a:buChar char="●"/>
            </a:pPr>
            <a:r>
              <a:rPr lang="en" sz="3600" b="0" i="0" u="none" strike="noStrike" cap="none" baseline="0" dirty="0">
                <a:solidFill>
                  <a:schemeClr val="dk1"/>
                </a:solidFill>
                <a:latin typeface="Calibri"/>
                <a:ea typeface="Calibri"/>
                <a:cs typeface="Calibri"/>
                <a:sym typeface="Calibri"/>
                <a:rtl val="0"/>
              </a:rPr>
              <a:t>Don’t push advice onto your friend</a:t>
            </a:r>
          </a:p>
          <a:p>
            <a:pPr marL="457200" marR="0" lvl="0" indent="-419100" algn="l" rtl="0">
              <a:lnSpc>
                <a:spcPct val="100000"/>
              </a:lnSpc>
              <a:spcBef>
                <a:spcPts val="0"/>
              </a:spcBef>
              <a:spcAft>
                <a:spcPts val="0"/>
              </a:spcAft>
              <a:buClr>
                <a:schemeClr val="dk1"/>
              </a:buClr>
              <a:buSzPct val="100000"/>
              <a:buFont typeface="Arial"/>
              <a:buChar char="●"/>
            </a:pPr>
            <a:r>
              <a:rPr lang="en" sz="3600" b="0" i="0" u="none" strike="noStrike" cap="none" baseline="0" dirty="0">
                <a:solidFill>
                  <a:schemeClr val="dk1"/>
                </a:solidFill>
                <a:latin typeface="Calibri"/>
                <a:ea typeface="Calibri"/>
                <a:cs typeface="Calibri"/>
                <a:sym typeface="Calibri"/>
                <a:rtl val="0"/>
              </a:rPr>
              <a:t>Encourage your friend to be open with you</a:t>
            </a:r>
          </a:p>
        </p:txBody>
      </p:sp>
      <p:pic>
        <p:nvPicPr>
          <p:cNvPr id="555" name="Shape 555"/>
          <p:cNvPicPr preferRelativeResize="0"/>
          <p:nvPr/>
        </p:nvPicPr>
        <p:blipFill rotWithShape="1">
          <a:blip r:embed="rId3">
            <a:alphaModFix/>
          </a:blip>
          <a:srcRect/>
          <a:stretch/>
        </p:blipFill>
        <p:spPr>
          <a:xfrm>
            <a:off x="409475" y="1730765"/>
            <a:ext cx="3840224" cy="3654035"/>
          </a:xfrm>
          <a:prstGeom prst="rect">
            <a:avLst/>
          </a:prstGeom>
          <a:noFill/>
          <a:ln>
            <a:noFill/>
          </a:ln>
        </p:spPr>
      </p:pic>
    </p:spTree>
    <p:extLst>
      <p:ext uri="{BB962C8B-B14F-4D97-AF65-F5344CB8AC3E}">
        <p14:creationId xmlns:p14="http://schemas.microsoft.com/office/powerpoint/2010/main" val="30981027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body" idx="1"/>
          </p:nvPr>
        </p:nvSpPr>
        <p:spPr>
          <a:xfrm>
            <a:off x="0" y="1143200"/>
            <a:ext cx="5095875" cy="5714800"/>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1200"/>
              </a:spcBef>
              <a:spcAft>
                <a:spcPts val="0"/>
              </a:spcAft>
              <a:buClr>
                <a:schemeClr val="dk1"/>
              </a:buClr>
              <a:buSzPct val="100000"/>
              <a:buFont typeface="Arial"/>
              <a:buChar char="●"/>
            </a:pPr>
            <a:r>
              <a:rPr lang="en" sz="3000" b="0" i="0" u="none" strike="noStrike" cap="none" baseline="0" dirty="0">
                <a:solidFill>
                  <a:schemeClr val="dk1"/>
                </a:solidFill>
                <a:latin typeface="Calibri"/>
                <a:ea typeface="Calibri"/>
                <a:cs typeface="Calibri"/>
                <a:sym typeface="Calibri"/>
                <a:rtl val="0"/>
              </a:rPr>
              <a:t>Be gentle with your friend. Getting frustrated with them for not leaving will only make them feel worse, not convince them to </a:t>
            </a:r>
            <a:r>
              <a:rPr lang="en" sz="3000" b="0" i="0" u="none" strike="noStrike" cap="none" baseline="0" dirty="0" smtClean="0">
                <a:solidFill>
                  <a:schemeClr val="dk1"/>
                </a:solidFill>
                <a:latin typeface="Calibri"/>
                <a:ea typeface="Calibri"/>
                <a:cs typeface="Calibri"/>
                <a:sym typeface="Calibri"/>
                <a:rtl val="0"/>
              </a:rPr>
              <a:t>leave.</a:t>
            </a:r>
            <a:endParaRPr lang="en-US" sz="3000" b="0" i="0" u="none" strike="noStrike" cap="none" baseline="0" dirty="0" smtClean="0">
              <a:solidFill>
                <a:schemeClr val="dk1"/>
              </a:solidFill>
              <a:latin typeface="Calibri"/>
              <a:ea typeface="Calibri"/>
              <a:cs typeface="Calibri"/>
              <a:sym typeface="Calibri"/>
              <a:rtl val="0"/>
            </a:endParaRPr>
          </a:p>
          <a:p>
            <a:pPr marL="457200" marR="0" lvl="0" indent="-419100" algn="l" rtl="0">
              <a:lnSpc>
                <a:spcPct val="100000"/>
              </a:lnSpc>
              <a:spcBef>
                <a:spcPts val="1200"/>
              </a:spcBef>
              <a:spcAft>
                <a:spcPts val="0"/>
              </a:spcAft>
              <a:buClr>
                <a:schemeClr val="dk1"/>
              </a:buClr>
              <a:buSzPct val="100000"/>
              <a:buFont typeface="Arial"/>
              <a:buChar char="●"/>
            </a:pPr>
            <a:r>
              <a:rPr lang="en" sz="3000" b="0" i="0" u="none" strike="noStrike" cap="none" baseline="0" dirty="0" smtClean="0">
                <a:solidFill>
                  <a:schemeClr val="dk1"/>
                </a:solidFill>
                <a:latin typeface="Calibri"/>
                <a:ea typeface="Calibri"/>
                <a:cs typeface="Calibri"/>
                <a:sym typeface="Calibri"/>
                <a:rtl val="0"/>
              </a:rPr>
              <a:t>Express concern, but not judgement, anger, frustration, rejection – or they just won’t tell you the next time and they will become more isolated. </a:t>
            </a:r>
            <a:endParaRPr lang="en" sz="30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Calibri"/>
              <a:ea typeface="Calibri"/>
              <a:cs typeface="Calibri"/>
              <a:sym typeface="Calibri"/>
              <a:rtl val="0"/>
            </a:endParaRPr>
          </a:p>
        </p:txBody>
      </p:sp>
      <p:pic>
        <p:nvPicPr>
          <p:cNvPr id="561" name="Shape 561"/>
          <p:cNvPicPr preferRelativeResize="0"/>
          <p:nvPr/>
        </p:nvPicPr>
        <p:blipFill rotWithShape="1">
          <a:blip r:embed="rId3">
            <a:alphaModFix/>
          </a:blip>
          <a:srcRect/>
          <a:stretch/>
        </p:blipFill>
        <p:spPr>
          <a:xfrm>
            <a:off x="5095875" y="2137011"/>
            <a:ext cx="4048125" cy="3581399"/>
          </a:xfrm>
          <a:prstGeom prst="rect">
            <a:avLst/>
          </a:prstGeom>
          <a:noFill/>
          <a:ln>
            <a:noFill/>
          </a:ln>
        </p:spPr>
      </p:pic>
      <p:sp>
        <p:nvSpPr>
          <p:cNvPr id="4" name="Shape 553"/>
          <p:cNvSpPr txBox="1">
            <a:spLocks noGrp="1"/>
          </p:cNvSpPr>
          <p:nvPr>
            <p:ph type="title"/>
          </p:nvPr>
        </p:nvSpPr>
        <p:spPr>
          <a:xfrm>
            <a:off x="457200" y="0"/>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a:solidFill>
                  <a:schemeClr val="dk1"/>
                </a:solidFill>
                <a:latin typeface="Calibri"/>
                <a:ea typeface="Calibri"/>
                <a:cs typeface="Calibri"/>
                <a:sym typeface="Calibri"/>
                <a:rtl val="0"/>
              </a:rPr>
              <a:t>If your </a:t>
            </a:r>
            <a:r>
              <a:rPr lang="en" sz="4400" b="1" i="0" u="none" strike="noStrike" cap="none" baseline="0" dirty="0" smtClean="0">
                <a:solidFill>
                  <a:schemeClr val="dk1"/>
                </a:solidFill>
                <a:latin typeface="Calibri"/>
                <a:ea typeface="Calibri"/>
                <a:cs typeface="Calibri"/>
                <a:sym typeface="Calibri"/>
                <a:rtl val="0"/>
              </a:rPr>
              <a:t>friend</a:t>
            </a:r>
            <a:r>
              <a:rPr lang="en-US" sz="4400" b="1" i="0" u="none" strike="noStrike" cap="none" dirty="0" smtClean="0">
                <a:solidFill>
                  <a:schemeClr val="dk1"/>
                </a:solidFill>
                <a:latin typeface="Calibri"/>
                <a:ea typeface="Calibri"/>
                <a:cs typeface="Calibri"/>
                <a:sym typeface="Calibri"/>
                <a:rtl val="0"/>
              </a:rPr>
              <a:t> </a:t>
            </a:r>
            <a:r>
              <a:rPr lang="en-US" sz="4400" b="1" i="0" u="none" strike="noStrike" cap="none" dirty="0" err="1" smtClean="0">
                <a:solidFill>
                  <a:schemeClr val="dk1"/>
                </a:solidFill>
                <a:latin typeface="Calibri"/>
                <a:ea typeface="Calibri"/>
                <a:cs typeface="Calibri"/>
                <a:sym typeface="Calibri"/>
                <a:rtl val="0"/>
              </a:rPr>
              <a:t>i</a:t>
            </a:r>
            <a:r>
              <a:rPr lang="en" sz="4400" b="1" i="0" u="none" strike="noStrike" cap="none" baseline="0" dirty="0" smtClean="0">
                <a:solidFill>
                  <a:schemeClr val="dk1"/>
                </a:solidFill>
                <a:latin typeface="Calibri"/>
                <a:ea typeface="Calibri"/>
                <a:cs typeface="Calibri"/>
                <a:sym typeface="Calibri"/>
                <a:rtl val="0"/>
              </a:rPr>
              <a:t>s </a:t>
            </a:r>
            <a:r>
              <a:rPr lang="en" sz="4400" b="1" i="0" u="none" strike="noStrike" cap="none" baseline="0" dirty="0">
                <a:solidFill>
                  <a:schemeClr val="dk1"/>
                </a:solidFill>
                <a:latin typeface="Calibri"/>
                <a:ea typeface="Calibri"/>
                <a:cs typeface="Calibri"/>
                <a:sym typeface="Calibri"/>
                <a:rtl val="0"/>
              </a:rPr>
              <a:t>being </a:t>
            </a:r>
            <a:r>
              <a:rPr lang="en" sz="4400" b="1" i="0" u="none" strike="noStrike" cap="none" baseline="0" dirty="0" smtClean="0">
                <a:solidFill>
                  <a:schemeClr val="dk1"/>
                </a:solidFill>
                <a:latin typeface="Calibri"/>
                <a:ea typeface="Calibri"/>
                <a:cs typeface="Calibri"/>
                <a:sym typeface="Calibri"/>
                <a:rtl val="0"/>
              </a:rPr>
              <a:t>abused…</a:t>
            </a:r>
            <a:endParaRPr lang="en" sz="4400" b="1"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547960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a:xfrm>
            <a:off x="457200" y="274637"/>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800" b="1" i="0" u="none" strike="noStrike" cap="none" baseline="0" dirty="0">
                <a:solidFill>
                  <a:schemeClr val="dk1"/>
                </a:solidFill>
                <a:latin typeface="Calibri"/>
                <a:ea typeface="Calibri"/>
                <a:cs typeface="Calibri"/>
                <a:sym typeface="Calibri"/>
                <a:rtl val="0"/>
              </a:rPr>
              <a:t>Things you can say</a:t>
            </a:r>
          </a:p>
        </p:txBody>
      </p:sp>
      <p:sp>
        <p:nvSpPr>
          <p:cNvPr id="567" name="Shape 567"/>
          <p:cNvSpPr txBox="1">
            <a:spLocks noGrp="1"/>
          </p:cNvSpPr>
          <p:nvPr>
            <p:ph type="body" idx="1"/>
          </p:nvPr>
        </p:nvSpPr>
        <p:spPr>
          <a:xfrm>
            <a:off x="457200" y="1600200"/>
            <a:ext cx="8229600" cy="49675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000" b="0" i="1" u="none" strike="noStrike" cap="none" baseline="0" dirty="0">
                <a:solidFill>
                  <a:schemeClr val="dk1"/>
                </a:solidFill>
                <a:latin typeface="Calibri"/>
                <a:ea typeface="Calibri"/>
                <a:cs typeface="Calibri"/>
                <a:sym typeface="Calibri"/>
                <a:rtl val="0"/>
              </a:rPr>
              <a:t>“I’m concerned for your safety”</a:t>
            </a:r>
          </a:p>
          <a:p>
            <a:pPr marL="0" marR="0" lvl="0" indent="0" algn="l" rtl="0">
              <a:lnSpc>
                <a:spcPct val="100000"/>
              </a:lnSpc>
              <a:spcBef>
                <a:spcPts val="0"/>
              </a:spcBef>
              <a:spcAft>
                <a:spcPts val="0"/>
              </a:spcAft>
              <a:buClr>
                <a:schemeClr val="dk1"/>
              </a:buClr>
              <a:buSzPct val="25000"/>
              <a:buFont typeface="Calibri"/>
              <a:buNone/>
            </a:pPr>
            <a:r>
              <a:rPr lang="en" sz="4000" b="0" i="1" u="none" strike="noStrike" cap="none" baseline="0" dirty="0">
                <a:solidFill>
                  <a:schemeClr val="dk1"/>
                </a:solidFill>
                <a:latin typeface="Calibri"/>
                <a:ea typeface="Calibri"/>
                <a:cs typeface="Calibri"/>
                <a:sym typeface="Calibri"/>
                <a:rtl val="0"/>
              </a:rPr>
              <a:t>“I’m concerned it’ll only get worse”</a:t>
            </a:r>
          </a:p>
          <a:p>
            <a:pPr marL="0" marR="0" lvl="0" indent="0" algn="l" rtl="0">
              <a:lnSpc>
                <a:spcPct val="100000"/>
              </a:lnSpc>
              <a:spcBef>
                <a:spcPts val="0"/>
              </a:spcBef>
              <a:spcAft>
                <a:spcPts val="0"/>
              </a:spcAft>
              <a:buClr>
                <a:schemeClr val="dk1"/>
              </a:buClr>
              <a:buSzPct val="25000"/>
              <a:buFont typeface="Calibri"/>
              <a:buNone/>
            </a:pPr>
            <a:r>
              <a:rPr lang="en" sz="4000" b="0" i="1" u="none" strike="noStrike" cap="none" baseline="0" dirty="0">
                <a:solidFill>
                  <a:schemeClr val="dk1"/>
                </a:solidFill>
                <a:latin typeface="Calibri"/>
                <a:ea typeface="Calibri"/>
                <a:cs typeface="Calibri"/>
                <a:sym typeface="Calibri"/>
                <a:rtl val="0"/>
              </a:rPr>
              <a:t>“You’re not alone, I’m here for you”</a:t>
            </a:r>
          </a:p>
          <a:p>
            <a:pPr marL="0" marR="0" lvl="0" indent="0" algn="l" rtl="0">
              <a:lnSpc>
                <a:spcPct val="100000"/>
              </a:lnSpc>
              <a:spcBef>
                <a:spcPts val="0"/>
              </a:spcBef>
              <a:spcAft>
                <a:spcPts val="0"/>
              </a:spcAft>
              <a:buClr>
                <a:schemeClr val="dk1"/>
              </a:buClr>
              <a:buSzPct val="25000"/>
              <a:buFont typeface="Calibri"/>
              <a:buNone/>
            </a:pPr>
            <a:r>
              <a:rPr lang="en" sz="4000" b="0" i="1" u="none" strike="noStrike" cap="none" baseline="0" dirty="0">
                <a:solidFill>
                  <a:schemeClr val="dk1"/>
                </a:solidFill>
                <a:latin typeface="Calibri"/>
                <a:ea typeface="Calibri"/>
                <a:cs typeface="Calibri"/>
                <a:sym typeface="Calibri"/>
                <a:rtl val="0"/>
              </a:rPr>
              <a:t>“You don’t deserve to be treated this way, no one does”</a:t>
            </a:r>
          </a:p>
          <a:p>
            <a:pPr marL="0" marR="0" lvl="0" indent="0" algn="l" rtl="0">
              <a:lnSpc>
                <a:spcPct val="100000"/>
              </a:lnSpc>
              <a:spcBef>
                <a:spcPts val="0"/>
              </a:spcBef>
              <a:spcAft>
                <a:spcPts val="0"/>
              </a:spcAft>
              <a:buClr>
                <a:schemeClr val="dk1"/>
              </a:buClr>
              <a:buSzPct val="25000"/>
              <a:buFont typeface="Calibri"/>
              <a:buNone/>
            </a:pPr>
            <a:r>
              <a:rPr lang="en" sz="4000" b="1" i="1" u="none" strike="noStrike" cap="none" baseline="0" dirty="0">
                <a:solidFill>
                  <a:schemeClr val="dk1"/>
                </a:solidFill>
                <a:latin typeface="Calibri"/>
                <a:ea typeface="Calibri"/>
                <a:cs typeface="Calibri"/>
                <a:sym typeface="Calibri"/>
                <a:rtl val="0"/>
              </a:rPr>
              <a:t>“It’s not your fault”</a:t>
            </a:r>
          </a:p>
        </p:txBody>
      </p:sp>
    </p:spTree>
    <p:extLst>
      <p:ext uri="{BB962C8B-B14F-4D97-AF65-F5344CB8AC3E}">
        <p14:creationId xmlns:p14="http://schemas.microsoft.com/office/powerpoint/2010/main" val="2840711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0" y="122237"/>
            <a:ext cx="91440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600" b="1" i="0" u="none" strike="noStrike" cap="none" baseline="0" dirty="0">
                <a:solidFill>
                  <a:schemeClr val="dk1"/>
                </a:solidFill>
                <a:latin typeface="Calibri"/>
                <a:ea typeface="Calibri"/>
                <a:cs typeface="Calibri"/>
                <a:sym typeface="Calibri"/>
                <a:rtl val="0"/>
              </a:rPr>
              <a:t>If you feel you cannot tell an adult…</a:t>
            </a:r>
          </a:p>
        </p:txBody>
      </p:sp>
      <p:sp>
        <p:nvSpPr>
          <p:cNvPr id="585" name="Shape 585"/>
          <p:cNvSpPr txBox="1">
            <a:spLocks noGrp="1"/>
          </p:cNvSpPr>
          <p:nvPr>
            <p:ph type="body" idx="1"/>
          </p:nvPr>
        </p:nvSpPr>
        <p:spPr>
          <a:xfrm>
            <a:off x="457200" y="1457326"/>
            <a:ext cx="8483600" cy="5110472"/>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0"/>
              </a:spcBef>
              <a:spcAft>
                <a:spcPts val="0"/>
              </a:spcAft>
              <a:buClr>
                <a:schemeClr val="dk1"/>
              </a:buClr>
              <a:buSzPct val="100000"/>
              <a:buFont typeface="Arial"/>
              <a:buChar char="●"/>
            </a:pPr>
            <a:r>
              <a:rPr lang="en" sz="4400" b="0" i="0" u="none" strike="noStrike" cap="none" baseline="0" dirty="0">
                <a:solidFill>
                  <a:schemeClr val="dk1"/>
                </a:solidFill>
                <a:latin typeface="Calibri"/>
                <a:ea typeface="Calibri"/>
                <a:cs typeface="Calibri"/>
                <a:sym typeface="Calibri"/>
                <a:rtl val="0"/>
              </a:rPr>
              <a:t>Educate your </a:t>
            </a:r>
            <a:r>
              <a:rPr lang="en" sz="4400" b="0" i="0" u="none" strike="noStrike" cap="none" baseline="0" dirty="0" smtClean="0">
                <a:solidFill>
                  <a:schemeClr val="dk1"/>
                </a:solidFill>
                <a:latin typeface="Calibri"/>
                <a:ea typeface="Calibri"/>
                <a:cs typeface="Calibri"/>
                <a:sym typeface="Calibri"/>
                <a:rtl val="0"/>
              </a:rPr>
              <a:t>friend on teen dating violence </a:t>
            </a:r>
            <a:endParaRPr lang="en-US" sz="4400" b="0" i="0" u="none" strike="noStrike" cap="none" baseline="0" dirty="0" smtClean="0">
              <a:solidFill>
                <a:schemeClr val="dk1"/>
              </a:solidFill>
              <a:latin typeface="Calibri"/>
              <a:ea typeface="Calibri"/>
              <a:cs typeface="Calibri"/>
              <a:sym typeface="Calibri"/>
              <a:rtl val="0"/>
            </a:endParaRPr>
          </a:p>
          <a:p>
            <a:pPr marL="38100" marR="0" lvl="0" algn="l" rtl="0">
              <a:lnSpc>
                <a:spcPct val="100000"/>
              </a:lnSpc>
              <a:spcBef>
                <a:spcPts val="0"/>
              </a:spcBef>
              <a:spcAft>
                <a:spcPts val="0"/>
              </a:spcAft>
              <a:buClr>
                <a:schemeClr val="dk1"/>
              </a:buClr>
              <a:buSzPct val="100000"/>
            </a:pPr>
            <a:endParaRPr lang="en" sz="4400" b="0" i="0" u="none" strike="noStrike" cap="none" baseline="0" dirty="0">
              <a:solidFill>
                <a:schemeClr val="dk1"/>
              </a:solidFill>
              <a:latin typeface="Calibri"/>
              <a:ea typeface="Calibri"/>
              <a:cs typeface="Calibri"/>
              <a:sym typeface="Calibri"/>
              <a:rtl val="0"/>
            </a:endParaRPr>
          </a:p>
          <a:p>
            <a:pPr marL="457200" marR="0" lvl="0" indent="-419100" algn="l" rtl="0">
              <a:lnSpc>
                <a:spcPct val="100000"/>
              </a:lnSpc>
              <a:spcBef>
                <a:spcPts val="0"/>
              </a:spcBef>
              <a:spcAft>
                <a:spcPts val="0"/>
              </a:spcAft>
              <a:buClr>
                <a:schemeClr val="dk1"/>
              </a:buClr>
              <a:buSzPct val="100000"/>
              <a:buFont typeface="Arial"/>
              <a:buChar char="●"/>
            </a:pPr>
            <a:r>
              <a:rPr lang="en" sz="4400" b="0" i="0" u="none" strike="noStrike" cap="none" baseline="0" dirty="0">
                <a:solidFill>
                  <a:schemeClr val="dk1"/>
                </a:solidFill>
                <a:latin typeface="Calibri"/>
                <a:ea typeface="Calibri"/>
                <a:cs typeface="Calibri"/>
                <a:sym typeface="Calibri"/>
                <a:rtl val="0"/>
              </a:rPr>
              <a:t>Give your friend resources (e.g. websites, books, hotline phone </a:t>
            </a:r>
            <a:r>
              <a:rPr lang="en" sz="4400" b="0" i="0" u="none" strike="noStrike" cap="none" baseline="0" dirty="0" smtClean="0">
                <a:solidFill>
                  <a:schemeClr val="dk1"/>
                </a:solidFill>
                <a:latin typeface="Calibri"/>
                <a:ea typeface="Calibri"/>
                <a:cs typeface="Calibri"/>
                <a:sym typeface="Calibri"/>
                <a:rtl val="0"/>
              </a:rPr>
              <a:t>numbers, handouts that we have here today)</a:t>
            </a:r>
            <a:endParaRPr lang="en" sz="44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558846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126277" y="8943"/>
            <a:ext cx="8229600" cy="76490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a:solidFill>
                  <a:schemeClr val="dk1"/>
                </a:solidFill>
                <a:latin typeface="Calibri"/>
                <a:ea typeface="Calibri"/>
                <a:cs typeface="Calibri"/>
                <a:sym typeface="Calibri"/>
                <a:rtl val="0"/>
              </a:rPr>
              <a:t>Conclusion</a:t>
            </a:r>
          </a:p>
        </p:txBody>
      </p:sp>
      <p:sp>
        <p:nvSpPr>
          <p:cNvPr id="611" name="Shape 611"/>
          <p:cNvSpPr txBox="1">
            <a:spLocks noGrp="1"/>
          </p:cNvSpPr>
          <p:nvPr>
            <p:ph type="body" idx="1"/>
          </p:nvPr>
        </p:nvSpPr>
        <p:spPr>
          <a:xfrm>
            <a:off x="385649" y="773850"/>
            <a:ext cx="8229600" cy="5931750"/>
          </a:xfrm>
          <a:prstGeom prst="rect">
            <a:avLst/>
          </a:prstGeom>
          <a:noFill/>
          <a:ln>
            <a:noFill/>
          </a:ln>
        </p:spPr>
        <p:txBody>
          <a:bodyPr lIns="91425" tIns="91425" rIns="91425" bIns="91425" anchor="t" anchorCtr="0">
            <a:noAutofit/>
          </a:bodyPr>
          <a:lstStyle/>
          <a:p>
            <a:pPr marL="457200" marR="0" lvl="0" indent="-381000" algn="l" rtl="0">
              <a:lnSpc>
                <a:spcPct val="100000"/>
              </a:lnSpc>
              <a:spcBef>
                <a:spcPts val="0"/>
              </a:spcBef>
              <a:spcAft>
                <a:spcPts val="0"/>
              </a:spcAft>
              <a:buClr>
                <a:schemeClr val="dk1"/>
              </a:buClr>
              <a:buSzPct val="100000"/>
              <a:buFont typeface="Arial"/>
              <a:buChar char="●"/>
            </a:pPr>
            <a:r>
              <a:rPr lang="en" sz="3200" b="0" i="0" u="none" strike="noStrike" cap="none" baseline="0" dirty="0">
                <a:solidFill>
                  <a:schemeClr val="dk1"/>
                </a:solidFill>
                <a:latin typeface="Calibri"/>
                <a:ea typeface="Calibri"/>
                <a:cs typeface="Calibri"/>
                <a:sym typeface="Calibri"/>
                <a:rtl val="0"/>
              </a:rPr>
              <a:t>Dating violence comes in many forms, including physical, emotional, </a:t>
            </a:r>
            <a:r>
              <a:rPr lang="en" sz="3200" b="0" i="0" u="none" strike="noStrike" cap="none" baseline="0" dirty="0" smtClean="0">
                <a:solidFill>
                  <a:schemeClr val="dk1"/>
                </a:solidFill>
                <a:latin typeface="Calibri"/>
                <a:ea typeface="Calibri"/>
                <a:cs typeface="Calibri"/>
                <a:sym typeface="Calibri"/>
                <a:rtl val="0"/>
              </a:rPr>
              <a:t>sexual, financial and </a:t>
            </a:r>
            <a:r>
              <a:rPr lang="en" sz="3200" b="0" i="0" u="none" strike="noStrike" cap="none" baseline="0" dirty="0">
                <a:solidFill>
                  <a:schemeClr val="dk1"/>
                </a:solidFill>
                <a:latin typeface="Calibri"/>
                <a:ea typeface="Calibri"/>
                <a:cs typeface="Calibri"/>
                <a:sym typeface="Calibri"/>
                <a:rtl val="0"/>
              </a:rPr>
              <a:t>technological</a:t>
            </a:r>
          </a:p>
          <a:p>
            <a:pPr marL="457200" marR="0" lvl="0" indent="-381000" algn="l" rtl="0">
              <a:lnSpc>
                <a:spcPct val="100000"/>
              </a:lnSpc>
              <a:spcBef>
                <a:spcPts val="0"/>
              </a:spcBef>
              <a:spcAft>
                <a:spcPts val="0"/>
              </a:spcAft>
              <a:buClr>
                <a:schemeClr val="dk1"/>
              </a:buClr>
              <a:buSzPct val="100000"/>
              <a:buFont typeface="Arial"/>
              <a:buChar char="●"/>
            </a:pPr>
            <a:r>
              <a:rPr lang="en" sz="3200" b="0" i="0" u="none" strike="noStrike" cap="none" baseline="0" dirty="0">
                <a:solidFill>
                  <a:schemeClr val="dk1"/>
                </a:solidFill>
                <a:latin typeface="Calibri"/>
                <a:ea typeface="Calibri"/>
                <a:cs typeface="Calibri"/>
                <a:sym typeface="Calibri"/>
                <a:rtl val="0"/>
              </a:rPr>
              <a:t>Watch out for red flags that may signal abuse</a:t>
            </a:r>
          </a:p>
          <a:p>
            <a:pPr marL="457200" marR="0" lvl="0" indent="-381000" algn="l" rtl="0">
              <a:lnSpc>
                <a:spcPct val="100000"/>
              </a:lnSpc>
              <a:spcBef>
                <a:spcPts val="0"/>
              </a:spcBef>
              <a:spcAft>
                <a:spcPts val="0"/>
              </a:spcAft>
              <a:buClr>
                <a:schemeClr val="dk1"/>
              </a:buClr>
              <a:buSzPct val="100000"/>
              <a:buFont typeface="Arial"/>
              <a:buChar char="●"/>
            </a:pPr>
            <a:r>
              <a:rPr lang="en" sz="3200" b="0" i="0" u="none" strike="noStrike" cap="none" baseline="0" dirty="0">
                <a:solidFill>
                  <a:schemeClr val="dk1"/>
                </a:solidFill>
                <a:latin typeface="Calibri"/>
                <a:ea typeface="Calibri"/>
                <a:cs typeface="Calibri"/>
                <a:sym typeface="Calibri"/>
                <a:rtl val="0"/>
              </a:rPr>
              <a:t>Abusers can alternate between being affectionate and abusive</a:t>
            </a:r>
          </a:p>
          <a:p>
            <a:pPr marL="457200" marR="0" lvl="0" indent="-381000" algn="l" rtl="0">
              <a:lnSpc>
                <a:spcPct val="100000"/>
              </a:lnSpc>
              <a:spcBef>
                <a:spcPts val="0"/>
              </a:spcBef>
              <a:spcAft>
                <a:spcPts val="0"/>
              </a:spcAft>
              <a:buClr>
                <a:schemeClr val="dk1"/>
              </a:buClr>
              <a:buSzPct val="100000"/>
              <a:buFont typeface="Arial"/>
              <a:buChar char="●"/>
            </a:pPr>
            <a:r>
              <a:rPr lang="en" sz="3200" b="0" i="0" u="none" strike="noStrike" cap="none" baseline="0" dirty="0">
                <a:solidFill>
                  <a:schemeClr val="dk1"/>
                </a:solidFill>
                <a:latin typeface="Calibri"/>
                <a:ea typeface="Calibri"/>
                <a:cs typeface="Calibri"/>
                <a:sym typeface="Calibri"/>
                <a:rtl val="0"/>
              </a:rPr>
              <a:t>Healthy relationships involve mutual support, trust, </a:t>
            </a:r>
            <a:r>
              <a:rPr lang="en-US" sz="3200" dirty="0" smtClean="0">
                <a:solidFill>
                  <a:schemeClr val="dk1"/>
                </a:solidFill>
                <a:latin typeface="Calibri"/>
                <a:ea typeface="Calibri"/>
                <a:cs typeface="Calibri"/>
                <a:sym typeface="Calibri"/>
              </a:rPr>
              <a:t>shared power, </a:t>
            </a:r>
            <a:r>
              <a:rPr lang="en-US" sz="3200" b="0" i="0" u="none" strike="noStrike" cap="none" baseline="0" dirty="0" smtClean="0">
                <a:solidFill>
                  <a:schemeClr val="dk1"/>
                </a:solidFill>
                <a:latin typeface="Calibri"/>
                <a:ea typeface="Calibri"/>
                <a:cs typeface="Calibri"/>
                <a:sym typeface="Calibri"/>
                <a:rtl val="0"/>
              </a:rPr>
              <a:t>and feeling loved, respected and safe</a:t>
            </a:r>
            <a:endParaRPr lang="en" sz="3200" b="0" i="0" u="none" strike="noStrike" cap="none" baseline="0" dirty="0">
              <a:solidFill>
                <a:schemeClr val="dk1"/>
              </a:solidFill>
              <a:latin typeface="Calibri"/>
              <a:ea typeface="Calibri"/>
              <a:cs typeface="Calibri"/>
              <a:sym typeface="Calibri"/>
              <a:rtl val="0"/>
            </a:endParaRPr>
          </a:p>
          <a:p>
            <a:pPr marL="457200" marR="0" lvl="0" indent="-381000" algn="l" rtl="0">
              <a:lnSpc>
                <a:spcPct val="100000"/>
              </a:lnSpc>
              <a:spcBef>
                <a:spcPts val="0"/>
              </a:spcBef>
              <a:spcAft>
                <a:spcPts val="0"/>
              </a:spcAft>
              <a:buClr>
                <a:schemeClr val="dk1"/>
              </a:buClr>
              <a:buSzPct val="100000"/>
              <a:buFont typeface="Arial"/>
              <a:buChar char="●"/>
            </a:pPr>
            <a:r>
              <a:rPr lang="en" sz="3200" b="0" i="0" u="none" strike="noStrike" cap="none" baseline="0" dirty="0">
                <a:solidFill>
                  <a:schemeClr val="dk1"/>
                </a:solidFill>
                <a:latin typeface="Calibri"/>
                <a:ea typeface="Calibri"/>
                <a:cs typeface="Calibri"/>
                <a:sym typeface="Calibri"/>
                <a:rtl val="0"/>
              </a:rPr>
              <a:t>If you suspect you or someone you know is in an abusive situation, try to get help from trustworthy </a:t>
            </a:r>
            <a:r>
              <a:rPr lang="en" sz="3200" b="0" i="0" u="none" strike="noStrike" cap="none" baseline="0" dirty="0" smtClean="0">
                <a:solidFill>
                  <a:schemeClr val="dk1"/>
                </a:solidFill>
                <a:latin typeface="Calibri"/>
                <a:ea typeface="Calibri"/>
                <a:cs typeface="Calibri"/>
                <a:sym typeface="Calibri"/>
                <a:rtl val="0"/>
              </a:rPr>
              <a:t>sources</a:t>
            </a:r>
            <a:endParaRPr lang="en" sz="3200" b="0" i="0" u="none" strike="noStrike" cap="none" baseline="0" dirty="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23835123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7500" y="773850"/>
            <a:ext cx="8636000" cy="6084150"/>
          </a:xfrm>
        </p:spPr>
        <p:txBody>
          <a:bodyPr/>
          <a:lstStyle/>
          <a:p>
            <a:pPr marL="457200" lvl="0" indent="-381000">
              <a:buSzPct val="100000"/>
              <a:buFont typeface="Arial"/>
              <a:buChar char="●"/>
            </a:pPr>
            <a:r>
              <a:rPr lang="en" sz="3600" dirty="0">
                <a:solidFill>
                  <a:schemeClr val="dk1"/>
                </a:solidFill>
                <a:latin typeface="Calibri"/>
                <a:ea typeface="Calibri"/>
                <a:cs typeface="Calibri"/>
                <a:sym typeface="Calibri"/>
              </a:rPr>
              <a:t>Be </a:t>
            </a:r>
            <a:r>
              <a:rPr lang="en" sz="3600" dirty="0" smtClean="0">
                <a:solidFill>
                  <a:schemeClr val="dk1"/>
                </a:solidFill>
                <a:latin typeface="Calibri"/>
                <a:ea typeface="Calibri"/>
                <a:cs typeface="Calibri"/>
                <a:sym typeface="Calibri"/>
              </a:rPr>
              <a:t>supportive</a:t>
            </a:r>
            <a:r>
              <a:rPr lang="en-US" sz="3600" dirty="0" smtClean="0">
                <a:solidFill>
                  <a:schemeClr val="dk1"/>
                </a:solidFill>
                <a:latin typeface="Calibri"/>
                <a:ea typeface="Calibri"/>
                <a:cs typeface="Calibri"/>
                <a:sym typeface="Calibri"/>
              </a:rPr>
              <a:t> of friends</a:t>
            </a:r>
            <a:r>
              <a:rPr lang="en" sz="3600" dirty="0" smtClean="0">
                <a:solidFill>
                  <a:schemeClr val="dk1"/>
                </a:solidFill>
                <a:latin typeface="Calibri"/>
                <a:ea typeface="Calibri"/>
                <a:cs typeface="Calibri"/>
                <a:sym typeface="Calibri"/>
              </a:rPr>
              <a:t>, </a:t>
            </a:r>
            <a:r>
              <a:rPr lang="en" sz="3600" dirty="0">
                <a:solidFill>
                  <a:schemeClr val="dk1"/>
                </a:solidFill>
                <a:latin typeface="Calibri"/>
                <a:ea typeface="Calibri"/>
                <a:cs typeface="Calibri"/>
                <a:sym typeface="Calibri"/>
              </a:rPr>
              <a:t>not judgmental</a:t>
            </a:r>
            <a:endParaRPr lang="en-US" sz="3600" dirty="0">
              <a:solidFill>
                <a:schemeClr val="dk1"/>
              </a:solidFill>
              <a:latin typeface="Calibri"/>
              <a:ea typeface="Calibri"/>
              <a:cs typeface="Calibri"/>
              <a:sym typeface="Calibri"/>
            </a:endParaRPr>
          </a:p>
          <a:p>
            <a:pPr marL="457200" lvl="0" indent="-381000">
              <a:buSzPct val="100000"/>
              <a:buFont typeface="Arial"/>
              <a:buChar char="●"/>
            </a:pPr>
            <a:r>
              <a:rPr lang="en-US" sz="3600" dirty="0">
                <a:solidFill>
                  <a:schemeClr val="dk1"/>
                </a:solidFill>
                <a:latin typeface="Calibri"/>
                <a:ea typeface="Calibri"/>
                <a:cs typeface="Calibri"/>
                <a:sym typeface="Calibri"/>
              </a:rPr>
              <a:t>Even if you grew up in a violent home you can choose a different path</a:t>
            </a:r>
          </a:p>
          <a:p>
            <a:pPr marL="457200" lvl="0" indent="-381000">
              <a:buSzPct val="100000"/>
              <a:buFont typeface="Arial"/>
              <a:buChar char="●"/>
            </a:pPr>
            <a:r>
              <a:rPr lang="en-US" sz="3600" dirty="0">
                <a:solidFill>
                  <a:schemeClr val="dk1"/>
                </a:solidFill>
                <a:latin typeface="Calibri"/>
                <a:ea typeface="Calibri"/>
                <a:cs typeface="Calibri"/>
                <a:sym typeface="Calibri"/>
              </a:rPr>
              <a:t>You can choose to treat your partner the way you wish you had been treated</a:t>
            </a:r>
          </a:p>
          <a:p>
            <a:pPr marL="457200" lvl="0" indent="-381000">
              <a:buSzPct val="100000"/>
              <a:buFont typeface="Arial"/>
              <a:buChar char="●"/>
            </a:pPr>
            <a:r>
              <a:rPr lang="en-US" sz="3600" dirty="0">
                <a:solidFill>
                  <a:schemeClr val="dk1"/>
                </a:solidFill>
                <a:latin typeface="Calibri"/>
                <a:ea typeface="Calibri"/>
                <a:cs typeface="Calibri"/>
                <a:sym typeface="Calibri"/>
              </a:rPr>
              <a:t>You  have a right to be treated well in any relationship</a:t>
            </a:r>
          </a:p>
          <a:p>
            <a:pPr marL="457200" lvl="0" indent="-381000">
              <a:buSzPct val="100000"/>
              <a:buFont typeface="Arial"/>
              <a:buChar char="●"/>
            </a:pPr>
            <a:r>
              <a:rPr lang="en-US" sz="3600" dirty="0">
                <a:solidFill>
                  <a:schemeClr val="dk1"/>
                </a:solidFill>
                <a:latin typeface="Calibri"/>
                <a:ea typeface="Calibri"/>
                <a:cs typeface="Calibri"/>
                <a:sym typeface="Calibri"/>
              </a:rPr>
              <a:t>You deserve to live in peace, safety, and freedom in your own </a:t>
            </a:r>
            <a:r>
              <a:rPr lang="en-US" sz="3600" dirty="0" smtClean="0">
                <a:solidFill>
                  <a:schemeClr val="dk1"/>
                </a:solidFill>
                <a:latin typeface="Calibri"/>
                <a:ea typeface="Calibri"/>
                <a:cs typeface="Calibri"/>
                <a:sym typeface="Calibri"/>
              </a:rPr>
              <a:t>home!</a:t>
            </a:r>
          </a:p>
          <a:p>
            <a:pPr marL="457200" lvl="0" indent="-381000">
              <a:buSzPct val="100000"/>
              <a:buFont typeface="Arial"/>
              <a:buChar char="●"/>
            </a:pPr>
            <a:r>
              <a:rPr lang="en-US" sz="3600" b="1" dirty="0" smtClean="0">
                <a:solidFill>
                  <a:schemeClr val="dk1"/>
                </a:solidFill>
                <a:latin typeface="Calibri"/>
                <a:ea typeface="Calibri"/>
                <a:cs typeface="Calibri"/>
                <a:sym typeface="Calibri"/>
              </a:rPr>
              <a:t>BE SAFE AND ENCOURAGE OTHERS TO BE SAFE.</a:t>
            </a:r>
            <a:endParaRPr lang="en-US" sz="3600" b="1" dirty="0">
              <a:solidFill>
                <a:schemeClr val="dk1"/>
              </a:solidFill>
              <a:latin typeface="Calibri"/>
              <a:ea typeface="Calibri"/>
              <a:cs typeface="Calibri"/>
              <a:sym typeface="Calibri"/>
            </a:endParaRPr>
          </a:p>
          <a:p>
            <a:endParaRPr lang="en-US" dirty="0"/>
          </a:p>
        </p:txBody>
      </p:sp>
      <p:sp>
        <p:nvSpPr>
          <p:cNvPr id="5" name="Shape 610"/>
          <p:cNvSpPr txBox="1">
            <a:spLocks noGrp="1"/>
          </p:cNvSpPr>
          <p:nvPr>
            <p:ph type="title"/>
          </p:nvPr>
        </p:nvSpPr>
        <p:spPr>
          <a:xfrm>
            <a:off x="126277" y="8943"/>
            <a:ext cx="8229600" cy="764907"/>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a:solidFill>
                  <a:schemeClr val="dk1"/>
                </a:solidFill>
                <a:latin typeface="Calibri"/>
                <a:ea typeface="Calibri"/>
                <a:cs typeface="Calibri"/>
                <a:sym typeface="Calibri"/>
                <a:rtl val="0"/>
              </a:rPr>
              <a:t>Conclusion</a:t>
            </a:r>
          </a:p>
        </p:txBody>
      </p:sp>
    </p:spTree>
    <p:extLst>
      <p:ext uri="{BB962C8B-B14F-4D97-AF65-F5344CB8AC3E}">
        <p14:creationId xmlns:p14="http://schemas.microsoft.com/office/powerpoint/2010/main" val="17224216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Shape 616"/>
          <p:cNvSpPr txBox="1">
            <a:spLocks noGrp="1"/>
          </p:cNvSpPr>
          <p:nvPr>
            <p:ph type="title"/>
          </p:nvPr>
        </p:nvSpPr>
        <p:spPr>
          <a:xfrm>
            <a:off x="127000" y="-12701"/>
            <a:ext cx="9156700" cy="1270001"/>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Arial"/>
              <a:buNone/>
            </a:pPr>
            <a:r>
              <a:rPr lang="en" sz="7200" b="1" i="0" u="none" strike="noStrike" cap="none" baseline="0" dirty="0" smtClean="0">
                <a:solidFill>
                  <a:schemeClr val="dk1"/>
                </a:solidFill>
                <a:latin typeface="Arial"/>
                <a:ea typeface="Arial"/>
                <a:cs typeface="Arial"/>
                <a:sym typeface="Arial"/>
                <a:rtl val="0"/>
              </a:rPr>
              <a:t>WE GET IT! </a:t>
            </a:r>
            <a:endParaRPr lang="en" sz="7200" b="1" i="0" u="none" strike="noStrike" cap="none" baseline="0" dirty="0">
              <a:solidFill>
                <a:schemeClr val="dk1"/>
              </a:solidFill>
              <a:latin typeface="Arial"/>
              <a:ea typeface="Arial"/>
              <a:cs typeface="Arial"/>
              <a:sym typeface="Arial"/>
              <a:rtl val="0"/>
            </a:endParaRPr>
          </a:p>
        </p:txBody>
      </p:sp>
      <p:sp>
        <p:nvSpPr>
          <p:cNvPr id="617" name="Shape 617"/>
          <p:cNvSpPr txBox="1">
            <a:spLocks noGrp="1"/>
          </p:cNvSpPr>
          <p:nvPr>
            <p:ph type="body" idx="1"/>
          </p:nvPr>
        </p:nvSpPr>
        <p:spPr>
          <a:xfrm>
            <a:off x="127000" y="1133475"/>
            <a:ext cx="8864600" cy="2568332"/>
          </a:xfrm>
          <a:prstGeom prst="rect">
            <a:avLst/>
          </a:prstGeom>
          <a:noFill/>
          <a:ln>
            <a:noFill/>
          </a:ln>
        </p:spPr>
        <p:txBody>
          <a:bodyPr lIns="91425" tIns="91425" rIns="91425" bIns="91425" anchor="t" anchorCtr="0">
            <a:noAutofit/>
          </a:bodyPr>
          <a:lstStyle/>
          <a:p>
            <a:pPr marL="457200" marR="0" lvl="0" indent="-419100" algn="l" rtl="0">
              <a:lnSpc>
                <a:spcPct val="100000"/>
              </a:lnSpc>
              <a:spcBef>
                <a:spcPts val="1200"/>
              </a:spcBef>
              <a:spcAft>
                <a:spcPts val="0"/>
              </a:spcAft>
              <a:buClr>
                <a:schemeClr val="dk1"/>
              </a:buClr>
              <a:buSzPct val="100000"/>
              <a:buFont typeface="Arial"/>
              <a:buChar char="●"/>
            </a:pPr>
            <a:r>
              <a:rPr lang="en" sz="3600" b="0" i="0" u="none" strike="noStrike" cap="none" baseline="0" dirty="0">
                <a:solidFill>
                  <a:schemeClr val="dk1"/>
                </a:solidFill>
                <a:latin typeface="Arial"/>
                <a:ea typeface="Arial"/>
                <a:cs typeface="Arial"/>
                <a:sym typeface="Arial"/>
                <a:rtl val="0"/>
              </a:rPr>
              <a:t>If you are experiencing dating </a:t>
            </a:r>
            <a:r>
              <a:rPr lang="en" sz="3600" b="0" i="0" u="none" strike="noStrike" cap="none" baseline="0" dirty="0" smtClean="0">
                <a:solidFill>
                  <a:schemeClr val="dk1"/>
                </a:solidFill>
                <a:latin typeface="Arial"/>
                <a:ea typeface="Arial"/>
                <a:cs typeface="Arial"/>
                <a:sym typeface="Arial"/>
                <a:rtl val="0"/>
              </a:rPr>
              <a:t>violence, or know someone who is,</a:t>
            </a:r>
            <a:endParaRPr lang="en" sz="3600" b="0" i="0" u="none" strike="noStrike" cap="none" baseline="0" dirty="0">
              <a:solidFill>
                <a:schemeClr val="dk1"/>
              </a:solidFill>
              <a:latin typeface="Arial"/>
              <a:ea typeface="Arial"/>
              <a:cs typeface="Arial"/>
              <a:sym typeface="Arial"/>
              <a:rtl val="0"/>
            </a:endParaRPr>
          </a:p>
          <a:p>
            <a:pPr marL="457200" marR="0" lvl="0" indent="-419100" algn="l" rtl="0">
              <a:lnSpc>
                <a:spcPct val="100000"/>
              </a:lnSpc>
              <a:spcBef>
                <a:spcPts val="1200"/>
              </a:spcBef>
              <a:spcAft>
                <a:spcPts val="0"/>
              </a:spcAft>
              <a:buClr>
                <a:schemeClr val="dk1"/>
              </a:buClr>
              <a:buSzPct val="100000"/>
              <a:buFont typeface="Arial"/>
              <a:buChar char="●"/>
            </a:pPr>
            <a:r>
              <a:rPr lang="en" sz="3600" b="0" i="0" u="none" strike="noStrike" cap="none" baseline="0" dirty="0" smtClean="0">
                <a:solidFill>
                  <a:schemeClr val="dk1"/>
                </a:solidFill>
                <a:latin typeface="Arial"/>
                <a:ea typeface="Arial"/>
                <a:cs typeface="Arial"/>
                <a:sym typeface="Arial"/>
                <a:rtl val="0"/>
              </a:rPr>
              <a:t>there </a:t>
            </a:r>
            <a:r>
              <a:rPr lang="en" sz="3600" b="0" i="0" u="none" strike="noStrike" cap="none" baseline="0" dirty="0">
                <a:solidFill>
                  <a:schemeClr val="dk1"/>
                </a:solidFill>
                <a:latin typeface="Arial"/>
                <a:ea typeface="Arial"/>
                <a:cs typeface="Arial"/>
                <a:sym typeface="Arial"/>
                <a:rtl val="0"/>
              </a:rPr>
              <a:t>is help </a:t>
            </a:r>
            <a:r>
              <a:rPr lang="en" sz="3600" b="0" i="0" u="none" strike="noStrike" cap="none" baseline="0" dirty="0" smtClean="0">
                <a:solidFill>
                  <a:schemeClr val="dk1"/>
                </a:solidFill>
                <a:latin typeface="Arial"/>
                <a:ea typeface="Arial"/>
                <a:cs typeface="Arial"/>
                <a:sym typeface="Arial"/>
                <a:rtl val="0"/>
              </a:rPr>
              <a:t>available! </a:t>
            </a:r>
            <a:endParaRPr lang="en" sz="3600" b="0" i="0" u="none" strike="noStrike" cap="none" baseline="0" dirty="0">
              <a:solidFill>
                <a:schemeClr val="dk1"/>
              </a:solidFill>
              <a:latin typeface="Arial"/>
              <a:ea typeface="Arial"/>
              <a:cs typeface="Arial"/>
              <a:sym typeface="Arial"/>
              <a:rtl val="0"/>
            </a:endParaRPr>
          </a:p>
          <a:p>
            <a:pPr marL="0" marR="0" lvl="0" indent="0" algn="l" rtl="0">
              <a:lnSpc>
                <a:spcPct val="100000"/>
              </a:lnSpc>
              <a:spcBef>
                <a:spcPts val="0"/>
              </a:spcBef>
              <a:spcAft>
                <a:spcPts val="0"/>
              </a:spcAft>
              <a:buClr>
                <a:schemeClr val="dk1"/>
              </a:buClr>
              <a:buFont typeface="Arial"/>
              <a:buNone/>
            </a:pPr>
            <a:endParaRPr sz="3000" b="0" i="0" u="none" strike="noStrike" cap="none" baseline="0" dirty="0">
              <a:solidFill>
                <a:schemeClr val="dk1"/>
              </a:solidFill>
              <a:latin typeface="Arial"/>
              <a:ea typeface="Arial"/>
              <a:cs typeface="Arial"/>
              <a:sym typeface="Arial"/>
              <a:rtl val="0"/>
            </a:endParaRPr>
          </a:p>
        </p:txBody>
      </p:sp>
      <p:pic>
        <p:nvPicPr>
          <p:cNvPr id="618" name="Shape 618"/>
          <p:cNvPicPr preferRelativeResize="0"/>
          <p:nvPr/>
        </p:nvPicPr>
        <p:blipFill rotWithShape="1">
          <a:blip r:embed="rId3">
            <a:alphaModFix/>
          </a:blip>
          <a:srcRect/>
          <a:stretch/>
        </p:blipFill>
        <p:spPr>
          <a:xfrm>
            <a:off x="2136776" y="3644900"/>
            <a:ext cx="4152900" cy="3213100"/>
          </a:xfrm>
          <a:prstGeom prst="rect">
            <a:avLst/>
          </a:prstGeom>
          <a:noFill/>
          <a:ln>
            <a:noFill/>
          </a:ln>
        </p:spPr>
      </p:pic>
    </p:spTree>
    <p:extLst>
      <p:ext uri="{BB962C8B-B14F-4D97-AF65-F5344CB8AC3E}">
        <p14:creationId xmlns:p14="http://schemas.microsoft.com/office/powerpoint/2010/main" val="35459975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142874"/>
            <a:ext cx="8934450" cy="6543675"/>
          </a:xfrm>
        </p:spPr>
        <p:txBody>
          <a:bodyPr/>
          <a:lstStyle/>
          <a:p>
            <a:pPr algn="ctr"/>
            <a:r>
              <a:rPr lang="en-US" sz="3900" dirty="0" smtClean="0"/>
              <a:t>Thanks to all those who helped organize and produce this symposium this PowerPoint, and the handout materials.</a:t>
            </a:r>
            <a:br>
              <a:rPr lang="en-US" sz="3900" dirty="0" smtClean="0"/>
            </a:br>
            <a:r>
              <a:rPr lang="en-US" sz="3900" dirty="0"/>
              <a:t/>
            </a:r>
            <a:br>
              <a:rPr lang="en-US" sz="3900" dirty="0"/>
            </a:br>
            <a:r>
              <a:rPr lang="en-US" sz="3900" dirty="0" smtClean="0"/>
              <a:t>The written information presented on the PowerPoint was taken from the following resources and others located on the website for the Child Abuse Council of Santa Clara County at:</a:t>
            </a:r>
            <a:r>
              <a:rPr lang="en-US" sz="4000" dirty="0"/>
              <a:t/>
            </a:r>
            <a:br>
              <a:rPr lang="en-US" sz="4000" dirty="0"/>
            </a:br>
            <a:r>
              <a:rPr lang="en-US" sz="3100" dirty="0"/>
              <a:t>https://www.sccgov.org/sites/cac/Pages/cac.aspx</a:t>
            </a:r>
          </a:p>
        </p:txBody>
      </p:sp>
    </p:spTree>
    <p:extLst>
      <p:ext uri="{BB962C8B-B14F-4D97-AF65-F5344CB8AC3E}">
        <p14:creationId xmlns:p14="http://schemas.microsoft.com/office/powerpoint/2010/main" val="4151416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0" y="274637"/>
            <a:ext cx="9258300" cy="830263"/>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smtClean="0">
                <a:solidFill>
                  <a:schemeClr val="dk1"/>
                </a:solidFill>
                <a:latin typeface="Calibri"/>
                <a:ea typeface="Calibri"/>
                <a:cs typeface="Calibri"/>
                <a:sym typeface="Calibri"/>
                <a:rtl val="0"/>
              </a:rPr>
              <a:t>EMOTIONAL/PSYCHOLOGICAL ABUSE</a:t>
            </a:r>
            <a:endParaRPr lang="en" sz="4400" b="1" i="0" u="none" strike="noStrike" cap="none" baseline="0" dirty="0">
              <a:solidFill>
                <a:schemeClr val="dk1"/>
              </a:solidFill>
              <a:latin typeface="Calibri"/>
              <a:ea typeface="Calibri"/>
              <a:cs typeface="Calibri"/>
              <a:sym typeface="Calibri"/>
              <a:rtl val="0"/>
            </a:endParaRPr>
          </a:p>
        </p:txBody>
      </p:sp>
      <p:sp>
        <p:nvSpPr>
          <p:cNvPr id="226" name="Shape 226"/>
          <p:cNvSpPr txBox="1">
            <a:spLocks noGrp="1"/>
          </p:cNvSpPr>
          <p:nvPr>
            <p:ph type="body" idx="1"/>
          </p:nvPr>
        </p:nvSpPr>
        <p:spPr>
          <a:xfrm>
            <a:off x="88900" y="1104900"/>
            <a:ext cx="4451998" cy="5318634"/>
          </a:xfrm>
          <a:prstGeom prst="rect">
            <a:avLst/>
          </a:prstGeom>
          <a:noFill/>
          <a:ln>
            <a:noFill/>
          </a:ln>
        </p:spPr>
        <p:txBody>
          <a:bodyPr lIns="91425" tIns="91425" rIns="91425" bIns="91425" anchor="t" anchorCtr="0">
            <a:noAutofit/>
          </a:bodyPr>
          <a:lstStyle/>
          <a:p>
            <a:pPr marL="457200" indent="-342900">
              <a:buSzPct val="75000"/>
              <a:buFont typeface="Arial"/>
              <a:buChar char="●"/>
            </a:pPr>
            <a:r>
              <a:rPr lang="en-US" sz="3200" dirty="0"/>
              <a:t>Attacking your </a:t>
            </a:r>
            <a:r>
              <a:rPr lang="en-US" sz="3200" dirty="0" smtClean="0"/>
              <a:t>self-esteem </a:t>
            </a:r>
          </a:p>
          <a:p>
            <a:pPr marL="457200" indent="-342900">
              <a:buSzPct val="75000"/>
              <a:buFont typeface="Arial"/>
              <a:buChar char="●"/>
            </a:pPr>
            <a:r>
              <a:rPr lang="en-US" sz="3200" dirty="0" smtClean="0"/>
              <a:t>threatening </a:t>
            </a:r>
          </a:p>
          <a:p>
            <a:pPr marL="457200" indent="-342900">
              <a:buSzPct val="75000"/>
              <a:buFont typeface="Arial"/>
              <a:buChar char="●"/>
            </a:pPr>
            <a:r>
              <a:rPr lang="en-US" sz="3200" dirty="0" smtClean="0"/>
              <a:t>terrorizing</a:t>
            </a:r>
          </a:p>
          <a:p>
            <a:pPr marL="457200" indent="-342900">
              <a:buSzPct val="75000"/>
              <a:buFont typeface="Arial"/>
              <a:buChar char="●"/>
            </a:pPr>
            <a:r>
              <a:rPr lang="en-US" sz="3200" dirty="0" smtClean="0"/>
              <a:t>name </a:t>
            </a:r>
            <a:r>
              <a:rPr lang="en-US" sz="3200" dirty="0"/>
              <a:t>calling, </a:t>
            </a:r>
            <a:endParaRPr lang="en-US" sz="3200" dirty="0" smtClean="0"/>
          </a:p>
          <a:p>
            <a:pPr marL="457200" indent="-342900">
              <a:buSzPct val="75000"/>
              <a:buFont typeface="Arial"/>
              <a:buChar char="●"/>
            </a:pPr>
            <a:r>
              <a:rPr lang="en-US" sz="3200" dirty="0" smtClean="0"/>
              <a:t>shaming</a:t>
            </a:r>
            <a:r>
              <a:rPr lang="en-US" sz="3200" dirty="0"/>
              <a:t>, </a:t>
            </a:r>
            <a:endParaRPr lang="en-US" sz="3200" dirty="0" smtClean="0"/>
          </a:p>
          <a:p>
            <a:pPr marL="457200" indent="-342900">
              <a:buSzPct val="75000"/>
              <a:buFont typeface="Arial"/>
              <a:buChar char="●"/>
            </a:pPr>
            <a:r>
              <a:rPr lang="en-US" sz="3200" dirty="0" smtClean="0"/>
              <a:t>bullying</a:t>
            </a:r>
            <a:r>
              <a:rPr lang="en-US" sz="3200" dirty="0"/>
              <a:t>, </a:t>
            </a:r>
            <a:endParaRPr lang="en-US" sz="3200" dirty="0" smtClean="0"/>
          </a:p>
          <a:p>
            <a:pPr marL="457200" indent="-342900">
              <a:buSzPct val="75000"/>
              <a:buFont typeface="Arial"/>
              <a:buChar char="●"/>
            </a:pPr>
            <a:r>
              <a:rPr lang="en-US" sz="3200" dirty="0" smtClean="0"/>
              <a:t>embarrassing </a:t>
            </a:r>
            <a:r>
              <a:rPr lang="en-US" sz="3200" dirty="0"/>
              <a:t>on purpose, </a:t>
            </a:r>
            <a:endParaRPr lang="en-US" sz="3200" dirty="0" smtClean="0"/>
          </a:p>
          <a:p>
            <a:pPr marL="457200" indent="-342900">
              <a:buSzPct val="75000"/>
              <a:buFont typeface="Arial"/>
              <a:buChar char="●"/>
            </a:pPr>
            <a:r>
              <a:rPr lang="en-US" sz="3200" dirty="0" smtClean="0"/>
              <a:t>isolating </a:t>
            </a:r>
            <a:r>
              <a:rPr lang="en-US" sz="3200" dirty="0"/>
              <a:t>from friends and family</a:t>
            </a:r>
            <a:r>
              <a:rPr lang="en-US" sz="3600" dirty="0"/>
              <a:t>.</a:t>
            </a:r>
          </a:p>
          <a:p>
            <a:pPr marL="457200" marR="0" lvl="0" indent="-342900" algn="l" rtl="0">
              <a:lnSpc>
                <a:spcPct val="100000"/>
              </a:lnSpc>
              <a:spcBef>
                <a:spcPts val="0"/>
              </a:spcBef>
              <a:spcAft>
                <a:spcPts val="0"/>
              </a:spcAft>
              <a:buClr>
                <a:schemeClr val="dk1"/>
              </a:buClr>
              <a:buSzPct val="75000"/>
              <a:buFont typeface="Arial"/>
              <a:buChar char="●"/>
            </a:pPr>
            <a:endParaRPr lang="en" sz="3200" b="0" i="0" u="none" strike="noStrike" cap="none" baseline="0" dirty="0">
              <a:solidFill>
                <a:schemeClr val="dk1"/>
              </a:solidFill>
              <a:latin typeface="Calibri"/>
              <a:ea typeface="Calibri"/>
              <a:cs typeface="Calibri"/>
              <a:sym typeface="Calibri"/>
              <a:rtl val="0"/>
            </a:endParaRPr>
          </a:p>
        </p:txBody>
      </p:sp>
      <p:pic>
        <p:nvPicPr>
          <p:cNvPr id="227" name="Shape 227"/>
          <p:cNvPicPr preferRelativeResize="0"/>
          <p:nvPr/>
        </p:nvPicPr>
        <p:blipFill rotWithShape="1">
          <a:blip r:embed="rId3">
            <a:alphaModFix/>
          </a:blip>
          <a:srcRect/>
          <a:stretch/>
        </p:blipFill>
        <p:spPr>
          <a:xfrm>
            <a:off x="4540898" y="1727198"/>
            <a:ext cx="4603102" cy="5130802"/>
          </a:xfrm>
          <a:prstGeom prst="rect">
            <a:avLst/>
          </a:prstGeom>
          <a:noFill/>
          <a:ln>
            <a:noFill/>
          </a:ln>
        </p:spPr>
      </p:pic>
    </p:spTree>
    <p:extLst>
      <p:ext uri="{BB962C8B-B14F-4D97-AF65-F5344CB8AC3E}">
        <p14:creationId xmlns:p14="http://schemas.microsoft.com/office/powerpoint/2010/main" val="1237628917"/>
      </p:ext>
    </p:extLst>
  </p:cSld>
  <p:clrMapOvr>
    <a:masterClrMapping/>
  </p:clrMapOvr>
  <p:transition spd="slow">
    <p:randomBar dir="ver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31763"/>
            <a:ext cx="8229600" cy="1143000"/>
          </a:xfrm>
        </p:spPr>
        <p:txBody>
          <a:bodyPr/>
          <a:lstStyle/>
          <a:p>
            <a:r>
              <a:rPr lang="en-US" sz="4400" b="1" dirty="0" smtClean="0"/>
              <a:t>Resources </a:t>
            </a:r>
            <a:endParaRPr lang="en-US" sz="4400" b="1" dirty="0"/>
          </a:p>
        </p:txBody>
      </p:sp>
      <p:sp>
        <p:nvSpPr>
          <p:cNvPr id="3" name="Text Placeholder 2"/>
          <p:cNvSpPr>
            <a:spLocks noGrp="1"/>
          </p:cNvSpPr>
          <p:nvPr>
            <p:ph type="body" idx="1"/>
          </p:nvPr>
        </p:nvSpPr>
        <p:spPr>
          <a:xfrm>
            <a:off x="0" y="1181102"/>
            <a:ext cx="8686800" cy="5676897"/>
          </a:xfrm>
        </p:spPr>
        <p:txBody>
          <a:bodyPr/>
          <a:lstStyle/>
          <a:p>
            <a:r>
              <a:rPr lang="en-US" sz="2600" b="1" dirty="0" smtClean="0"/>
              <a:t>The </a:t>
            </a:r>
            <a:r>
              <a:rPr lang="en-US" sz="2600" b="1" dirty="0"/>
              <a:t>National Domestic Abuse </a:t>
            </a:r>
            <a:r>
              <a:rPr lang="en-US" sz="2600" b="1" dirty="0" smtClean="0"/>
              <a:t>Hotline</a:t>
            </a:r>
            <a:r>
              <a:rPr lang="en-US" sz="2600" b="1" dirty="0"/>
              <a:t>:</a:t>
            </a:r>
            <a:endParaRPr lang="en-US" sz="2600" b="1" dirty="0" smtClean="0"/>
          </a:p>
          <a:p>
            <a:pPr marL="342900" indent="-342900">
              <a:buFont typeface="Arial"/>
              <a:buChar char="•"/>
            </a:pPr>
            <a:r>
              <a:rPr lang="en-US" sz="2600" dirty="0" smtClean="0"/>
              <a:t>Offers 24</a:t>
            </a:r>
            <a:r>
              <a:rPr lang="en-US" sz="2600" dirty="0"/>
              <a:t>-hour help by online chat (at loveisrespect.org</a:t>
            </a:r>
            <a:r>
              <a:rPr lang="en-US" sz="2600" dirty="0" smtClean="0"/>
              <a:t>) </a:t>
            </a:r>
          </a:p>
          <a:p>
            <a:pPr marL="342900" indent="-342900">
              <a:buFont typeface="Arial"/>
              <a:buChar char="•"/>
            </a:pPr>
            <a:endParaRPr lang="en-US" sz="2600" dirty="0"/>
          </a:p>
          <a:p>
            <a:pPr marL="342900" lvl="1" indent="-342900">
              <a:buFont typeface="Arial"/>
              <a:buChar char="•"/>
            </a:pPr>
            <a:r>
              <a:rPr lang="en-US" sz="2600" dirty="0"/>
              <a:t>T</a:t>
            </a:r>
            <a:r>
              <a:rPr lang="en-US" sz="2600" dirty="0" smtClean="0"/>
              <a:t>ext </a:t>
            </a:r>
            <a:r>
              <a:rPr lang="en-US" sz="2600" dirty="0"/>
              <a:t>(text "</a:t>
            </a:r>
            <a:r>
              <a:rPr lang="en-US" sz="2600" dirty="0" err="1"/>
              <a:t>loveis</a:t>
            </a:r>
            <a:r>
              <a:rPr lang="en-US" sz="2600" dirty="0"/>
              <a:t>" to 22522) </a:t>
            </a:r>
            <a:endParaRPr lang="en-US" sz="2600" dirty="0" smtClean="0"/>
          </a:p>
          <a:p>
            <a:pPr marL="342900" indent="-342900">
              <a:buFont typeface="Arial"/>
              <a:buChar char="•"/>
            </a:pPr>
            <a:endParaRPr lang="en-US" sz="2600" dirty="0"/>
          </a:p>
          <a:p>
            <a:pPr marL="342900" indent="-342900">
              <a:buFont typeface="Arial"/>
              <a:buChar char="•"/>
            </a:pPr>
            <a:r>
              <a:rPr lang="en-US" sz="2600" dirty="0"/>
              <a:t>P</a:t>
            </a:r>
            <a:r>
              <a:rPr lang="en-US" sz="2600" dirty="0" smtClean="0"/>
              <a:t>hone </a:t>
            </a:r>
            <a:r>
              <a:rPr lang="en-US" sz="2600" dirty="0"/>
              <a:t>(1-866-331-9474</a:t>
            </a:r>
            <a:r>
              <a:rPr lang="en-US" sz="2600" dirty="0" smtClean="0"/>
              <a:t>) </a:t>
            </a:r>
          </a:p>
          <a:p>
            <a:pPr marL="342900" indent="-342900">
              <a:buFont typeface="Arial"/>
              <a:buChar char="•"/>
            </a:pPr>
            <a:endParaRPr lang="en-US" sz="2600" dirty="0"/>
          </a:p>
          <a:p>
            <a:pPr marL="342900" indent="-342900">
              <a:buFont typeface="Arial"/>
              <a:buChar char="•"/>
            </a:pPr>
            <a:r>
              <a:rPr lang="en-US" sz="2600" dirty="0" smtClean="0"/>
              <a:t>Aimed </a:t>
            </a:r>
            <a:r>
              <a:rPr lang="en-US" sz="2600" dirty="0"/>
              <a:t>at young people of </a:t>
            </a:r>
            <a:r>
              <a:rPr lang="en-US" sz="2600" dirty="0" smtClean="0"/>
              <a:t>all genders</a:t>
            </a:r>
          </a:p>
          <a:p>
            <a:pPr marL="342900" indent="-342900">
              <a:buFont typeface="Arial"/>
              <a:buChar char="•"/>
            </a:pPr>
            <a:endParaRPr lang="en-US" sz="2600" dirty="0" smtClean="0"/>
          </a:p>
          <a:p>
            <a:pPr marL="342900" indent="-342900">
              <a:buFont typeface="Arial"/>
              <a:buChar char="•"/>
            </a:pPr>
            <a:r>
              <a:rPr lang="en-US" sz="2600" dirty="0"/>
              <a:t>A</a:t>
            </a:r>
            <a:r>
              <a:rPr lang="en-US" sz="2600" dirty="0" smtClean="0"/>
              <a:t>bused </a:t>
            </a:r>
            <a:r>
              <a:rPr lang="en-US" sz="2600" dirty="0"/>
              <a:t>girls may be more willing to seek </a:t>
            </a:r>
            <a:r>
              <a:rPr lang="en-US" sz="2600" dirty="0" smtClean="0"/>
              <a:t>help. There's </a:t>
            </a:r>
            <a:r>
              <a:rPr lang="en-US" sz="2600" dirty="0"/>
              <a:t>a lot of stigma about boys and men reaching out when they are victims</a:t>
            </a:r>
            <a:r>
              <a:rPr lang="en-US" sz="2600" dirty="0" smtClean="0"/>
              <a:t>. Don’t let that stop you from getting help!</a:t>
            </a:r>
            <a:endParaRPr lang="en-US" sz="2600" dirty="0"/>
          </a:p>
        </p:txBody>
      </p:sp>
    </p:spTree>
    <p:extLst>
      <p:ext uri="{BB962C8B-B14F-4D97-AF65-F5344CB8AC3E}">
        <p14:creationId xmlns:p14="http://schemas.microsoft.com/office/powerpoint/2010/main" val="39078839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title"/>
          </p:nvPr>
        </p:nvSpPr>
        <p:spPr>
          <a:xfrm>
            <a:off x="0" y="-355600"/>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a:solidFill>
                  <a:schemeClr val="dk1"/>
                </a:solidFill>
                <a:latin typeface="Calibri"/>
                <a:ea typeface="Calibri"/>
                <a:cs typeface="Calibri"/>
                <a:sym typeface="Calibri"/>
                <a:rtl val="0"/>
              </a:rPr>
              <a:t>Resources</a:t>
            </a:r>
          </a:p>
        </p:txBody>
      </p:sp>
      <p:sp>
        <p:nvSpPr>
          <p:cNvPr id="630" name="Shape 630"/>
          <p:cNvSpPr txBox="1">
            <a:spLocks noGrp="1"/>
          </p:cNvSpPr>
          <p:nvPr>
            <p:ph type="body" idx="1"/>
          </p:nvPr>
        </p:nvSpPr>
        <p:spPr>
          <a:xfrm>
            <a:off x="0" y="660800"/>
            <a:ext cx="4307998" cy="52259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2500" b="1" i="0" u="none" strike="noStrike" cap="none" baseline="0" dirty="0">
                <a:solidFill>
                  <a:schemeClr val="dk1"/>
                </a:solidFill>
                <a:latin typeface="Calibri"/>
                <a:ea typeface="Calibri"/>
                <a:cs typeface="Calibri"/>
                <a:sym typeface="Calibri"/>
                <a:rtl val="0"/>
              </a:rPr>
              <a:t>LoveIsRespect.org</a:t>
            </a:r>
          </a:p>
          <a:p>
            <a:pPr marL="0" marR="0" lvl="0" indent="0" algn="l" rtl="0">
              <a:lnSpc>
                <a:spcPct val="115000"/>
              </a:lnSpc>
              <a:spcBef>
                <a:spcPts val="0"/>
              </a:spcBef>
              <a:spcAft>
                <a:spcPts val="0"/>
              </a:spcAft>
              <a:buClr>
                <a:schemeClr val="dk1"/>
              </a:buClr>
              <a:buSzPct val="25000"/>
              <a:buFont typeface="Arial"/>
              <a:buNone/>
            </a:pPr>
            <a:r>
              <a:rPr lang="en" sz="2500" b="0" i="0" u="none" strike="noStrike" cap="none" baseline="0" dirty="0">
                <a:solidFill>
                  <a:schemeClr val="dk1"/>
                </a:solidFill>
                <a:latin typeface="Calibri"/>
                <a:ea typeface="Calibri"/>
                <a:cs typeface="Calibri"/>
                <a:sym typeface="Calibri"/>
                <a:rtl val="0"/>
              </a:rPr>
              <a:t>1-866-331-9474</a:t>
            </a:r>
          </a:p>
          <a:p>
            <a:pPr marL="0" marR="0" lvl="0" indent="0" algn="l" rtl="0">
              <a:lnSpc>
                <a:spcPct val="115000"/>
              </a:lnSpc>
              <a:spcBef>
                <a:spcPts val="0"/>
              </a:spcBef>
              <a:spcAft>
                <a:spcPts val="0"/>
              </a:spcAft>
              <a:buClr>
                <a:schemeClr val="dk1"/>
              </a:buClr>
              <a:buSzPct val="25000"/>
              <a:buFont typeface="Arial"/>
              <a:buNone/>
            </a:pPr>
            <a:r>
              <a:rPr lang="en" sz="2500" b="0" i="0" u="none" strike="noStrike" cap="none" baseline="0" dirty="0">
                <a:solidFill>
                  <a:schemeClr val="dk1"/>
                </a:solidFill>
                <a:latin typeface="Calibri"/>
                <a:ea typeface="Calibri"/>
                <a:cs typeface="Calibri"/>
                <a:sym typeface="Calibri"/>
                <a:rtl val="0"/>
              </a:rPr>
              <a:t>Text “loveis” to 22522</a:t>
            </a:r>
          </a:p>
          <a:p>
            <a:pPr marL="0" marR="0" lvl="0" indent="0" algn="l" rtl="0">
              <a:lnSpc>
                <a:spcPct val="115000"/>
              </a:lnSpc>
              <a:spcBef>
                <a:spcPts val="0"/>
              </a:spcBef>
              <a:spcAft>
                <a:spcPts val="0"/>
              </a:spcAft>
              <a:buClr>
                <a:schemeClr val="dk1"/>
              </a:buClr>
              <a:buSzPct val="25000"/>
              <a:buFont typeface="Arial"/>
              <a:buNone/>
            </a:pPr>
            <a:r>
              <a:rPr lang="en" sz="2500" b="0" i="0" u="sng" strike="noStrike" cap="none" baseline="0" dirty="0">
                <a:solidFill>
                  <a:schemeClr val="hlink"/>
                </a:solidFill>
                <a:latin typeface="Calibri"/>
                <a:ea typeface="Calibri"/>
                <a:cs typeface="Calibri"/>
                <a:sym typeface="Calibri"/>
                <a:hlinkClick r:id="rId3"/>
                <a:rtl val="0"/>
              </a:rPr>
              <a:t>http://www.loveisrespect.org/</a:t>
            </a:r>
          </a:p>
          <a:p>
            <a:pPr marL="0" marR="0" lvl="0" indent="0" algn="l" rtl="0">
              <a:lnSpc>
                <a:spcPct val="115000"/>
              </a:lnSpc>
              <a:spcBef>
                <a:spcPts val="0"/>
              </a:spcBef>
              <a:spcAft>
                <a:spcPts val="0"/>
              </a:spcAft>
              <a:buClr>
                <a:schemeClr val="dk1"/>
              </a:buClr>
              <a:buFont typeface="Arial"/>
              <a:buNone/>
            </a:pPr>
            <a:endParaRPr sz="2500" b="0" i="0" u="sng" strike="noStrike" cap="none" baseline="0" dirty="0">
              <a:solidFill>
                <a:schemeClr val="hlink"/>
              </a:solidFill>
              <a:latin typeface="Calibri"/>
              <a:ea typeface="Calibri"/>
              <a:cs typeface="Calibri"/>
              <a:sym typeface="Calibri"/>
              <a:hlinkClick r:id="rId3"/>
              <a:rtl val="0"/>
            </a:endParaRPr>
          </a:p>
          <a:p>
            <a:pPr marL="0" marR="0" lvl="0" indent="0" algn="l" rtl="0">
              <a:lnSpc>
                <a:spcPct val="115000"/>
              </a:lnSpc>
              <a:spcBef>
                <a:spcPts val="0"/>
              </a:spcBef>
              <a:spcAft>
                <a:spcPts val="0"/>
              </a:spcAft>
              <a:buClr>
                <a:schemeClr val="dk1"/>
              </a:buClr>
              <a:buSzPct val="25000"/>
              <a:buFont typeface="Arial"/>
              <a:buNone/>
            </a:pPr>
            <a:r>
              <a:rPr lang="en" sz="2500" b="1" i="0" u="none" strike="noStrike" cap="none" baseline="0" dirty="0">
                <a:solidFill>
                  <a:schemeClr val="dk1"/>
                </a:solidFill>
                <a:latin typeface="Calibri"/>
                <a:ea typeface="Calibri"/>
                <a:cs typeface="Calibri"/>
                <a:sym typeface="Calibri"/>
                <a:rtl val="0"/>
              </a:rPr>
              <a:t>The National Domestic Violence Hotline</a:t>
            </a:r>
          </a:p>
          <a:p>
            <a:pPr marL="0" marR="0" lvl="0" indent="0" algn="l" rtl="0">
              <a:lnSpc>
                <a:spcPct val="115000"/>
              </a:lnSpc>
              <a:spcBef>
                <a:spcPts val="0"/>
              </a:spcBef>
              <a:spcAft>
                <a:spcPts val="0"/>
              </a:spcAft>
              <a:buClr>
                <a:schemeClr val="dk1"/>
              </a:buClr>
              <a:buSzPct val="25000"/>
              <a:buFont typeface="Arial"/>
              <a:buNone/>
            </a:pPr>
            <a:r>
              <a:rPr lang="en" sz="2500" b="0" i="0" u="none" strike="noStrike" cap="none" baseline="0" dirty="0">
                <a:solidFill>
                  <a:schemeClr val="dk1"/>
                </a:solidFill>
                <a:latin typeface="Calibri"/>
                <a:ea typeface="Calibri"/>
                <a:cs typeface="Calibri"/>
                <a:sym typeface="Calibri"/>
                <a:rtl val="0"/>
              </a:rPr>
              <a:t>1-800-799-7233</a:t>
            </a:r>
          </a:p>
          <a:p>
            <a:pPr marL="0" marR="0" lvl="0" indent="0" algn="l" rtl="0">
              <a:lnSpc>
                <a:spcPct val="115000"/>
              </a:lnSpc>
              <a:spcBef>
                <a:spcPts val="0"/>
              </a:spcBef>
              <a:spcAft>
                <a:spcPts val="0"/>
              </a:spcAft>
              <a:buClr>
                <a:schemeClr val="dk1"/>
              </a:buClr>
              <a:buSzPct val="25000"/>
              <a:buFont typeface="Calibri"/>
              <a:buNone/>
            </a:pPr>
            <a:r>
              <a:rPr lang="en" sz="2500" b="0" i="0" u="sng" strike="noStrike" cap="none" baseline="0" dirty="0">
                <a:solidFill>
                  <a:schemeClr val="hlink"/>
                </a:solidFill>
                <a:latin typeface="Calibri"/>
                <a:ea typeface="Calibri"/>
                <a:cs typeface="Calibri"/>
                <a:sym typeface="Calibri"/>
                <a:hlinkClick r:id="rId4"/>
                <a:rtl val="0"/>
              </a:rPr>
              <a:t>http://www.thehotline.org/</a:t>
            </a:r>
          </a:p>
          <a:p>
            <a:pPr marL="0" marR="0" lvl="0" indent="0" algn="l" rtl="0">
              <a:lnSpc>
                <a:spcPct val="115000"/>
              </a:lnSpc>
              <a:spcBef>
                <a:spcPts val="0"/>
              </a:spcBef>
              <a:spcAft>
                <a:spcPts val="0"/>
              </a:spcAft>
              <a:buClr>
                <a:schemeClr val="dk1"/>
              </a:buClr>
              <a:buFont typeface="Arial"/>
              <a:buNone/>
            </a:pPr>
            <a:endParaRPr sz="2500" b="0" i="0" u="none" strike="noStrike" cap="none" baseline="0" dirty="0">
              <a:solidFill>
                <a:schemeClr val="dk1"/>
              </a:solidFill>
              <a:latin typeface="Calibri"/>
              <a:ea typeface="Calibri"/>
              <a:cs typeface="Calibri"/>
              <a:sym typeface="Calibri"/>
              <a:rtl val="0"/>
            </a:endParaRPr>
          </a:p>
          <a:p>
            <a:pPr marL="0" marR="0" lvl="0" indent="0" algn="l" rtl="0">
              <a:lnSpc>
                <a:spcPct val="115000"/>
              </a:lnSpc>
              <a:spcBef>
                <a:spcPts val="0"/>
              </a:spcBef>
              <a:spcAft>
                <a:spcPts val="0"/>
              </a:spcAft>
              <a:buClr>
                <a:schemeClr val="dk1"/>
              </a:buClr>
              <a:buSzPct val="25000"/>
              <a:buFont typeface="Calibri"/>
              <a:buNone/>
            </a:pPr>
            <a:r>
              <a:rPr lang="en" sz="2500" b="1" i="0" u="none" strike="noStrike" cap="none" baseline="0" dirty="0">
                <a:solidFill>
                  <a:schemeClr val="dk1"/>
                </a:solidFill>
                <a:latin typeface="Calibri"/>
                <a:ea typeface="Calibri"/>
                <a:cs typeface="Calibri"/>
                <a:sym typeface="Calibri"/>
                <a:rtl val="0"/>
              </a:rPr>
              <a:t>Chat 4 Teens</a:t>
            </a:r>
          </a:p>
          <a:p>
            <a:pPr marL="0" marR="0" lvl="0" indent="0" algn="l" rtl="0">
              <a:lnSpc>
                <a:spcPct val="115000"/>
              </a:lnSpc>
              <a:spcBef>
                <a:spcPts val="0"/>
              </a:spcBef>
              <a:spcAft>
                <a:spcPts val="0"/>
              </a:spcAft>
              <a:buClr>
                <a:schemeClr val="dk1"/>
              </a:buClr>
              <a:buSzPct val="25000"/>
              <a:buFont typeface="Calibri"/>
              <a:buNone/>
            </a:pPr>
            <a:r>
              <a:rPr lang="en" sz="2500" b="0" i="0" u="sng" strike="noStrike" cap="none" baseline="0" dirty="0">
                <a:solidFill>
                  <a:schemeClr val="hlink"/>
                </a:solidFill>
                <a:latin typeface="Calibri"/>
                <a:ea typeface="Calibri"/>
                <a:cs typeface="Calibri"/>
                <a:sym typeface="Calibri"/>
                <a:hlinkClick r:id="rId5"/>
                <a:rtl val="0"/>
              </a:rPr>
              <a:t>http://www.billwilsoncenter.org/teens/chat4teens.html</a:t>
            </a:r>
          </a:p>
          <a:p>
            <a:pPr marL="0" marR="0" lvl="0" indent="0" algn="l" rtl="0">
              <a:lnSpc>
                <a:spcPct val="115000"/>
              </a:lnSpc>
              <a:spcBef>
                <a:spcPts val="0"/>
              </a:spcBef>
              <a:spcAft>
                <a:spcPts val="0"/>
              </a:spcAft>
              <a:buClr>
                <a:schemeClr val="dk1"/>
              </a:buClr>
              <a:buFont typeface="Arial"/>
              <a:buNone/>
            </a:pPr>
            <a:endParaRPr sz="2000" b="0" i="0" u="none" strike="noStrike" cap="none" baseline="0" dirty="0">
              <a:solidFill>
                <a:schemeClr val="dk1"/>
              </a:solidFill>
              <a:latin typeface="Calibri"/>
              <a:ea typeface="Calibri"/>
              <a:cs typeface="Calibri"/>
              <a:sym typeface="Calibri"/>
              <a:rtl val="0"/>
            </a:endParaRPr>
          </a:p>
        </p:txBody>
      </p:sp>
      <p:sp>
        <p:nvSpPr>
          <p:cNvPr id="631" name="Shape 631"/>
          <p:cNvSpPr txBox="1"/>
          <p:nvPr/>
        </p:nvSpPr>
        <p:spPr>
          <a:xfrm>
            <a:off x="4307998" y="787600"/>
            <a:ext cx="4836002" cy="64516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Arial"/>
              <a:buNone/>
            </a:pPr>
            <a:r>
              <a:rPr lang="en" sz="2500" b="1" i="0" u="none" strike="noStrike" cap="none" baseline="0" dirty="0">
                <a:solidFill>
                  <a:schemeClr val="dk1"/>
                </a:solidFill>
                <a:latin typeface="Calibri"/>
                <a:ea typeface="Calibri"/>
                <a:cs typeface="Calibri"/>
                <a:sym typeface="Calibri"/>
                <a:rtl val="0"/>
              </a:rPr>
              <a:t>National Sexual Assault Hotline</a:t>
            </a:r>
          </a:p>
          <a:p>
            <a:pPr marL="0" marR="0" lvl="0" indent="0" algn="l" rtl="0">
              <a:lnSpc>
                <a:spcPct val="115000"/>
              </a:lnSpc>
              <a:spcBef>
                <a:spcPts val="0"/>
              </a:spcBef>
              <a:spcAft>
                <a:spcPts val="0"/>
              </a:spcAft>
              <a:buClr>
                <a:schemeClr val="dk1"/>
              </a:buClr>
              <a:buSzPct val="25000"/>
              <a:buFont typeface="Calibri"/>
              <a:buNone/>
            </a:pPr>
            <a:r>
              <a:rPr lang="en" sz="2500" b="0" i="0" u="none" strike="noStrike" cap="none" baseline="0" dirty="0">
                <a:solidFill>
                  <a:schemeClr val="dk1"/>
                </a:solidFill>
                <a:latin typeface="Calibri"/>
                <a:ea typeface="Calibri"/>
                <a:cs typeface="Calibri"/>
                <a:sym typeface="Calibri"/>
                <a:rtl val="0"/>
              </a:rPr>
              <a:t>1-800-656-HOPE (4673</a:t>
            </a:r>
            <a:r>
              <a:rPr lang="en" sz="2500" b="0" i="0" u="none" strike="noStrike" cap="none" baseline="0" dirty="0" smtClean="0">
                <a:solidFill>
                  <a:schemeClr val="dk1"/>
                </a:solidFill>
                <a:latin typeface="Calibri"/>
                <a:ea typeface="Calibri"/>
                <a:cs typeface="Calibri"/>
                <a:sym typeface="Calibri"/>
                <a:rtl val="0"/>
              </a:rPr>
              <a:t>)</a:t>
            </a:r>
            <a:endParaRPr sz="2500" b="0" i="0" u="none" strike="noStrike" cap="none" baseline="0" dirty="0">
              <a:solidFill>
                <a:schemeClr val="dk1"/>
              </a:solidFill>
              <a:latin typeface="Calibri"/>
              <a:ea typeface="Calibri"/>
              <a:cs typeface="Calibri"/>
              <a:sym typeface="Calibri"/>
              <a:rtl val="0"/>
            </a:endParaRPr>
          </a:p>
          <a:p>
            <a:pPr marL="0" marR="0" lvl="0" indent="0" algn="l" rtl="0">
              <a:lnSpc>
                <a:spcPct val="115000"/>
              </a:lnSpc>
              <a:spcBef>
                <a:spcPts val="1200"/>
              </a:spcBef>
              <a:spcAft>
                <a:spcPts val="0"/>
              </a:spcAft>
              <a:buClr>
                <a:schemeClr val="dk1"/>
              </a:buClr>
              <a:buSzPct val="25000"/>
              <a:buFont typeface="Arial"/>
              <a:buNone/>
            </a:pPr>
            <a:r>
              <a:rPr lang="en" sz="2500" b="1" i="0" u="none" strike="noStrike" cap="none" baseline="0" dirty="0">
                <a:solidFill>
                  <a:schemeClr val="dk1"/>
                </a:solidFill>
                <a:latin typeface="Calibri"/>
                <a:ea typeface="Calibri"/>
                <a:cs typeface="Calibri"/>
                <a:sym typeface="Calibri"/>
                <a:rtl val="0"/>
              </a:rPr>
              <a:t>National Sexual Violence Resource Center</a:t>
            </a:r>
          </a:p>
          <a:p>
            <a:pPr marL="0" marR="0" lvl="0" indent="0" algn="l" rtl="0">
              <a:lnSpc>
                <a:spcPct val="115000"/>
              </a:lnSpc>
              <a:spcBef>
                <a:spcPts val="0"/>
              </a:spcBef>
              <a:spcAft>
                <a:spcPts val="0"/>
              </a:spcAft>
              <a:buClr>
                <a:schemeClr val="dk1"/>
              </a:buClr>
              <a:buSzPct val="25000"/>
              <a:buFont typeface="Arial"/>
              <a:buNone/>
            </a:pPr>
            <a:r>
              <a:rPr lang="en" sz="2500" b="0" i="0" u="sng" strike="noStrike" cap="none" baseline="0" dirty="0">
                <a:solidFill>
                  <a:schemeClr val="hlink"/>
                </a:solidFill>
                <a:latin typeface="Calibri"/>
                <a:ea typeface="Calibri"/>
                <a:cs typeface="Calibri"/>
                <a:sym typeface="Calibri"/>
                <a:hlinkClick r:id="rId6"/>
                <a:rtl val="0"/>
              </a:rPr>
              <a:t>www.nsvrc.org</a:t>
            </a:r>
            <a:endParaRPr lang="en" sz="2500" b="0" i="0" u="sng" strike="noStrike" cap="none" baseline="0" dirty="0">
              <a:solidFill>
                <a:schemeClr val="hlink"/>
              </a:solidFill>
              <a:latin typeface="Calibri"/>
              <a:ea typeface="Calibri"/>
              <a:cs typeface="Calibri"/>
              <a:sym typeface="Calibri"/>
              <a:rtl val="0"/>
            </a:endParaRPr>
          </a:p>
          <a:p>
            <a:pPr marL="0" marR="0" lvl="0" indent="0" algn="l" rtl="0">
              <a:lnSpc>
                <a:spcPct val="115000"/>
              </a:lnSpc>
              <a:spcBef>
                <a:spcPts val="1200"/>
              </a:spcBef>
              <a:spcAft>
                <a:spcPts val="0"/>
              </a:spcAft>
              <a:buClr>
                <a:schemeClr val="dk1"/>
              </a:buClr>
              <a:buSzPct val="25000"/>
              <a:buFont typeface="Arial"/>
              <a:buNone/>
            </a:pPr>
            <a:r>
              <a:rPr lang="en" sz="2500" b="1" i="0" u="none" strike="noStrike" cap="none" baseline="0" dirty="0" smtClean="0">
                <a:solidFill>
                  <a:schemeClr val="dk1"/>
                </a:solidFill>
                <a:latin typeface="Calibri"/>
                <a:ea typeface="Calibri"/>
                <a:cs typeface="Calibri"/>
                <a:sym typeface="Calibri"/>
                <a:rtl val="0"/>
              </a:rPr>
              <a:t>Peace-It-Together</a:t>
            </a:r>
            <a:endParaRPr lang="en" sz="2500" b="1" i="0" u="none" strike="noStrike" cap="none" baseline="0" dirty="0">
              <a:solidFill>
                <a:schemeClr val="dk1"/>
              </a:solidFill>
              <a:latin typeface="Calibri"/>
              <a:ea typeface="Calibri"/>
              <a:cs typeface="Calibri"/>
              <a:sym typeface="Calibri"/>
              <a:rtl val="0"/>
            </a:endParaRPr>
          </a:p>
          <a:p>
            <a:pPr marL="0" marR="0" lvl="0" indent="0" algn="l" rtl="0">
              <a:lnSpc>
                <a:spcPct val="115000"/>
              </a:lnSpc>
              <a:spcBef>
                <a:spcPts val="0"/>
              </a:spcBef>
              <a:spcAft>
                <a:spcPts val="0"/>
              </a:spcAft>
              <a:buClr>
                <a:schemeClr val="dk1"/>
              </a:buClr>
              <a:buSzPct val="25000"/>
              <a:buFont typeface="Arial"/>
              <a:buNone/>
            </a:pPr>
            <a:r>
              <a:rPr lang="en" sz="2500" b="0" i="0" u="none" strike="noStrike" cap="none" baseline="0" dirty="0">
                <a:solidFill>
                  <a:schemeClr val="dk1"/>
                </a:solidFill>
                <a:latin typeface="Calibri"/>
                <a:ea typeface="Calibri"/>
                <a:cs typeface="Calibri"/>
                <a:sym typeface="Calibri"/>
                <a:rtl val="0"/>
              </a:rPr>
              <a:t>408-744-1009</a:t>
            </a:r>
          </a:p>
          <a:p>
            <a:pPr lvl="0">
              <a:lnSpc>
                <a:spcPct val="115000"/>
              </a:lnSpc>
              <a:buClr>
                <a:schemeClr val="dk1"/>
              </a:buClr>
              <a:buSzPct val="25000"/>
            </a:pPr>
            <a:r>
              <a:rPr lang="en-US" sz="2500" dirty="0">
                <a:hlinkClick r:id="rId7" tooltip="mailto:info@peace-it-together.org"/>
              </a:rPr>
              <a:t>info@peace-it-together.org</a:t>
            </a:r>
            <a:endParaRPr lang="en-US" sz="2500" b="0" i="0" u="sng" strike="noStrike" cap="none" baseline="0" dirty="0" smtClean="0">
              <a:solidFill>
                <a:srgbClr val="1155CC"/>
              </a:solidFill>
              <a:latin typeface="Calibri"/>
              <a:ea typeface="Calibri"/>
              <a:cs typeface="Calibri"/>
              <a:sym typeface="Calibri"/>
              <a:rtl val="0"/>
            </a:endParaRPr>
          </a:p>
          <a:p>
            <a:pPr>
              <a:lnSpc>
                <a:spcPct val="115000"/>
              </a:lnSpc>
              <a:spcBef>
                <a:spcPts val="1200"/>
              </a:spcBef>
              <a:buClr>
                <a:schemeClr val="dk1"/>
              </a:buClr>
              <a:buSzPct val="25000"/>
            </a:pPr>
            <a:r>
              <a:rPr lang="en-US" sz="2500" b="1" dirty="0" smtClean="0">
                <a:latin typeface="Calibri"/>
                <a:cs typeface="Calibri"/>
              </a:rPr>
              <a:t>Bill Wilson 24</a:t>
            </a:r>
            <a:r>
              <a:rPr lang="en-US" sz="2500" b="1" dirty="0">
                <a:latin typeface="Calibri"/>
                <a:cs typeface="Calibri"/>
              </a:rPr>
              <a:t>/7 Youth Hotline at (888) 247-7717</a:t>
            </a:r>
            <a:r>
              <a:rPr lang="en-US" sz="2500" dirty="0">
                <a:latin typeface="Calibri"/>
                <a:cs typeface="Calibri"/>
              </a:rPr>
              <a:t> to speak with a counselor over the phone.</a:t>
            </a:r>
          </a:p>
          <a:p>
            <a:pPr marL="0" marR="0" lvl="0" indent="0" algn="l" rtl="0">
              <a:lnSpc>
                <a:spcPct val="115000"/>
              </a:lnSpc>
              <a:spcBef>
                <a:spcPts val="0"/>
              </a:spcBef>
              <a:spcAft>
                <a:spcPts val="0"/>
              </a:spcAft>
              <a:buClr>
                <a:schemeClr val="dk1"/>
              </a:buClr>
              <a:buSzPct val="25000"/>
              <a:buFont typeface="Arial"/>
              <a:buNone/>
            </a:pPr>
            <a:endParaRPr lang="en-US" sz="2000" b="0" i="0" u="sng" strike="noStrike" cap="none" baseline="0" dirty="0" smtClean="0">
              <a:solidFill>
                <a:srgbClr val="1155CC"/>
              </a:solidFill>
              <a:latin typeface="Calibri"/>
              <a:ea typeface="Calibri"/>
              <a:cs typeface="Calibri"/>
              <a:sym typeface="Calibri"/>
              <a:rtl val="0"/>
            </a:endParaRPr>
          </a:p>
          <a:p>
            <a:pPr marL="0" marR="0" lvl="0" indent="0" algn="l" rtl="0">
              <a:lnSpc>
                <a:spcPct val="115000"/>
              </a:lnSpc>
              <a:spcBef>
                <a:spcPts val="0"/>
              </a:spcBef>
              <a:spcAft>
                <a:spcPts val="0"/>
              </a:spcAft>
              <a:buClr>
                <a:schemeClr val="dk1"/>
              </a:buClr>
              <a:buSzPct val="25000"/>
              <a:buFont typeface="Arial"/>
              <a:buNone/>
            </a:pPr>
            <a:endParaRPr lang="en" sz="2000" b="0" i="0" u="sng" strike="noStrike" cap="none" baseline="0" dirty="0">
              <a:solidFill>
                <a:srgbClr val="1155CC"/>
              </a:solidFill>
              <a:latin typeface="Calibri"/>
              <a:ea typeface="Calibri"/>
              <a:cs typeface="Calibri"/>
              <a:sym typeface="Calibri"/>
              <a:rtl val="0"/>
            </a:endParaRPr>
          </a:p>
        </p:txBody>
      </p:sp>
    </p:spTree>
    <p:extLst>
      <p:ext uri="{BB962C8B-B14F-4D97-AF65-F5344CB8AC3E}">
        <p14:creationId xmlns:p14="http://schemas.microsoft.com/office/powerpoint/2010/main" val="3016704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0" y="-406400"/>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400" b="1" i="0" u="none" strike="noStrike" cap="none" baseline="0" dirty="0">
                <a:solidFill>
                  <a:schemeClr val="dk1"/>
                </a:solidFill>
                <a:latin typeface="Calibri"/>
                <a:ea typeface="Calibri"/>
                <a:cs typeface="Calibri"/>
                <a:sym typeface="Calibri"/>
                <a:rtl val="0"/>
              </a:rPr>
              <a:t>Resources</a:t>
            </a:r>
          </a:p>
        </p:txBody>
      </p:sp>
      <p:sp>
        <p:nvSpPr>
          <p:cNvPr id="637" name="Shape 637"/>
          <p:cNvSpPr txBox="1">
            <a:spLocks noGrp="1"/>
          </p:cNvSpPr>
          <p:nvPr>
            <p:ph type="body" idx="1"/>
          </p:nvPr>
        </p:nvSpPr>
        <p:spPr>
          <a:xfrm>
            <a:off x="0" y="571900"/>
            <a:ext cx="4878525" cy="6121200"/>
          </a:xfrm>
          <a:prstGeom prst="rect">
            <a:avLst/>
          </a:prstGeom>
          <a:noFill/>
          <a:ln>
            <a:noFill/>
          </a:ln>
        </p:spPr>
        <p:txBody>
          <a:bodyPr lIns="91425" tIns="91425" rIns="91425" bIns="91425" anchor="t" anchorCtr="0">
            <a:noAutofit/>
          </a:bodyPr>
          <a:lstStyle/>
          <a:p>
            <a:pPr marL="0" marR="0" lvl="0" indent="0" algn="l" rtl="0">
              <a:lnSpc>
                <a:spcPct val="110000"/>
              </a:lnSpc>
              <a:spcBef>
                <a:spcPts val="600"/>
              </a:spcBef>
              <a:buClr>
                <a:schemeClr val="dk1"/>
              </a:buClr>
              <a:buSzPct val="25000"/>
              <a:buFont typeface="Calibri"/>
              <a:buNone/>
            </a:pPr>
            <a:r>
              <a:rPr lang="en" sz="2600" b="1" i="0" u="none" strike="noStrike" cap="none" baseline="0" dirty="0">
                <a:solidFill>
                  <a:schemeClr val="dk1"/>
                </a:solidFill>
                <a:latin typeface="Calibri"/>
                <a:ea typeface="Calibri"/>
                <a:cs typeface="Calibri"/>
                <a:sym typeface="Calibri"/>
                <a:rtl val="0"/>
              </a:rPr>
              <a:t>Community Health Awareness Council</a:t>
            </a:r>
          </a:p>
          <a:p>
            <a:pPr marL="0" marR="0" lvl="0" indent="0" algn="l" rtl="0">
              <a:lnSpc>
                <a:spcPct val="100000"/>
              </a:lnSpc>
              <a:spcBef>
                <a:spcPts val="600"/>
              </a:spcBef>
              <a:buClr>
                <a:schemeClr val="dk1"/>
              </a:buClr>
              <a:buSzPct val="25000"/>
              <a:buFont typeface="Calibri"/>
              <a:buNone/>
            </a:pPr>
            <a:r>
              <a:rPr lang="en" sz="2600" b="1" i="0" u="none" strike="noStrike" cap="none" baseline="0" dirty="0">
                <a:solidFill>
                  <a:schemeClr val="dk1"/>
                </a:solidFill>
                <a:latin typeface="Calibri"/>
                <a:ea typeface="Calibri"/>
                <a:cs typeface="Calibri"/>
                <a:sym typeface="Calibri"/>
                <a:rtl val="0"/>
              </a:rPr>
              <a:t>(CHAC)</a:t>
            </a:r>
          </a:p>
          <a:p>
            <a:pPr marL="0" marR="0" lvl="0" indent="0" algn="l" rtl="0">
              <a:lnSpc>
                <a:spcPct val="100000"/>
              </a:lnSpc>
              <a:spcBef>
                <a:spcPts val="600"/>
              </a:spcBef>
              <a:buClr>
                <a:schemeClr val="dk1"/>
              </a:buClr>
              <a:buSzPct val="25000"/>
              <a:buFont typeface="Calibri"/>
              <a:buNone/>
            </a:pPr>
            <a:r>
              <a:rPr lang="en" sz="2600" b="0" i="0" u="none" strike="noStrike" cap="none" baseline="0" dirty="0">
                <a:solidFill>
                  <a:schemeClr val="dk1"/>
                </a:solidFill>
                <a:latin typeface="Calibri"/>
                <a:ea typeface="Calibri"/>
                <a:cs typeface="Calibri"/>
                <a:sym typeface="Calibri"/>
                <a:rtl val="0"/>
              </a:rPr>
              <a:t>(650)965-2020</a:t>
            </a:r>
          </a:p>
          <a:p>
            <a:pPr marL="0" marR="0" lvl="0" indent="0" algn="l" rtl="0">
              <a:lnSpc>
                <a:spcPct val="100000"/>
              </a:lnSpc>
              <a:spcBef>
                <a:spcPts val="600"/>
              </a:spcBef>
              <a:buClr>
                <a:schemeClr val="dk1"/>
              </a:buClr>
              <a:buSzPct val="25000"/>
              <a:buFont typeface="Calibri"/>
              <a:buNone/>
            </a:pPr>
            <a:r>
              <a:rPr lang="en" sz="2600" b="0" i="0" u="sng" strike="noStrike" cap="none" baseline="0" dirty="0">
                <a:solidFill>
                  <a:schemeClr val="hlink"/>
                </a:solidFill>
                <a:latin typeface="Calibri"/>
                <a:ea typeface="Calibri"/>
                <a:cs typeface="Calibri"/>
                <a:sym typeface="Calibri"/>
                <a:hlinkClick r:id="rId3"/>
                <a:rtl val="0"/>
              </a:rPr>
              <a:t>http://www.chacmv.org/</a:t>
            </a:r>
          </a:p>
          <a:p>
            <a:pPr marL="0" marR="0" lvl="0" indent="0" algn="l" rtl="0">
              <a:lnSpc>
                <a:spcPct val="100000"/>
              </a:lnSpc>
              <a:spcBef>
                <a:spcPts val="1800"/>
              </a:spcBef>
              <a:buClr>
                <a:schemeClr val="dk1"/>
              </a:buClr>
              <a:buSzPct val="25000"/>
              <a:buFont typeface="Calibri"/>
              <a:buNone/>
            </a:pPr>
            <a:r>
              <a:rPr lang="en" sz="2600" b="1" i="0" u="none" strike="noStrike" cap="none" baseline="0" dirty="0">
                <a:solidFill>
                  <a:schemeClr val="dk1"/>
                </a:solidFill>
                <a:latin typeface="Calibri"/>
                <a:ea typeface="Calibri"/>
                <a:cs typeface="Calibri"/>
                <a:sym typeface="Calibri"/>
                <a:rtl val="0"/>
              </a:rPr>
              <a:t>Bill Wilson Center</a:t>
            </a:r>
          </a:p>
          <a:p>
            <a:pPr marL="0" marR="0" lvl="0" indent="0" algn="l" rtl="0">
              <a:lnSpc>
                <a:spcPct val="100000"/>
              </a:lnSpc>
              <a:spcBef>
                <a:spcPts val="600"/>
              </a:spcBef>
              <a:buClr>
                <a:schemeClr val="dk1"/>
              </a:buClr>
              <a:buSzPct val="25000"/>
              <a:buFont typeface="Calibri"/>
              <a:buNone/>
            </a:pPr>
            <a:r>
              <a:rPr lang="en" sz="2600" b="0" i="0" u="none" strike="noStrike" cap="none" baseline="0" dirty="0">
                <a:solidFill>
                  <a:schemeClr val="dk1"/>
                </a:solidFill>
                <a:latin typeface="Calibri"/>
                <a:ea typeface="Calibri"/>
                <a:cs typeface="Calibri"/>
                <a:sym typeface="Calibri"/>
                <a:rtl val="0"/>
              </a:rPr>
              <a:t>(408) 243-0222</a:t>
            </a:r>
          </a:p>
          <a:p>
            <a:pPr marL="0" marR="0" lvl="0" indent="0" algn="l" rtl="0">
              <a:lnSpc>
                <a:spcPct val="100000"/>
              </a:lnSpc>
              <a:spcBef>
                <a:spcPts val="600"/>
              </a:spcBef>
              <a:buClr>
                <a:schemeClr val="dk1"/>
              </a:buClr>
              <a:buSzPct val="25000"/>
              <a:buFont typeface="Calibri"/>
              <a:buNone/>
            </a:pPr>
            <a:r>
              <a:rPr lang="en" sz="2600" b="0" i="0" u="sng" strike="noStrike" cap="none" baseline="0" dirty="0">
                <a:solidFill>
                  <a:schemeClr val="hlink"/>
                </a:solidFill>
                <a:latin typeface="Calibri"/>
                <a:ea typeface="Calibri"/>
                <a:cs typeface="Calibri"/>
                <a:sym typeface="Calibri"/>
                <a:hlinkClick r:id="rId4"/>
                <a:rtl val="0"/>
              </a:rPr>
              <a:t>http://www.billwilsoncenter.org/services/services_for_teens.html</a:t>
            </a:r>
          </a:p>
          <a:p>
            <a:pPr marL="0" marR="0" lvl="0" indent="0" algn="l" rtl="0">
              <a:lnSpc>
                <a:spcPct val="100000"/>
              </a:lnSpc>
              <a:spcBef>
                <a:spcPts val="1200"/>
              </a:spcBef>
              <a:buClr>
                <a:schemeClr val="dk1"/>
              </a:buClr>
              <a:buSzPct val="25000"/>
              <a:buFont typeface="Calibri"/>
              <a:buNone/>
            </a:pPr>
            <a:r>
              <a:rPr lang="en" sz="2600" b="1" i="0" u="none" strike="noStrike" cap="none" baseline="0" dirty="0">
                <a:solidFill>
                  <a:schemeClr val="dk1"/>
                </a:solidFill>
                <a:latin typeface="Calibri"/>
                <a:ea typeface="Calibri"/>
                <a:cs typeface="Calibri"/>
                <a:sym typeface="Calibri"/>
                <a:rtl val="0"/>
              </a:rPr>
              <a:t>Family &amp; Children Services</a:t>
            </a:r>
          </a:p>
          <a:p>
            <a:pPr marL="0" marR="0" lvl="0" indent="0" algn="l" rtl="0">
              <a:lnSpc>
                <a:spcPct val="100000"/>
              </a:lnSpc>
              <a:spcBef>
                <a:spcPts val="600"/>
              </a:spcBef>
              <a:buClr>
                <a:schemeClr val="dk1"/>
              </a:buClr>
              <a:buSzPct val="25000"/>
              <a:buFont typeface="Calibri"/>
              <a:buNone/>
            </a:pPr>
            <a:r>
              <a:rPr lang="en" sz="2600" b="0" i="0" u="none" strike="noStrike" cap="none" baseline="0" dirty="0">
                <a:solidFill>
                  <a:schemeClr val="dk1"/>
                </a:solidFill>
                <a:latin typeface="Calibri"/>
                <a:ea typeface="Calibri"/>
                <a:cs typeface="Calibri"/>
                <a:sym typeface="Calibri"/>
                <a:rtl val="0"/>
              </a:rPr>
              <a:t>(408)292-9353</a:t>
            </a:r>
          </a:p>
          <a:p>
            <a:pPr marL="0" marR="0" lvl="0" indent="0" algn="l" rtl="0">
              <a:lnSpc>
                <a:spcPct val="100000"/>
              </a:lnSpc>
              <a:spcBef>
                <a:spcPts val="600"/>
              </a:spcBef>
              <a:buClr>
                <a:schemeClr val="dk1"/>
              </a:buClr>
              <a:buSzPct val="25000"/>
              <a:buFont typeface="Calibri"/>
              <a:buNone/>
            </a:pPr>
            <a:r>
              <a:rPr lang="en" sz="2600" b="0" i="0" u="sng" strike="noStrike" cap="none" baseline="0" dirty="0">
                <a:solidFill>
                  <a:schemeClr val="hlink"/>
                </a:solidFill>
                <a:latin typeface="Calibri"/>
                <a:ea typeface="Calibri"/>
                <a:cs typeface="Calibri"/>
                <a:sym typeface="Calibri"/>
                <a:hlinkClick r:id="rId5"/>
                <a:rtl val="0"/>
              </a:rPr>
              <a:t>http://www.fcservices.org/</a:t>
            </a:r>
          </a:p>
          <a:p>
            <a:pPr marL="0" marR="0" lvl="0" indent="0" algn="l" rtl="0">
              <a:lnSpc>
                <a:spcPct val="100000"/>
              </a:lnSpc>
              <a:spcBef>
                <a:spcPts val="0"/>
              </a:spcBef>
              <a:spcAft>
                <a:spcPts val="0"/>
              </a:spcAft>
              <a:buClr>
                <a:schemeClr val="dk1"/>
              </a:buClr>
              <a:buFont typeface="Arial"/>
              <a:buNone/>
            </a:pPr>
            <a:endParaRPr sz="2400" b="0" i="0" u="none" strike="noStrike" cap="none" baseline="0" dirty="0">
              <a:solidFill>
                <a:schemeClr val="dk1"/>
              </a:solidFill>
              <a:latin typeface="Calibri"/>
              <a:ea typeface="Calibri"/>
              <a:cs typeface="Calibri"/>
              <a:sym typeface="Calibri"/>
              <a:rtl val="0"/>
            </a:endParaRPr>
          </a:p>
        </p:txBody>
      </p:sp>
      <p:sp>
        <p:nvSpPr>
          <p:cNvPr id="638" name="Shape 638"/>
          <p:cNvSpPr txBox="1"/>
          <p:nvPr/>
        </p:nvSpPr>
        <p:spPr>
          <a:xfrm>
            <a:off x="5132525" y="922466"/>
            <a:ext cx="4265475" cy="5935533"/>
          </a:xfrm>
          <a:prstGeom prst="rect">
            <a:avLst/>
          </a:prstGeom>
          <a:noFill/>
          <a:ln>
            <a:noFill/>
          </a:ln>
        </p:spPr>
        <p:txBody>
          <a:bodyPr lIns="91425" tIns="91425" rIns="91425" bIns="91425" anchor="t" anchorCtr="0">
            <a:noAutofit/>
          </a:bodyPr>
          <a:lstStyle/>
          <a:p>
            <a:pPr marL="0" marR="0" lvl="0" indent="0" algn="l" rtl="0">
              <a:lnSpc>
                <a:spcPct val="100000"/>
              </a:lnSpc>
              <a:spcBef>
                <a:spcPts val="600"/>
              </a:spcBef>
              <a:buClr>
                <a:srgbClr val="000000"/>
              </a:buClr>
              <a:buSzPct val="25000"/>
              <a:buFont typeface="Calibri"/>
              <a:buNone/>
            </a:pPr>
            <a:r>
              <a:rPr lang="en" sz="2600" b="1" i="0" u="sng" strike="noStrike" cap="none" baseline="0" dirty="0">
                <a:solidFill>
                  <a:srgbClr val="000000"/>
                </a:solidFill>
                <a:latin typeface="Calibri"/>
                <a:ea typeface="Calibri"/>
                <a:cs typeface="Calibri"/>
                <a:sym typeface="Calibri"/>
                <a:rtl val="0"/>
              </a:rPr>
              <a:t>LGBT </a:t>
            </a:r>
            <a:r>
              <a:rPr lang="en" sz="2600" b="1" i="0" u="sng" strike="noStrike" cap="none" baseline="0" dirty="0" smtClean="0">
                <a:solidFill>
                  <a:srgbClr val="000000"/>
                </a:solidFill>
                <a:latin typeface="Calibri"/>
                <a:ea typeface="Calibri"/>
                <a:cs typeface="Calibri"/>
                <a:sym typeface="Calibri"/>
                <a:rtl val="0"/>
              </a:rPr>
              <a:t>resources</a:t>
            </a:r>
            <a:endParaRPr sz="2600" b="0" i="0" u="none" strike="noStrike" cap="none" baseline="0" dirty="0">
              <a:solidFill>
                <a:srgbClr val="000000"/>
              </a:solidFill>
              <a:latin typeface="Calibri"/>
              <a:ea typeface="Calibri"/>
              <a:cs typeface="Calibri"/>
              <a:sym typeface="Calibri"/>
              <a:rtl val="0"/>
            </a:endParaRPr>
          </a:p>
          <a:p>
            <a:pPr marL="0" marR="0" lvl="0" indent="0" algn="l" rtl="0">
              <a:lnSpc>
                <a:spcPct val="100000"/>
              </a:lnSpc>
              <a:spcBef>
                <a:spcPts val="600"/>
              </a:spcBef>
              <a:buClr>
                <a:srgbClr val="000000"/>
              </a:buClr>
              <a:buSzPct val="25000"/>
              <a:buFont typeface="Calibri"/>
              <a:buNone/>
            </a:pPr>
            <a:r>
              <a:rPr lang="en" sz="2600" b="1" i="0" u="none" strike="noStrike" cap="none" baseline="0" dirty="0">
                <a:solidFill>
                  <a:srgbClr val="000000"/>
                </a:solidFill>
                <a:latin typeface="Calibri"/>
                <a:ea typeface="Calibri"/>
                <a:cs typeface="Calibri"/>
                <a:sym typeface="Calibri"/>
                <a:rtl val="0"/>
              </a:rPr>
              <a:t>Family &amp; Children Services LGBTQ Youth Space Program</a:t>
            </a:r>
          </a:p>
          <a:p>
            <a:pPr marL="0" marR="0" lvl="0" indent="0" algn="l" rtl="0">
              <a:lnSpc>
                <a:spcPct val="100000"/>
              </a:lnSpc>
              <a:spcBef>
                <a:spcPts val="600"/>
              </a:spcBef>
              <a:buClr>
                <a:srgbClr val="000000"/>
              </a:buClr>
              <a:buSzPct val="25000"/>
              <a:buFont typeface="Calibri"/>
              <a:buNone/>
            </a:pPr>
            <a:r>
              <a:rPr lang="en" sz="2600" b="0" i="0" u="none" strike="noStrike" cap="none" baseline="0" dirty="0">
                <a:solidFill>
                  <a:srgbClr val="000000"/>
                </a:solidFill>
                <a:latin typeface="Calibri"/>
                <a:ea typeface="Calibri"/>
                <a:cs typeface="Calibri"/>
                <a:sym typeface="Calibri"/>
                <a:rtl val="0"/>
              </a:rPr>
              <a:t>(408)343-7940</a:t>
            </a:r>
          </a:p>
          <a:p>
            <a:pPr marL="0" marR="0" lvl="0" indent="0" algn="l" rtl="0">
              <a:lnSpc>
                <a:spcPct val="100000"/>
              </a:lnSpc>
              <a:spcBef>
                <a:spcPts val="600"/>
              </a:spcBef>
              <a:buClr>
                <a:schemeClr val="hlink"/>
              </a:buClr>
              <a:buSzPct val="25000"/>
              <a:buFont typeface="Calibri"/>
              <a:buNone/>
            </a:pPr>
            <a:r>
              <a:rPr lang="en" sz="2600" b="0" i="0" u="sng" strike="noStrike" cap="none" baseline="0" dirty="0">
                <a:solidFill>
                  <a:schemeClr val="hlink"/>
                </a:solidFill>
                <a:latin typeface="Calibri"/>
                <a:ea typeface="Calibri"/>
                <a:cs typeface="Calibri"/>
                <a:sym typeface="Calibri"/>
                <a:rtl val="0"/>
              </a:rPr>
              <a:t>http://www.fcservices.org/lgbtq-youth-space-program</a:t>
            </a:r>
            <a:r>
              <a:rPr lang="en" sz="2600" b="0" i="0" u="sng" strike="noStrike" cap="none" baseline="0" dirty="0" smtClean="0">
                <a:solidFill>
                  <a:schemeClr val="hlink"/>
                </a:solidFill>
                <a:latin typeface="Calibri"/>
                <a:ea typeface="Calibri"/>
                <a:cs typeface="Calibri"/>
                <a:sym typeface="Calibri"/>
                <a:rtl val="0"/>
              </a:rPr>
              <a:t>/</a:t>
            </a:r>
            <a:endParaRPr sz="2600" b="0" i="0" u="none" strike="noStrike" cap="none" baseline="0" dirty="0">
              <a:solidFill>
                <a:srgbClr val="000000"/>
              </a:solidFill>
              <a:latin typeface="Calibri"/>
              <a:ea typeface="Calibri"/>
              <a:cs typeface="Calibri"/>
              <a:sym typeface="Calibri"/>
              <a:rtl val="0"/>
            </a:endParaRPr>
          </a:p>
          <a:p>
            <a:pPr marL="0" marR="0" lvl="0" indent="0" algn="l" rtl="0">
              <a:lnSpc>
                <a:spcPct val="100000"/>
              </a:lnSpc>
              <a:spcBef>
                <a:spcPts val="1200"/>
              </a:spcBef>
              <a:buClr>
                <a:srgbClr val="000000"/>
              </a:buClr>
              <a:buSzPct val="25000"/>
              <a:buFont typeface="Calibri"/>
              <a:buNone/>
            </a:pPr>
            <a:r>
              <a:rPr lang="en" sz="2600" b="1" i="0" u="none" strike="noStrike" cap="none" baseline="0" dirty="0">
                <a:solidFill>
                  <a:srgbClr val="000000"/>
                </a:solidFill>
                <a:latin typeface="Calibri"/>
                <a:ea typeface="Calibri"/>
                <a:cs typeface="Calibri"/>
                <a:sym typeface="Calibri"/>
                <a:rtl val="0"/>
              </a:rPr>
              <a:t>Outlet</a:t>
            </a:r>
          </a:p>
          <a:p>
            <a:pPr marL="0" marR="0" lvl="0" indent="0" algn="l" rtl="0">
              <a:lnSpc>
                <a:spcPct val="100000"/>
              </a:lnSpc>
              <a:spcBef>
                <a:spcPts val="600"/>
              </a:spcBef>
              <a:buClr>
                <a:schemeClr val="hlink"/>
              </a:buClr>
              <a:buSzPct val="25000"/>
              <a:buFont typeface="Calibri"/>
              <a:buNone/>
            </a:pPr>
            <a:r>
              <a:rPr lang="en" sz="2600" b="0" i="0" u="sng" strike="noStrike" cap="none" baseline="0" dirty="0">
                <a:solidFill>
                  <a:schemeClr val="hlink"/>
                </a:solidFill>
                <a:latin typeface="Calibri"/>
                <a:ea typeface="Calibri"/>
                <a:cs typeface="Calibri"/>
                <a:sym typeface="Calibri"/>
                <a:rtl val="0"/>
              </a:rPr>
              <a:t>http://www.chacmv.org/?</a:t>
            </a:r>
            <a:r>
              <a:rPr lang="en" sz="2600" b="0" i="0" u="sng" strike="noStrike" cap="none" baseline="0" dirty="0" smtClean="0">
                <a:solidFill>
                  <a:schemeClr val="hlink"/>
                </a:solidFill>
                <a:latin typeface="Calibri"/>
                <a:ea typeface="Calibri"/>
                <a:cs typeface="Calibri"/>
                <a:sym typeface="Calibri"/>
                <a:rtl val="0"/>
              </a:rPr>
              <a:t>page_id=575</a:t>
            </a:r>
            <a:endParaRPr sz="2600" b="0" i="0" u="none" strike="noStrike" cap="none" baseline="0" dirty="0">
              <a:solidFill>
                <a:srgbClr val="000000"/>
              </a:solidFill>
              <a:latin typeface="Calibri"/>
              <a:ea typeface="Calibri"/>
              <a:cs typeface="Calibri"/>
              <a:sym typeface="Calibri"/>
              <a:rtl val="0"/>
            </a:endParaRPr>
          </a:p>
          <a:p>
            <a:pPr marL="0" marR="0" lvl="0" indent="0" algn="l" rtl="0">
              <a:lnSpc>
                <a:spcPct val="100000"/>
              </a:lnSpc>
              <a:spcBef>
                <a:spcPts val="1200"/>
              </a:spcBef>
              <a:buClr>
                <a:srgbClr val="000000"/>
              </a:buClr>
              <a:buSzPct val="25000"/>
              <a:buFont typeface="Calibri"/>
              <a:buNone/>
            </a:pPr>
            <a:r>
              <a:rPr lang="en" sz="2600" b="1" i="0" u="none" strike="noStrike" cap="none" baseline="0" dirty="0">
                <a:solidFill>
                  <a:srgbClr val="000000"/>
                </a:solidFill>
                <a:latin typeface="Calibri"/>
                <a:ea typeface="Calibri"/>
                <a:cs typeface="Calibri"/>
                <a:sym typeface="Calibri"/>
                <a:rtl val="0"/>
              </a:rPr>
              <a:t>Trevor Project Lifeline</a:t>
            </a:r>
          </a:p>
          <a:p>
            <a:pPr marL="0" marR="0" lvl="0" indent="0" algn="l" rtl="0">
              <a:lnSpc>
                <a:spcPct val="100000"/>
              </a:lnSpc>
              <a:spcBef>
                <a:spcPts val="600"/>
              </a:spcBef>
              <a:buClr>
                <a:srgbClr val="000000"/>
              </a:buClr>
              <a:buSzPct val="25000"/>
              <a:buFont typeface="Calibri"/>
              <a:buNone/>
            </a:pPr>
            <a:r>
              <a:rPr lang="en" sz="2600" b="0" i="0" u="none" strike="noStrike" cap="none" baseline="0" dirty="0">
                <a:solidFill>
                  <a:srgbClr val="000000"/>
                </a:solidFill>
                <a:latin typeface="Calibri"/>
                <a:ea typeface="Calibri"/>
                <a:cs typeface="Calibri"/>
                <a:sym typeface="Calibri"/>
                <a:rtl val="0"/>
              </a:rPr>
              <a:t>1-866-488-7386</a:t>
            </a:r>
          </a:p>
        </p:txBody>
      </p:sp>
    </p:spTree>
    <p:extLst>
      <p:ext uri="{BB962C8B-B14F-4D97-AF65-F5344CB8AC3E}">
        <p14:creationId xmlns:p14="http://schemas.microsoft.com/office/powerpoint/2010/main" val="8331616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228600" y="-119063"/>
            <a:ext cx="8229600" cy="11432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Calibri"/>
              <a:buNone/>
            </a:pPr>
            <a:r>
              <a:rPr lang="en" sz="4000" b="1" i="0" u="none" strike="noStrike" cap="none" baseline="0" dirty="0">
                <a:solidFill>
                  <a:schemeClr val="dk1"/>
                </a:solidFill>
                <a:latin typeface="Calibri"/>
                <a:ea typeface="Calibri"/>
                <a:cs typeface="Calibri"/>
                <a:sym typeface="Calibri"/>
                <a:rtl val="0"/>
              </a:rPr>
              <a:t>Resources</a:t>
            </a:r>
          </a:p>
        </p:txBody>
      </p:sp>
      <p:sp>
        <p:nvSpPr>
          <p:cNvPr id="644" name="Shape 644"/>
          <p:cNvSpPr txBox="1">
            <a:spLocks noGrp="1"/>
          </p:cNvSpPr>
          <p:nvPr>
            <p:ph type="body" idx="1"/>
          </p:nvPr>
        </p:nvSpPr>
        <p:spPr>
          <a:xfrm>
            <a:off x="228600" y="1024137"/>
            <a:ext cx="8365799" cy="4967597"/>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 sz="2800" b="1" i="0" u="none" strike="noStrike" cap="none" baseline="0" dirty="0">
                <a:solidFill>
                  <a:schemeClr val="dk1"/>
                </a:solidFill>
                <a:latin typeface="Calibri"/>
                <a:ea typeface="Calibri"/>
                <a:cs typeface="Calibri"/>
                <a:sym typeface="Calibri"/>
                <a:rtl val="0"/>
              </a:rPr>
              <a:t>National Center for Victims of Crime: Stalking</a:t>
            </a:r>
          </a:p>
          <a:p>
            <a:pPr marL="0" marR="0" lvl="0" indent="0" algn="l" rtl="0">
              <a:lnSpc>
                <a:spcPct val="100000"/>
              </a:lnSpc>
              <a:spcBef>
                <a:spcPts val="0"/>
              </a:spcBef>
              <a:spcAft>
                <a:spcPts val="0"/>
              </a:spcAft>
              <a:buClr>
                <a:schemeClr val="dk1"/>
              </a:buClr>
              <a:buSzPct val="25000"/>
              <a:buFont typeface="Calibri"/>
              <a:buNone/>
            </a:pPr>
            <a:r>
              <a:rPr lang="en" sz="2800" b="0" i="0" u="sng" strike="noStrike" cap="none" baseline="0" dirty="0">
                <a:solidFill>
                  <a:schemeClr val="hlink"/>
                </a:solidFill>
                <a:latin typeface="Calibri"/>
                <a:ea typeface="Calibri"/>
                <a:cs typeface="Calibri"/>
                <a:sym typeface="Calibri"/>
                <a:hlinkClick r:id="rId3"/>
                <a:rtl val="0"/>
              </a:rPr>
              <a:t>http://www.victimsofcrime.org/help-for-crime-victims/get-help-bulletins-for-crime-victims/bulletins-for-teens/stalking</a:t>
            </a:r>
          </a:p>
          <a:p>
            <a:pPr marL="0" marR="0" lvl="0" indent="0" algn="l" rtl="0">
              <a:lnSpc>
                <a:spcPct val="100000"/>
              </a:lnSpc>
              <a:spcBef>
                <a:spcPts val="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 sz="2800" b="1" i="0" u="none" strike="noStrike" cap="none" baseline="0" dirty="0">
                <a:solidFill>
                  <a:schemeClr val="dk1"/>
                </a:solidFill>
                <a:latin typeface="Calibri"/>
                <a:ea typeface="Calibri"/>
                <a:cs typeface="Calibri"/>
                <a:sym typeface="Calibri"/>
                <a:rtl val="0"/>
              </a:rPr>
              <a:t>Adolescent Counseling Services (ACS)</a:t>
            </a:r>
          </a:p>
          <a:p>
            <a:pPr marL="0" marR="0" lvl="0" indent="0" algn="l" rtl="0">
              <a:lnSpc>
                <a:spcPct val="100000"/>
              </a:lnSpc>
              <a:spcBef>
                <a:spcPts val="0"/>
              </a:spcBef>
              <a:spcAft>
                <a:spcPts val="0"/>
              </a:spcAft>
              <a:buClr>
                <a:schemeClr val="dk1"/>
              </a:buClr>
              <a:buSzPct val="25000"/>
              <a:buFont typeface="Calibri"/>
              <a:buNone/>
            </a:pPr>
            <a:r>
              <a:rPr lang="en" sz="2800" b="0" i="0" u="sng" strike="noStrike" cap="none" baseline="0" dirty="0">
                <a:solidFill>
                  <a:schemeClr val="hlink"/>
                </a:solidFill>
                <a:latin typeface="Calibri"/>
                <a:ea typeface="Calibri"/>
                <a:cs typeface="Calibri"/>
                <a:sym typeface="Calibri"/>
                <a:hlinkClick r:id="rId4"/>
                <a:rtl val="0"/>
              </a:rPr>
              <a:t>http://www.acs-teens.org</a:t>
            </a:r>
          </a:p>
          <a:p>
            <a:pPr marL="0" marR="0" lvl="0" indent="0" algn="l" rtl="0">
              <a:lnSpc>
                <a:spcPct val="100000"/>
              </a:lnSpc>
              <a:spcBef>
                <a:spcPts val="0"/>
              </a:spcBef>
              <a:spcAft>
                <a:spcPts val="0"/>
              </a:spcAft>
              <a:buClr>
                <a:schemeClr val="dk1"/>
              </a:buClr>
              <a:buFont typeface="Arial"/>
              <a:buNone/>
            </a:pPr>
            <a:endParaRPr sz="2800" b="0" i="0" u="none" strike="noStrike" cap="none" baseline="0" dirty="0">
              <a:solidFill>
                <a:schemeClr val="dk1"/>
              </a:solidFill>
              <a:latin typeface="Calibri"/>
              <a:ea typeface="Calibri"/>
              <a:cs typeface="Calibri"/>
              <a:sym typeface="Calibri"/>
              <a:rtl val="0"/>
            </a:endParaRPr>
          </a:p>
          <a:p>
            <a:pPr marL="0" marR="0" lvl="0" indent="0" algn="l" rtl="0">
              <a:lnSpc>
                <a:spcPct val="100000"/>
              </a:lnSpc>
              <a:spcBef>
                <a:spcPts val="0"/>
              </a:spcBef>
              <a:spcAft>
                <a:spcPts val="0"/>
              </a:spcAft>
              <a:buClr>
                <a:schemeClr val="dk1"/>
              </a:buClr>
              <a:buSzPct val="25000"/>
              <a:buFont typeface="Calibri"/>
              <a:buNone/>
            </a:pPr>
            <a:r>
              <a:rPr lang="en" sz="2800" b="1" i="0" u="none" strike="noStrike" cap="none" baseline="0" dirty="0">
                <a:solidFill>
                  <a:schemeClr val="dk1"/>
                </a:solidFill>
                <a:latin typeface="Calibri"/>
                <a:ea typeface="Calibri"/>
                <a:cs typeface="Calibri"/>
                <a:sym typeface="Calibri"/>
                <a:rtl val="0"/>
              </a:rPr>
              <a:t>California Youth Crisis Line</a:t>
            </a:r>
          </a:p>
          <a:p>
            <a:pPr marL="0" marR="0" lvl="0" indent="0" algn="l" rtl="0">
              <a:lnSpc>
                <a:spcPct val="100000"/>
              </a:lnSpc>
              <a:spcBef>
                <a:spcPts val="0"/>
              </a:spcBef>
              <a:spcAft>
                <a:spcPts val="0"/>
              </a:spcAft>
              <a:buClr>
                <a:schemeClr val="dk1"/>
              </a:buClr>
              <a:buSzPct val="25000"/>
              <a:buFont typeface="Calibri"/>
              <a:buNone/>
            </a:pPr>
            <a:r>
              <a:rPr lang="en" sz="2800" b="0" i="0" u="none" strike="noStrike" cap="none" baseline="0" dirty="0">
                <a:solidFill>
                  <a:schemeClr val="dk1"/>
                </a:solidFill>
                <a:latin typeface="Calibri"/>
                <a:ea typeface="Calibri"/>
                <a:cs typeface="Calibri"/>
                <a:sym typeface="Calibri"/>
                <a:rtl val="0"/>
              </a:rPr>
              <a:t>1-800-843-5200</a:t>
            </a:r>
          </a:p>
          <a:p>
            <a:pPr marL="0" marR="0" lvl="0" indent="0" algn="l" rtl="0">
              <a:lnSpc>
                <a:spcPct val="100000"/>
              </a:lnSpc>
              <a:spcBef>
                <a:spcPts val="0"/>
              </a:spcBef>
              <a:spcAft>
                <a:spcPts val="0"/>
              </a:spcAft>
              <a:buClr>
                <a:schemeClr val="dk1"/>
              </a:buClr>
              <a:buSzPct val="25000"/>
              <a:buFont typeface="Calibri"/>
              <a:buNone/>
            </a:pPr>
            <a:r>
              <a:rPr lang="en" sz="2800" b="0" i="0" u="sng" strike="noStrike" cap="none" baseline="0" dirty="0">
                <a:solidFill>
                  <a:schemeClr val="hlink"/>
                </a:solidFill>
                <a:latin typeface="Calibri"/>
                <a:ea typeface="Calibri"/>
                <a:cs typeface="Calibri"/>
                <a:sym typeface="Calibri"/>
                <a:hlinkClick r:id="rId5"/>
                <a:rtl val="0"/>
              </a:rPr>
              <a:t>http://www.youthcrisisline.org</a:t>
            </a:r>
          </a:p>
        </p:txBody>
      </p:sp>
    </p:spTree>
    <p:extLst>
      <p:ext uri="{BB962C8B-B14F-4D97-AF65-F5344CB8AC3E}">
        <p14:creationId xmlns:p14="http://schemas.microsoft.com/office/powerpoint/2010/main" val="20399451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0"/>
            <a:ext cx="8924925" cy="1417637"/>
          </a:xfrm>
        </p:spPr>
        <p:txBody>
          <a:bodyPr/>
          <a:lstStyle/>
          <a:p>
            <a:r>
              <a:rPr lang="en-US" sz="4000" b="1" dirty="0" smtClean="0"/>
              <a:t>Acknowledgement</a:t>
            </a:r>
            <a:endParaRPr lang="en-US" sz="4000" b="1" dirty="0"/>
          </a:p>
        </p:txBody>
      </p:sp>
      <p:sp>
        <p:nvSpPr>
          <p:cNvPr id="3" name="Text Placeholder 2"/>
          <p:cNvSpPr>
            <a:spLocks noGrp="1"/>
          </p:cNvSpPr>
          <p:nvPr>
            <p:ph type="body" idx="1"/>
          </p:nvPr>
        </p:nvSpPr>
        <p:spPr>
          <a:xfrm>
            <a:off x="295275" y="1600203"/>
            <a:ext cx="8639175" cy="4967572"/>
          </a:xfrm>
        </p:spPr>
        <p:txBody>
          <a:bodyPr/>
          <a:lstStyle/>
          <a:p>
            <a:r>
              <a:rPr lang="en-US" sz="3200" dirty="0" err="1" smtClean="0"/>
              <a:t>WomenSV@DVIC</a:t>
            </a:r>
            <a:endParaRPr lang="en-US" sz="3200" dirty="0" smtClean="0"/>
          </a:p>
          <a:p>
            <a:r>
              <a:rPr lang="en-US" sz="3200" dirty="0" smtClean="0"/>
              <a:t>Ruth Patrick, M.A., Director</a:t>
            </a:r>
          </a:p>
          <a:p>
            <a:r>
              <a:rPr lang="en-US" sz="3200" smtClean="0"/>
              <a:t>rpatrick@dvintervention.org</a:t>
            </a:r>
            <a:endParaRPr lang="en-US" sz="3200" dirty="0" smtClean="0"/>
          </a:p>
          <a:p>
            <a:endParaRPr lang="en-US" sz="3200" dirty="0" smtClean="0"/>
          </a:p>
          <a:p>
            <a:r>
              <a:rPr lang="en-US" sz="3200" dirty="0" smtClean="0"/>
              <a:t>For her assistance in the preparation of this </a:t>
            </a:r>
            <a:r>
              <a:rPr lang="en-US" sz="3200" dirty="0" err="1" smtClean="0"/>
              <a:t>powerpoint</a:t>
            </a:r>
            <a:r>
              <a:rPr lang="en-US" sz="3200" dirty="0" smtClean="0"/>
              <a:t>.</a:t>
            </a:r>
            <a:endParaRPr lang="en-US" sz="3200" dirty="0"/>
          </a:p>
        </p:txBody>
      </p:sp>
    </p:spTree>
    <p:extLst>
      <p:ext uri="{BB962C8B-B14F-4D97-AF65-F5344CB8AC3E}">
        <p14:creationId xmlns:p14="http://schemas.microsoft.com/office/powerpoint/2010/main" val="54878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29150" y="-114300"/>
            <a:ext cx="8229600" cy="110490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Calibri"/>
              <a:buNone/>
            </a:pPr>
            <a:r>
              <a:rPr lang="en" sz="5400" b="1" i="0" u="none" strike="noStrike" cap="none" baseline="0" dirty="0" smtClean="0">
                <a:solidFill>
                  <a:schemeClr val="dk1"/>
                </a:solidFill>
                <a:latin typeface="Calibri"/>
                <a:ea typeface="Calibri"/>
                <a:cs typeface="Calibri"/>
                <a:sym typeface="Calibri"/>
                <a:rtl val="0"/>
              </a:rPr>
              <a:t>SEXUAL ABUSE</a:t>
            </a:r>
            <a:endParaRPr lang="en" sz="5400" b="1" i="0" u="none" strike="noStrike" cap="none" baseline="0" dirty="0">
              <a:solidFill>
                <a:schemeClr val="dk1"/>
              </a:solidFill>
              <a:latin typeface="Calibri"/>
              <a:ea typeface="Calibri"/>
              <a:cs typeface="Calibri"/>
              <a:sym typeface="Calibri"/>
              <a:rtl val="0"/>
            </a:endParaRPr>
          </a:p>
        </p:txBody>
      </p:sp>
      <p:sp>
        <p:nvSpPr>
          <p:cNvPr id="241" name="Shape 241"/>
          <p:cNvSpPr txBox="1">
            <a:spLocks noGrp="1"/>
          </p:cNvSpPr>
          <p:nvPr>
            <p:ph type="body" idx="1"/>
          </p:nvPr>
        </p:nvSpPr>
        <p:spPr>
          <a:xfrm>
            <a:off x="266700" y="1076327"/>
            <a:ext cx="8658225" cy="5648324"/>
          </a:xfrm>
          <a:prstGeom prst="rect">
            <a:avLst/>
          </a:prstGeom>
          <a:noFill/>
          <a:ln>
            <a:noFill/>
          </a:ln>
        </p:spPr>
        <p:txBody>
          <a:bodyPr lIns="91425" tIns="91425" rIns="91425" bIns="91425" anchor="t" anchorCtr="0">
            <a:noAutofit/>
          </a:bodyPr>
          <a:lstStyle/>
          <a:p>
            <a:pPr marL="457200" indent="-342900">
              <a:buSzPct val="75000"/>
              <a:buFont typeface="Arial"/>
              <a:buChar char="●"/>
            </a:pPr>
            <a:r>
              <a:rPr lang="en-US" sz="3300" dirty="0"/>
              <a:t>Forcing a partner to engage in a sex act when he or she does not or cannot </a:t>
            </a:r>
            <a:r>
              <a:rPr lang="en-US" sz="3300" dirty="0" smtClean="0"/>
              <a:t>consent - </a:t>
            </a:r>
            <a:r>
              <a:rPr lang="en-US" sz="3300" dirty="0"/>
              <a:t>can be physical or nonphysical, like threatening to spread rumors if a partner refuses to have sex.</a:t>
            </a:r>
            <a:r>
              <a:rPr lang="en-US" sz="3300" b="1" dirty="0"/>
              <a:t> </a:t>
            </a:r>
          </a:p>
          <a:p>
            <a:pPr marL="457200" marR="0" lvl="0" indent="-342900" algn="l" rtl="0">
              <a:lnSpc>
                <a:spcPct val="100000"/>
              </a:lnSpc>
              <a:spcBef>
                <a:spcPts val="0"/>
              </a:spcBef>
              <a:spcAft>
                <a:spcPts val="0"/>
              </a:spcAft>
              <a:buClr>
                <a:schemeClr val="dk1"/>
              </a:buClr>
              <a:buSzPct val="75000"/>
              <a:buFont typeface="Arial"/>
              <a:buChar char="●"/>
            </a:pPr>
            <a:r>
              <a:rPr lang="en" sz="3300" b="0" i="0" u="none" strike="noStrike" cap="none" baseline="0" dirty="0" smtClean="0">
                <a:solidFill>
                  <a:schemeClr val="dk1"/>
                </a:solidFill>
                <a:latin typeface="Calibri"/>
                <a:ea typeface="Calibri"/>
                <a:cs typeface="Calibri"/>
                <a:sym typeface="Calibri"/>
                <a:rtl val="0"/>
              </a:rPr>
              <a:t>Using </a:t>
            </a:r>
            <a:r>
              <a:rPr lang="en" sz="3300" b="0" i="0" u="none" strike="noStrike" cap="none" baseline="0" dirty="0">
                <a:solidFill>
                  <a:schemeClr val="dk1"/>
                </a:solidFill>
                <a:latin typeface="Calibri"/>
                <a:ea typeface="Calibri"/>
                <a:cs typeface="Calibri"/>
                <a:sym typeface="Calibri"/>
                <a:rtl val="0"/>
              </a:rPr>
              <a:t>drugs/alcohol to take advantage of you</a:t>
            </a:r>
          </a:p>
          <a:p>
            <a:pPr marL="457200" marR="0" lvl="0" indent="-342900" algn="l" rtl="0">
              <a:lnSpc>
                <a:spcPct val="100000"/>
              </a:lnSpc>
              <a:spcBef>
                <a:spcPts val="0"/>
              </a:spcBef>
              <a:spcAft>
                <a:spcPts val="0"/>
              </a:spcAft>
              <a:buClr>
                <a:schemeClr val="dk1"/>
              </a:buClr>
              <a:buSzPct val="75000"/>
              <a:buFont typeface="Arial"/>
              <a:buChar char="●"/>
            </a:pPr>
            <a:r>
              <a:rPr lang="en" sz="3300" b="0" i="0" u="none" strike="noStrike" cap="none" baseline="0" dirty="0">
                <a:solidFill>
                  <a:schemeClr val="dk1"/>
                </a:solidFill>
                <a:latin typeface="Calibri"/>
                <a:ea typeface="Calibri"/>
                <a:cs typeface="Calibri"/>
                <a:sym typeface="Calibri"/>
                <a:rtl val="0"/>
              </a:rPr>
              <a:t>Touching you in unwanted ways</a:t>
            </a:r>
          </a:p>
          <a:p>
            <a:pPr marL="457200" marR="0" lvl="0" indent="-342900" algn="l" rtl="0">
              <a:lnSpc>
                <a:spcPct val="100000"/>
              </a:lnSpc>
              <a:spcBef>
                <a:spcPts val="0"/>
              </a:spcBef>
              <a:spcAft>
                <a:spcPts val="0"/>
              </a:spcAft>
              <a:buClr>
                <a:schemeClr val="dk1"/>
              </a:buClr>
              <a:buSzPct val="75000"/>
              <a:buFont typeface="Arial"/>
              <a:buChar char="●"/>
            </a:pPr>
            <a:r>
              <a:rPr lang="en" sz="3300" b="0" i="0" u="none" strike="noStrike" cap="none" baseline="0" dirty="0" smtClean="0">
                <a:solidFill>
                  <a:schemeClr val="dk1"/>
                </a:solidFill>
                <a:latin typeface="Calibri"/>
                <a:ea typeface="Calibri"/>
                <a:cs typeface="Calibri"/>
                <a:sym typeface="Calibri"/>
                <a:rtl val="0"/>
              </a:rPr>
              <a:t>Ignoring “NO” if </a:t>
            </a:r>
            <a:r>
              <a:rPr lang="en" sz="3300" b="0" i="0" u="none" strike="noStrike" cap="none" baseline="0" dirty="0">
                <a:solidFill>
                  <a:schemeClr val="dk1"/>
                </a:solidFill>
                <a:latin typeface="Calibri"/>
                <a:ea typeface="Calibri"/>
                <a:cs typeface="Calibri"/>
                <a:sym typeface="Calibri"/>
                <a:rtl val="0"/>
              </a:rPr>
              <a:t>you change your mind about wanting </a:t>
            </a:r>
            <a:r>
              <a:rPr lang="en" sz="3300" b="0" i="0" u="none" strike="noStrike" cap="none" baseline="0" dirty="0" smtClean="0">
                <a:solidFill>
                  <a:schemeClr val="dk1"/>
                </a:solidFill>
                <a:latin typeface="Calibri"/>
                <a:ea typeface="Calibri"/>
                <a:cs typeface="Calibri"/>
                <a:sym typeface="Calibri"/>
                <a:rtl val="0"/>
              </a:rPr>
              <a:t>sex</a:t>
            </a:r>
            <a:endParaRPr lang="en-US" sz="3300" b="0" i="0" u="none" strike="noStrike" cap="none" baseline="0" dirty="0" smtClean="0">
              <a:solidFill>
                <a:schemeClr val="dk1"/>
              </a:solidFill>
              <a:latin typeface="Calibri"/>
              <a:ea typeface="Calibri"/>
              <a:cs typeface="Calibri"/>
              <a:sym typeface="Calibri"/>
              <a:rtl val="0"/>
            </a:endParaRPr>
          </a:p>
          <a:p>
            <a:pPr marL="457200" indent="-342900">
              <a:buSzPct val="75000"/>
              <a:buFont typeface="Arial"/>
              <a:buChar char="●"/>
            </a:pPr>
            <a:r>
              <a:rPr lang="en" sz="3300" dirty="0">
                <a:latin typeface="Calibri"/>
                <a:ea typeface="Calibri"/>
                <a:cs typeface="Calibri"/>
                <a:sym typeface="Calibri"/>
              </a:rPr>
              <a:t>Refusing to use protection (e.g. condoms)</a:t>
            </a:r>
          </a:p>
          <a:p>
            <a:pPr marL="114300" marR="0" lvl="0" algn="l" rtl="0">
              <a:lnSpc>
                <a:spcPct val="100000"/>
              </a:lnSpc>
              <a:spcBef>
                <a:spcPts val="0"/>
              </a:spcBef>
              <a:spcAft>
                <a:spcPts val="0"/>
              </a:spcAft>
              <a:buClr>
                <a:schemeClr val="dk1"/>
              </a:buClr>
              <a:buSzPct val="75000"/>
            </a:pPr>
            <a:endParaRPr lang="en" sz="3200" b="0" i="0" u="none" strike="noStrike" cap="none" baseline="0" dirty="0">
              <a:solidFill>
                <a:schemeClr val="dk1"/>
              </a:solidFill>
              <a:latin typeface="Calibri"/>
              <a:ea typeface="Calibri"/>
              <a:cs typeface="Calibri"/>
              <a:sym typeface="Calibri"/>
              <a:rtl val="0"/>
            </a:endParaRPr>
          </a:p>
        </p:txBody>
      </p:sp>
      <p:sp>
        <p:nvSpPr>
          <p:cNvPr id="243" name="Shape 243"/>
          <p:cNvSpPr txBox="1"/>
          <p:nvPr/>
        </p:nvSpPr>
        <p:spPr>
          <a:xfrm>
            <a:off x="429150" y="5718233"/>
            <a:ext cx="8379899" cy="468800"/>
          </a:xfrm>
          <a:prstGeom prst="rect">
            <a:avLst/>
          </a:prstGeom>
          <a:noFill/>
          <a:ln>
            <a:noFill/>
          </a:ln>
        </p:spPr>
        <p:txBody>
          <a:bodyPr lIns="91425" tIns="91425" rIns="91425" bIns="91425" anchor="t" anchorCtr="0">
            <a:noAutofit/>
          </a:bodyPr>
          <a:lstStyle/>
          <a:p>
            <a:pPr marL="114300" marR="0" lvl="0" algn="l" rtl="0">
              <a:lnSpc>
                <a:spcPct val="100000"/>
              </a:lnSpc>
              <a:spcBef>
                <a:spcPts val="0"/>
              </a:spcBef>
              <a:spcAft>
                <a:spcPts val="0"/>
              </a:spcAft>
              <a:buClr>
                <a:srgbClr val="000000"/>
              </a:buClr>
              <a:buSzPct val="75000"/>
            </a:pPr>
            <a:endParaRPr lang="en" sz="2400" b="0" i="0" u="none" strike="noStrike" cap="none" baseline="0" dirty="0">
              <a:solidFill>
                <a:srgbClr val="000000"/>
              </a:solidFill>
              <a:latin typeface="Calibri"/>
              <a:ea typeface="Calibri"/>
              <a:cs typeface="Calibri"/>
              <a:sym typeface="Calibri"/>
              <a:rtl val="0"/>
            </a:endParaRPr>
          </a:p>
        </p:txBody>
      </p:sp>
    </p:spTree>
    <p:extLst>
      <p:ext uri="{BB962C8B-B14F-4D97-AF65-F5344CB8AC3E}">
        <p14:creationId xmlns:p14="http://schemas.microsoft.com/office/powerpoint/2010/main" val="32168093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 y="0"/>
            <a:ext cx="8867775" cy="1114425"/>
          </a:xfrm>
        </p:spPr>
        <p:txBody>
          <a:bodyPr/>
          <a:lstStyle/>
          <a:p>
            <a:r>
              <a:rPr lang="en-US" sz="5400" b="1" dirty="0" smtClean="0"/>
              <a:t>STALKING</a:t>
            </a:r>
            <a:endParaRPr lang="en-US" sz="5400" b="1" dirty="0"/>
          </a:p>
        </p:txBody>
      </p:sp>
      <p:sp>
        <p:nvSpPr>
          <p:cNvPr id="3" name="Text Placeholder 2"/>
          <p:cNvSpPr>
            <a:spLocks noGrp="1"/>
          </p:cNvSpPr>
          <p:nvPr>
            <p:ph type="body" idx="1"/>
          </p:nvPr>
        </p:nvSpPr>
        <p:spPr>
          <a:xfrm>
            <a:off x="0" y="1600202"/>
            <a:ext cx="4981575" cy="5257797"/>
          </a:xfrm>
        </p:spPr>
        <p:txBody>
          <a:bodyPr/>
          <a:lstStyle/>
          <a:p>
            <a:r>
              <a:rPr lang="en-US" sz="3600" dirty="0"/>
              <a:t>A pattern of harassing or threatening tactics that are unwanted and cause fear in the </a:t>
            </a:r>
            <a:r>
              <a:rPr lang="en-US" sz="3600" dirty="0" smtClean="0"/>
              <a:t>victim.</a:t>
            </a:r>
          </a:p>
          <a:p>
            <a:r>
              <a:rPr lang="en-US" sz="3600" dirty="0" smtClean="0"/>
              <a:t>Can be physical or technological, e.g., following or spying on you.  </a:t>
            </a:r>
            <a:endParaRPr lang="en-US" sz="3600" dirty="0"/>
          </a:p>
        </p:txBody>
      </p:sp>
      <p:sp>
        <p:nvSpPr>
          <p:cNvPr id="4" name="Text Placeholder 3"/>
          <p:cNvSpPr>
            <a:spLocks noGrp="1"/>
          </p:cNvSpPr>
          <p:nvPr>
            <p:ph type="body" idx="2"/>
          </p:nvPr>
        </p:nvSpPr>
        <p:spPr>
          <a:xfrm>
            <a:off x="4895849" y="1600203"/>
            <a:ext cx="3790947" cy="4967572"/>
          </a:xfrm>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2974" y="-19050"/>
            <a:ext cx="4314825"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348" y="4657725"/>
            <a:ext cx="28860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501064"/>
      </p:ext>
    </p:extLst>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3224019E869E4F9163A584BDBDA633" ma:contentTypeVersion="5" ma:contentTypeDescription="Create a new document." ma:contentTypeScope="" ma:versionID="4b91c2ba0f058bbc9e80b9ad246d770f">
  <xsd:schema xmlns:xsd="http://www.w3.org/2001/XMLSchema" xmlns:xs="http://www.w3.org/2001/XMLSchema" xmlns:p="http://schemas.microsoft.com/office/2006/metadata/properties" xmlns:ns1="http://schemas.microsoft.com/sharepoint/v3" xmlns:ns2="d464017b-2ee9-479f-ac56-e5c1f0b4819a" targetNamespace="http://schemas.microsoft.com/office/2006/metadata/properties" ma:root="true" ma:fieldsID="8fd31491009f7ff0dfa1e6284a1be460" ns1:_="" ns2:_="">
    <xsd:import namespace="http://schemas.microsoft.com/sharepoint/v3"/>
    <xsd:import namespace="d464017b-2ee9-479f-ac56-e5c1f0b4819a"/>
    <xsd:element name="properties">
      <xsd:complexType>
        <xsd:sequence>
          <xsd:element name="documentManagement">
            <xsd:complexType>
              <xsd:all>
                <xsd:element ref="ns1:PublishingStartDate" minOccurs="0"/>
                <xsd:element ref="ns1:PublishingExpirationDate" minOccurs="0"/>
                <xsd:element ref="ns2:SCC_ContentTagsTaxHTField0"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64017b-2ee9-479f-ac56-e5c1f0b4819a" elementFormDefault="qualified">
    <xsd:import namespace="http://schemas.microsoft.com/office/2006/documentManagement/types"/>
    <xsd:import namespace="http://schemas.microsoft.com/office/infopath/2007/PartnerControls"/>
    <xsd:element name="SCC_ContentTagsTaxHTField0" ma:index="10" nillable="true" ma:displayName="SCC_ContentTags_0" ma:internalName="SCC_ContentTagsTaxHTField0">
      <xsd:simpleType>
        <xsd:restriction base="dms:Note">
          <xsd:maxLength value="255"/>
        </xsd:restriction>
      </xsd:simpleType>
    </xsd:element>
    <xsd:element name="TaxCatchAll" ma:index="11" nillable="true" ma:displayName="Taxonomy Catch All Column" ma:hidden="true" ma:list="{479bf781-428d-4ffd-8f98-5d7306769b2b}" ma:internalName="TaxCatchAll" ma:showField="CatchAllData" ma:web="f4d00cc9-e8e2-4d26-9a71-9374d42485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464017b-2ee9-479f-ac56-e5c1f0b4819a"/>
    <PublishingExpirationDate xmlns="http://schemas.microsoft.com/sharepoint/v3" xsi:nil="true"/>
    <SCC_ContentTagsTaxHTField0 xmlns="d464017b-2ee9-479f-ac56-e5c1f0b4819a" xsi:nil="true"/>
    <PublishingStartDate xmlns="http://schemas.microsoft.com/sharepoint/v3" xsi:nil="true"/>
  </documentManagement>
</p:properties>
</file>

<file path=customXml/itemProps1.xml><?xml version="1.0" encoding="utf-8"?>
<ds:datastoreItem xmlns:ds="http://schemas.openxmlformats.org/officeDocument/2006/customXml" ds:itemID="{89444B2B-FF39-4582-BED6-602E3D9C6A5D}"/>
</file>

<file path=customXml/itemProps2.xml><?xml version="1.0" encoding="utf-8"?>
<ds:datastoreItem xmlns:ds="http://schemas.openxmlformats.org/officeDocument/2006/customXml" ds:itemID="{30330413-0666-409D-BD06-EA5B85E30977}"/>
</file>

<file path=customXml/itemProps3.xml><?xml version="1.0" encoding="utf-8"?>
<ds:datastoreItem xmlns:ds="http://schemas.openxmlformats.org/officeDocument/2006/customXml" ds:itemID="{C0058936-ABD3-45A1-A999-DD55DEDD79B9}"/>
</file>

<file path=docProps/app.xml><?xml version="1.0" encoding="utf-8"?>
<Properties xmlns="http://schemas.openxmlformats.org/officeDocument/2006/extended-properties" xmlns:vt="http://schemas.openxmlformats.org/officeDocument/2006/docPropsVTypes">
  <TotalTime>8013</TotalTime>
  <Words>3579</Words>
  <Application>Microsoft Office PowerPoint</Application>
  <PresentationFormat>On-screen Show (4:3)</PresentationFormat>
  <Paragraphs>430</Paragraphs>
  <Slides>74</Slides>
  <Notes>41</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simple-light</vt:lpstr>
      <vt:lpstr>PowerPoint Presentation</vt:lpstr>
      <vt:lpstr>Healthy/unhealthy relationships…</vt:lpstr>
      <vt:lpstr>Defining abuse</vt:lpstr>
      <vt:lpstr>What is dating violence?</vt:lpstr>
      <vt:lpstr>BOYS, GIRLS, AND OTHER GENDER IDENTITIES, AND ALL SEXUAL ORIENTATIONS ARE AFFECTED</vt:lpstr>
      <vt:lpstr>PHYSICAL ABUSE</vt:lpstr>
      <vt:lpstr>EMOTIONAL/PSYCHOLOGICAL ABUSE</vt:lpstr>
      <vt:lpstr>SEXUAL ABUSE</vt:lpstr>
      <vt:lpstr>STALKING</vt:lpstr>
      <vt:lpstr>TECHNOLOGICAL ABUSE</vt:lpstr>
      <vt:lpstr>TECHNOLOGICAL ABUSE/STALKING</vt:lpstr>
      <vt:lpstr>FINANCIAL ABUSE</vt:lpstr>
      <vt:lpstr>HOW COMMON IS                               TEEN DATING VIOLENCE?</vt:lpstr>
      <vt:lpstr>HOW COMMON IS                               TEEN DATING VIOLENCE? (loveisrespect.org)  </vt:lpstr>
      <vt:lpstr>HOW DOES DATING VIOLENCE AFFECT HEALTH? (CDC)</vt:lpstr>
      <vt:lpstr>Dating Relationships</vt:lpstr>
      <vt:lpstr>PowerPoint Presentation</vt:lpstr>
      <vt:lpstr>PowerPoint Presentation</vt:lpstr>
      <vt:lpstr>Healthy Relationship Green Flags</vt:lpstr>
      <vt:lpstr>MORE GREEN FLAGS:</vt:lpstr>
      <vt:lpstr>A healthy Relationship makes you feel…</vt:lpstr>
      <vt:lpstr>UNHEALTHY RELATIONSHIPS AND/OR DATING ABUSE</vt:lpstr>
      <vt:lpstr> BEHAVIORS ARE ABUSIVE WHEN...</vt:lpstr>
      <vt:lpstr>PowerPoint Presentation</vt:lpstr>
      <vt:lpstr>Teens are still learning about relationships </vt:lpstr>
      <vt:lpstr>PowerPoint Presentation</vt:lpstr>
      <vt:lpstr>But they were so nice              in the beginning….!</vt:lpstr>
      <vt:lpstr>The other person:</vt:lpstr>
      <vt:lpstr>The other person:</vt:lpstr>
      <vt:lpstr>The other person:                  </vt:lpstr>
      <vt:lpstr> The other person:</vt:lpstr>
      <vt:lpstr>The other person:</vt:lpstr>
      <vt:lpstr>An unhealthy relationship can make you feel…</vt:lpstr>
      <vt:lpstr>“SORRY IS NOT ENOUGH”</vt:lpstr>
      <vt:lpstr>“SORRY IS NOT ENOUGH”</vt:lpstr>
      <vt:lpstr>NPR: This American Life Act I: “I can explain.” </vt:lpstr>
      <vt:lpstr>How to handle non-violent red flags early on…</vt:lpstr>
      <vt:lpstr>ENDING A RELATIONSHIP SAFELY </vt:lpstr>
      <vt:lpstr>Abuse: it can last a lifetime…</vt:lpstr>
      <vt:lpstr>PowerPoint Presentation</vt:lpstr>
      <vt:lpstr>Why do you think people stay in abusive relationships? Here are just some  of the reasons.</vt:lpstr>
      <vt:lpstr>“Who would have believed me?”</vt:lpstr>
      <vt:lpstr>WHY DO PEOPLE STAY IN    ABUSIVE RELATIONSHIPS?</vt:lpstr>
      <vt:lpstr>WHY DO PEOPLE STAY IN           ABUSIVE RELATIONSHIPS?</vt:lpstr>
      <vt:lpstr>WHY DO PEOPLE STAY IN          ABUSIVE RELATIONSHIPS?</vt:lpstr>
      <vt:lpstr>WHY DO PEOPLE STAY IN         ABUSIVE RELATIONSHIPS?</vt:lpstr>
      <vt:lpstr>WHY DO PEOPLE STAY IN          ABUSIVE RELATIONSHIPS?</vt:lpstr>
      <vt:lpstr>WHY DO PEOPLE STAY IN          ABUSIVE RELATIONSHIPS?</vt:lpstr>
      <vt:lpstr>What to do?</vt:lpstr>
      <vt:lpstr>How to handle red flags early on…</vt:lpstr>
      <vt:lpstr>PowerPoint Presentation</vt:lpstr>
      <vt:lpstr>What if I think I’m being abused?</vt:lpstr>
      <vt:lpstr>Who is safe to tell?</vt:lpstr>
      <vt:lpstr>Who not to tell</vt:lpstr>
      <vt:lpstr>PowerPoint Presentation</vt:lpstr>
      <vt:lpstr>PowerPoint Presentation</vt:lpstr>
      <vt:lpstr>Tips for creating a safety plan to leave an abuser…</vt:lpstr>
      <vt:lpstr>PLEASE REMEMBER</vt:lpstr>
      <vt:lpstr>PowerPoint Presentation</vt:lpstr>
      <vt:lpstr>Remember...</vt:lpstr>
      <vt:lpstr>What if my friend is being abused?</vt:lpstr>
      <vt:lpstr>If your friend is being abused…</vt:lpstr>
      <vt:lpstr>If your friend is being abused…</vt:lpstr>
      <vt:lpstr>Things you can say</vt:lpstr>
      <vt:lpstr>If you feel you cannot tell an adult…</vt:lpstr>
      <vt:lpstr>Conclusion</vt:lpstr>
      <vt:lpstr>Conclusion</vt:lpstr>
      <vt:lpstr>WE GET IT! </vt:lpstr>
      <vt:lpstr>Thanks to all those who helped organize and produce this symposium this PowerPoint, and the handout materials.  The written information presented on the PowerPoint was taken from the following resources and others located on the website for the Child Abuse Council of Santa Clara County at: https://www.sccgov.org/sites/cac/Pages/cac.aspx</vt:lpstr>
      <vt:lpstr>Resources </vt:lpstr>
      <vt:lpstr>Resources</vt:lpstr>
      <vt:lpstr>Resources</vt:lpstr>
      <vt:lpstr>Resources</vt:lpstr>
      <vt:lpstr>Acknowledgement</vt:lpstr>
    </vt:vector>
  </TitlesOfParts>
  <Company>WomenSV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Patrick</dc:creator>
  <cp:lastModifiedBy>Steve Baron</cp:lastModifiedBy>
  <cp:revision>512</cp:revision>
  <dcterms:created xsi:type="dcterms:W3CDTF">2015-05-31T00:24:56Z</dcterms:created>
  <dcterms:modified xsi:type="dcterms:W3CDTF">2015-10-02T02:43:57Z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0x0101000D3224019E869E4F9163A584BDBDA633</vt:lpwstr>
  </property>
  <property fmtid="{D5CDD505-2E9C-101B-9397-08002B2CF9AE}" pid="3" name="HeaderStyleDefinitions">
    <vt:lpwstr/>
  </property>
</Properties>
</file>